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5"/>
  </p:notesMasterIdLst>
  <p:handoutMasterIdLst>
    <p:handoutMasterId r:id="rId56"/>
  </p:handoutMasterIdLst>
  <p:sldIdLst>
    <p:sldId id="257" r:id="rId2"/>
    <p:sldId id="537" r:id="rId3"/>
    <p:sldId id="538" r:id="rId4"/>
    <p:sldId id="540" r:id="rId5"/>
    <p:sldId id="542" r:id="rId6"/>
    <p:sldId id="344" r:id="rId7"/>
    <p:sldId id="345" r:id="rId8"/>
    <p:sldId id="346" r:id="rId9"/>
    <p:sldId id="347" r:id="rId10"/>
    <p:sldId id="348" r:id="rId11"/>
    <p:sldId id="349" r:id="rId12"/>
    <p:sldId id="350" r:id="rId13"/>
    <p:sldId id="413" r:id="rId14"/>
    <p:sldId id="351" r:id="rId15"/>
    <p:sldId id="389" r:id="rId16"/>
    <p:sldId id="352" r:id="rId17"/>
    <p:sldId id="353" r:id="rId18"/>
    <p:sldId id="376" r:id="rId19"/>
    <p:sldId id="396" r:id="rId20"/>
    <p:sldId id="397" r:id="rId21"/>
    <p:sldId id="390" r:id="rId22"/>
    <p:sldId id="392" r:id="rId23"/>
    <p:sldId id="391" r:id="rId24"/>
    <p:sldId id="354" r:id="rId25"/>
    <p:sldId id="355" r:id="rId26"/>
    <p:sldId id="356" r:id="rId27"/>
    <p:sldId id="415" r:id="rId28"/>
    <p:sldId id="357" r:id="rId29"/>
    <p:sldId id="358" r:id="rId30"/>
    <p:sldId id="359" r:id="rId31"/>
    <p:sldId id="360" r:id="rId32"/>
    <p:sldId id="361" r:id="rId33"/>
    <p:sldId id="387" r:id="rId34"/>
    <p:sldId id="411" r:id="rId35"/>
    <p:sldId id="417" r:id="rId36"/>
    <p:sldId id="412" r:id="rId37"/>
    <p:sldId id="388" r:id="rId38"/>
    <p:sldId id="394" r:id="rId39"/>
    <p:sldId id="362" r:id="rId40"/>
    <p:sldId id="393" r:id="rId41"/>
    <p:sldId id="400" r:id="rId42"/>
    <p:sldId id="401" r:id="rId43"/>
    <p:sldId id="402" r:id="rId44"/>
    <p:sldId id="403" r:id="rId45"/>
    <p:sldId id="409" r:id="rId46"/>
    <p:sldId id="410" r:id="rId47"/>
    <p:sldId id="407" r:id="rId48"/>
    <p:sldId id="408" r:id="rId49"/>
    <p:sldId id="404" r:id="rId50"/>
    <p:sldId id="405" r:id="rId51"/>
    <p:sldId id="419" r:id="rId52"/>
    <p:sldId id="406" r:id="rId53"/>
    <p:sldId id="418" r:id="rId54"/>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0000FF"/>
    <a:srgbClr val="CCFFFF"/>
    <a:srgbClr val="FFFF99"/>
    <a:srgbClr val="FF66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9" autoAdjust="0"/>
    <p:restoredTop sz="94652" autoAdjust="0"/>
  </p:normalViewPr>
  <p:slideViewPr>
    <p:cSldViewPr>
      <p:cViewPr varScale="1">
        <p:scale>
          <a:sx n="63" d="100"/>
          <a:sy n="63" d="100"/>
        </p:scale>
        <p:origin x="1376" y="56"/>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587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slide" Target="slides/slide4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spcBef>
                <a:spcPct val="50000"/>
              </a:spcBef>
              <a:defRPr sz="1200">
                <a:latin typeface="Times New Roman" panose="02020603050405020304"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spcBef>
                <a:spcPct val="50000"/>
              </a:spcBef>
              <a:defRPr sz="1200">
                <a:latin typeface="Times New Roman" panose="02020603050405020304" pitchFamily="18" charset="0"/>
              </a:defRPr>
            </a:lvl1pPr>
          </a:lstStyle>
          <a:p>
            <a:pPr>
              <a:defRPr/>
            </a:pPr>
            <a:endParaRPr lang="en-US" altLang="ja-JP"/>
          </a:p>
        </p:txBody>
      </p:sp>
      <p:sp>
        <p:nvSpPr>
          <p:cNvPr id="2052" name="Rectangle 4"/>
          <p:cNvSpPr>
            <a:spLocks noGrp="1" noChangeArrowheads="1"/>
          </p:cNvSpPr>
          <p:nvPr>
            <p:ph type="ftr" sz="quarter" idx="2"/>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spcBef>
                <a:spcPct val="50000"/>
              </a:spcBef>
              <a:defRPr sz="1200">
                <a:latin typeface="Times New Roman" panose="02020603050405020304"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spcBef>
                <a:spcPct val="50000"/>
              </a:spcBef>
              <a:defRPr sz="1200">
                <a:latin typeface="Times New Roman" panose="02020603050405020304" pitchFamily="18" charset="0"/>
              </a:defRPr>
            </a:lvl1pPr>
          </a:lstStyle>
          <a:p>
            <a:pPr>
              <a:defRPr/>
            </a:pPr>
            <a:fld id="{262B6089-E1D0-4598-8515-6142D9BE327C}" type="slidenum">
              <a:rPr lang="en-US" altLang="ja-JP"/>
              <a:pPr>
                <a:defRPr/>
              </a:pPr>
              <a:t>‹#›</a:t>
            </a:fld>
            <a:endParaRPr lang="en-US" altLang="ja-JP"/>
          </a:p>
        </p:txBody>
      </p:sp>
    </p:spTree>
    <p:extLst>
      <p:ext uri="{BB962C8B-B14F-4D97-AF65-F5344CB8AC3E}">
        <p14:creationId xmlns:p14="http://schemas.microsoft.com/office/powerpoint/2010/main" val="1650318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spcBef>
                <a:spcPct val="50000"/>
              </a:spcBef>
              <a:defRPr sz="1200">
                <a:latin typeface="Times New Roman" panose="02020603050405020304" pitchFamily="18" charset="0"/>
              </a:defRPr>
            </a:lvl1pPr>
          </a:lstStyle>
          <a:p>
            <a:pPr>
              <a:defRPr/>
            </a:pPr>
            <a:endParaRPr lang="en-US" altLang="ja-JP"/>
          </a:p>
        </p:txBody>
      </p:sp>
      <p:sp>
        <p:nvSpPr>
          <p:cNvPr id="4099" name="Rectangle 1027"/>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spcBef>
                <a:spcPct val="50000"/>
              </a:spcBef>
              <a:defRPr sz="1200">
                <a:latin typeface="Times New Roman" panose="02020603050405020304" pitchFamily="18" charset="0"/>
              </a:defRPr>
            </a:lvl1pPr>
          </a:lstStyle>
          <a:p>
            <a:pPr>
              <a:defRPr/>
            </a:pPr>
            <a:endParaRPr lang="en-US" altLang="ja-JP"/>
          </a:p>
        </p:txBody>
      </p:sp>
      <p:sp>
        <p:nvSpPr>
          <p:cNvPr id="3076" name="Rectangle 1028"/>
          <p:cNvSpPr>
            <a:spLocks noGrp="1" noRot="1" noChangeAspect="1" noChangeArrowheads="1"/>
          </p:cNvSpPr>
          <p:nvPr>
            <p:ph type="sldImg" idx="2"/>
          </p:nvPr>
        </p:nvSpPr>
        <p:spPr bwMode="auto">
          <a:xfrm>
            <a:off x="1143000" y="685800"/>
            <a:ext cx="4572000" cy="3429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1029"/>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1030"/>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spcBef>
                <a:spcPct val="50000"/>
              </a:spcBef>
              <a:defRPr sz="1200">
                <a:latin typeface="Times New Roman" panose="02020603050405020304" pitchFamily="18" charset="0"/>
              </a:defRPr>
            </a:lvl1pPr>
          </a:lstStyle>
          <a:p>
            <a:pPr>
              <a:defRPr/>
            </a:pPr>
            <a:endParaRPr lang="en-US" altLang="ja-JP"/>
          </a:p>
        </p:txBody>
      </p:sp>
      <p:sp>
        <p:nvSpPr>
          <p:cNvPr id="4103" name="Rectangle 1031"/>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spcBef>
                <a:spcPct val="50000"/>
              </a:spcBef>
              <a:defRPr sz="1200">
                <a:latin typeface="Times New Roman" panose="02020603050405020304" pitchFamily="18" charset="0"/>
              </a:defRPr>
            </a:lvl1pPr>
          </a:lstStyle>
          <a:p>
            <a:pPr>
              <a:defRPr/>
            </a:pPr>
            <a:fld id="{305F3783-9878-4556-96E2-75250F5BBCA3}" type="slidenum">
              <a:rPr lang="en-US" altLang="ja-JP"/>
              <a:pPr>
                <a:defRPr/>
              </a:pPr>
              <a:t>‹#›</a:t>
            </a:fld>
            <a:endParaRPr lang="en-US" altLang="ja-JP"/>
          </a:p>
        </p:txBody>
      </p:sp>
    </p:spTree>
    <p:extLst>
      <p:ext uri="{BB962C8B-B14F-4D97-AF65-F5344CB8AC3E}">
        <p14:creationId xmlns:p14="http://schemas.microsoft.com/office/powerpoint/2010/main" val="1365666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987AA2A-6C43-49E9-A54D-981E862D90CF}" type="slidenum">
              <a:rPr lang="en-US" altLang="ja-JP" smtClean="0"/>
              <a:pPr/>
              <a:t>2</a:t>
            </a:fld>
            <a:endParaRPr lang="en-US" altLang="ja-JP"/>
          </a:p>
        </p:txBody>
      </p:sp>
    </p:spTree>
    <p:extLst>
      <p:ext uri="{BB962C8B-B14F-4D97-AF65-F5344CB8AC3E}">
        <p14:creationId xmlns:p14="http://schemas.microsoft.com/office/powerpoint/2010/main" val="14306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OK. Let’s review </a:t>
            </a:r>
            <a:r>
              <a:rPr kumimoji="1" lang="en-US" altLang="ja-JP" dirty="0" err="1"/>
              <a:t>PCIe</a:t>
            </a:r>
            <a:r>
              <a:rPr kumimoji="1" lang="en-US" altLang="ja-JP" dirty="0"/>
              <a:t> standard.</a:t>
            </a:r>
            <a:r>
              <a:rPr kumimoji="1" lang="en-US" altLang="ja-JP" baseline="0" dirty="0"/>
              <a:t> The physical link speed of Gen3 is 8Gbps, the 1.6 times as that of Gen2. But, by using 128b/130b coding instead of 8b/10b used in Gen2, it achieves almost twice bandwidth that of Gen3.</a:t>
            </a:r>
            <a:endParaRPr kumimoji="1" lang="ja-JP" altLang="en-US" dirty="0"/>
          </a:p>
        </p:txBody>
      </p:sp>
      <p:sp>
        <p:nvSpPr>
          <p:cNvPr id="4" name="スライド番号プレースホルダー 3"/>
          <p:cNvSpPr>
            <a:spLocks noGrp="1"/>
          </p:cNvSpPr>
          <p:nvPr>
            <p:ph type="sldNum" sz="quarter" idx="10"/>
          </p:nvPr>
        </p:nvSpPr>
        <p:spPr/>
        <p:txBody>
          <a:bodyPr/>
          <a:lstStyle/>
          <a:p>
            <a:fld id="{A7D47675-897D-4E4F-AE8C-2A7E81C5A060}" type="slidenum">
              <a:rPr kumimoji="1" lang="ja-JP" altLang="en-US" smtClean="0"/>
              <a:t>35</a:t>
            </a:fld>
            <a:endParaRPr kumimoji="1" lang="ja-JP" altLang="en-US"/>
          </a:p>
        </p:txBody>
      </p:sp>
    </p:spTree>
    <p:extLst>
      <p:ext uri="{BB962C8B-B14F-4D97-AF65-F5344CB8AC3E}">
        <p14:creationId xmlns:p14="http://schemas.microsoft.com/office/powerpoint/2010/main" val="1999663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31"/>
          <p:cNvSpPr>
            <a:spLocks noGrp="1" noChangeArrowheads="1"/>
          </p:cNvSpPr>
          <p:nvPr>
            <p:ph type="sldNum" sz="quarter" idx="5"/>
          </p:nvPr>
        </p:nvSpPr>
        <p:spPr>
          <a:noFill/>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F6551475-1656-406F-8A0A-3522CC8DB876}" type="slidenum">
              <a:rPr lang="en-US" altLang="ja-JP" smtClean="0">
                <a:latin typeface="Times New Roman" panose="02020603050405020304" pitchFamily="18" charset="0"/>
              </a:rPr>
              <a:pPr/>
              <a:t>47</a:t>
            </a:fld>
            <a:endParaRPr lang="en-US" altLang="ja-JP">
              <a:latin typeface="Times New Roman" panose="02020603050405020304" pitchFamily="18" charset="0"/>
            </a:endParaRPr>
          </a:p>
        </p:txBody>
      </p:sp>
      <p:sp>
        <p:nvSpPr>
          <p:cNvPr id="51203" name="Rectangle 2"/>
          <p:cNvSpPr>
            <a:spLocks noGrp="1" noRot="1" noChangeAspect="1" noChangeArrowheads="1" noTextEdit="1"/>
          </p:cNvSpPr>
          <p:nvPr>
            <p:ph type="sldImg"/>
          </p:nvPr>
        </p:nvSpPr>
        <p:spPr>
          <a:xfrm>
            <a:off x="1195388" y="706438"/>
            <a:ext cx="4516437" cy="3387725"/>
          </a:xfrm>
          <a:ln/>
        </p:spPr>
      </p:sp>
      <p:sp>
        <p:nvSpPr>
          <p:cNvPr id="51204" name="Rectangle 3"/>
          <p:cNvSpPr>
            <a:spLocks noGrp="1" noChangeArrowheads="1"/>
          </p:cNvSpPr>
          <p:nvPr>
            <p:ph type="body" idx="1"/>
          </p:nvPr>
        </p:nvSpPr>
        <p:spPr>
          <a:xfrm>
            <a:off x="930275" y="4376738"/>
            <a:ext cx="5043488" cy="4095750"/>
          </a:xfrm>
          <a:noFill/>
        </p:spPr>
        <p:txBody>
          <a:bodyPr/>
          <a:lstStyle/>
          <a:p>
            <a:pPr eaLnBrk="1" hangingPunct="1"/>
            <a:endParaRPr lang="ja-JP" altLang="ja-JP"/>
          </a:p>
        </p:txBody>
      </p:sp>
    </p:spTree>
    <p:extLst>
      <p:ext uri="{BB962C8B-B14F-4D97-AF65-F5344CB8AC3E}">
        <p14:creationId xmlns:p14="http://schemas.microsoft.com/office/powerpoint/2010/main" val="2338570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31"/>
          <p:cNvSpPr>
            <a:spLocks noGrp="1" noChangeArrowheads="1"/>
          </p:cNvSpPr>
          <p:nvPr>
            <p:ph type="sldNum" sz="quarter" idx="5"/>
          </p:nvPr>
        </p:nvSpPr>
        <p:spPr>
          <a:noFill/>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72E4190-D391-4E8C-8D4A-B5797AF4744E}" type="slidenum">
              <a:rPr lang="en-US" altLang="ja-JP" smtClean="0">
                <a:latin typeface="Times New Roman" panose="02020603050405020304" pitchFamily="18" charset="0"/>
              </a:rPr>
              <a:pPr/>
              <a:t>48</a:t>
            </a:fld>
            <a:endParaRPr lang="en-US" altLang="ja-JP">
              <a:latin typeface="Times New Roman" panose="02020603050405020304" pitchFamily="18" charset="0"/>
            </a:endParaRPr>
          </a:p>
        </p:txBody>
      </p:sp>
      <p:sp>
        <p:nvSpPr>
          <p:cNvPr id="53251" name="Rectangle 2"/>
          <p:cNvSpPr>
            <a:spLocks noGrp="1" noRot="1" noChangeAspect="1" noChangeArrowheads="1" noTextEdit="1"/>
          </p:cNvSpPr>
          <p:nvPr>
            <p:ph type="sldImg"/>
          </p:nvPr>
        </p:nvSpPr>
        <p:spPr>
          <a:xfrm>
            <a:off x="1195388" y="706438"/>
            <a:ext cx="4516437" cy="3387725"/>
          </a:xfrm>
          <a:ln/>
        </p:spPr>
      </p:sp>
      <p:sp>
        <p:nvSpPr>
          <p:cNvPr id="53252" name="Rectangle 3"/>
          <p:cNvSpPr>
            <a:spLocks noGrp="1" noChangeArrowheads="1"/>
          </p:cNvSpPr>
          <p:nvPr>
            <p:ph type="body" idx="1"/>
          </p:nvPr>
        </p:nvSpPr>
        <p:spPr>
          <a:xfrm>
            <a:off x="930275" y="4376738"/>
            <a:ext cx="5043488" cy="4095750"/>
          </a:xfrm>
          <a:noFill/>
        </p:spPr>
        <p:txBody>
          <a:bodyPr/>
          <a:lstStyle/>
          <a:p>
            <a:pPr eaLnBrk="1" hangingPunct="1"/>
            <a:endParaRPr lang="ja-JP" altLang="ja-JP"/>
          </a:p>
        </p:txBody>
      </p:sp>
    </p:spTree>
    <p:extLst>
      <p:ext uri="{BB962C8B-B14F-4D97-AF65-F5344CB8AC3E}">
        <p14:creationId xmlns:p14="http://schemas.microsoft.com/office/powerpoint/2010/main" val="1831943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836127360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522" name="Rectangle 2"/>
          <p:cNvSpPr>
            <a:spLocks noGrp="1" noChangeArrowheads="1"/>
          </p:cNvSpPr>
          <p:nvPr>
            <p:ph type="ctrTitle"/>
          </p:nvPr>
        </p:nvSpPr>
        <p:spPr>
          <a:xfrm>
            <a:off x="914400" y="1524000"/>
            <a:ext cx="7623175" cy="1752600"/>
          </a:xfrm>
        </p:spPr>
        <p:txBody>
          <a:bodyPr/>
          <a:lstStyle>
            <a:lvl1pPr>
              <a:defRPr sz="5000"/>
            </a:lvl1pPr>
          </a:lstStyle>
          <a:p>
            <a:pPr lvl="0"/>
            <a:r>
              <a:rPr lang="ja-JP" altLang="en-US" noProof="0"/>
              <a:t>マスタ タイトルの書式設定</a:t>
            </a:r>
          </a:p>
        </p:txBody>
      </p:sp>
      <p:sp>
        <p:nvSpPr>
          <p:cNvPr id="107523" name="Rectangle 3"/>
          <p:cNvSpPr>
            <a:spLocks noGrp="1" noChangeArrowheads="1"/>
          </p:cNvSpPr>
          <p:nvPr>
            <p:ph type="subTitle" idx="1"/>
          </p:nvPr>
        </p:nvSpPr>
        <p:spPr>
          <a:xfrm>
            <a:off x="1981200" y="3962400"/>
            <a:ext cx="6553200" cy="1752600"/>
          </a:xfrm>
        </p:spPr>
        <p:txBody>
          <a:bodyPr/>
          <a:lstStyle>
            <a:lvl1pPr marL="0" indent="0">
              <a:buFont typeface="Wingdings" panose="05000000000000000000" pitchFamily="2" charset="2"/>
              <a:buNone/>
              <a:defRPr sz="2800"/>
            </a:lvl1pPr>
          </a:lstStyle>
          <a:p>
            <a:pPr lvl="0"/>
            <a:r>
              <a:rPr lang="ja-JP" altLang="en-US" noProof="0"/>
              <a:t>マスタ サブタイトルの書式設定</a:t>
            </a:r>
          </a:p>
        </p:txBody>
      </p:sp>
      <p:sp>
        <p:nvSpPr>
          <p:cNvPr id="6" name="Rectangle 4"/>
          <p:cNvSpPr>
            <a:spLocks noGrp="1" noChangeArrowheads="1"/>
          </p:cNvSpPr>
          <p:nvPr>
            <p:ph type="dt" sz="half" idx="10"/>
          </p:nvPr>
        </p:nvSpPr>
        <p:spPr/>
        <p:txBody>
          <a:bodyPr/>
          <a:lstStyle>
            <a:lvl1pPr>
              <a:defRPr/>
            </a:lvl1pPr>
          </a:lstStyle>
          <a:p>
            <a:pPr>
              <a:defRPr/>
            </a:pPr>
            <a:endParaRPr lang="en-US" altLang="ja-JP"/>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ja-JP"/>
          </a:p>
        </p:txBody>
      </p:sp>
      <p:sp>
        <p:nvSpPr>
          <p:cNvPr id="8" name="Rectangle 6"/>
          <p:cNvSpPr>
            <a:spLocks noGrp="1" noChangeArrowheads="1"/>
          </p:cNvSpPr>
          <p:nvPr>
            <p:ph type="sldNum" sz="quarter" idx="12"/>
          </p:nvPr>
        </p:nvSpPr>
        <p:spPr/>
        <p:txBody>
          <a:bodyPr/>
          <a:lstStyle>
            <a:lvl1pPr>
              <a:defRPr/>
            </a:lvl1pPr>
          </a:lstStyle>
          <a:p>
            <a:pPr>
              <a:defRPr/>
            </a:pPr>
            <a:fld id="{932ECC5B-AADE-44FB-A5AA-932C2409DB20}" type="slidenum">
              <a:rPr lang="en-US" altLang="ja-JP"/>
              <a:pPr>
                <a:defRPr/>
              </a:pPr>
              <a:t>‹#›</a:t>
            </a:fld>
            <a:endParaRPr lang="en-US" altLang="ja-JP"/>
          </a:p>
        </p:txBody>
      </p:sp>
    </p:spTree>
    <p:extLst>
      <p:ext uri="{BB962C8B-B14F-4D97-AF65-F5344CB8AC3E}">
        <p14:creationId xmlns:p14="http://schemas.microsoft.com/office/powerpoint/2010/main" val="3789797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AD65CDC-E916-42DD-A858-E0B3FD9C33E0}" type="slidenum">
              <a:rPr lang="en-US" altLang="ja-JP"/>
              <a:pPr>
                <a:defRPr/>
              </a:pPr>
              <a:t>‹#›</a:t>
            </a:fld>
            <a:endParaRPr lang="en-US" altLang="ja-JP"/>
          </a:p>
        </p:txBody>
      </p:sp>
    </p:spTree>
    <p:extLst>
      <p:ext uri="{BB962C8B-B14F-4D97-AF65-F5344CB8AC3E}">
        <p14:creationId xmlns:p14="http://schemas.microsoft.com/office/powerpoint/2010/main" val="161933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7813"/>
            <a:ext cx="2057400" cy="58531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7813"/>
            <a:ext cx="6019800" cy="58531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B372D45-C059-4C26-A32A-41993BFB11F5}" type="slidenum">
              <a:rPr lang="en-US" altLang="ja-JP"/>
              <a:pPr>
                <a:defRPr/>
              </a:pPr>
              <a:t>‹#›</a:t>
            </a:fld>
            <a:endParaRPr lang="en-US" altLang="ja-JP"/>
          </a:p>
        </p:txBody>
      </p:sp>
    </p:spTree>
    <p:extLst>
      <p:ext uri="{BB962C8B-B14F-4D97-AF65-F5344CB8AC3E}">
        <p14:creationId xmlns:p14="http://schemas.microsoft.com/office/powerpoint/2010/main" val="2631957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421C060-C3C2-444E-B017-032D2B9586F6}" type="slidenum">
              <a:rPr lang="en-US" altLang="ja-JP"/>
              <a:pPr>
                <a:defRPr/>
              </a:pPr>
              <a:t>‹#›</a:t>
            </a:fld>
            <a:endParaRPr lang="en-US" altLang="ja-JP"/>
          </a:p>
        </p:txBody>
      </p:sp>
    </p:spTree>
    <p:extLst>
      <p:ext uri="{BB962C8B-B14F-4D97-AF65-F5344CB8AC3E}">
        <p14:creationId xmlns:p14="http://schemas.microsoft.com/office/powerpoint/2010/main" val="817248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B2D8DFA-9F83-46E2-A6ED-BC9A3838E538}" type="slidenum">
              <a:rPr lang="en-US" altLang="ja-JP"/>
              <a:pPr>
                <a:defRPr/>
              </a:pPr>
              <a:t>‹#›</a:t>
            </a:fld>
            <a:endParaRPr lang="en-US" altLang="ja-JP"/>
          </a:p>
        </p:txBody>
      </p:sp>
    </p:spTree>
    <p:extLst>
      <p:ext uri="{BB962C8B-B14F-4D97-AF65-F5344CB8AC3E}">
        <p14:creationId xmlns:p14="http://schemas.microsoft.com/office/powerpoint/2010/main" val="394571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30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30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6E876E7C-53A4-4AFE-8AE9-23AF9CDA9EE1}" type="slidenum">
              <a:rPr lang="en-US" altLang="ja-JP"/>
              <a:pPr>
                <a:defRPr/>
              </a:pPr>
              <a:t>‹#›</a:t>
            </a:fld>
            <a:endParaRPr lang="en-US" altLang="ja-JP"/>
          </a:p>
        </p:txBody>
      </p:sp>
    </p:spTree>
    <p:extLst>
      <p:ext uri="{BB962C8B-B14F-4D97-AF65-F5344CB8AC3E}">
        <p14:creationId xmlns:p14="http://schemas.microsoft.com/office/powerpoint/2010/main" val="2461770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E66C1F15-5DFF-44B0-BD92-8A43A933B68C}" type="slidenum">
              <a:rPr lang="en-US" altLang="ja-JP"/>
              <a:pPr>
                <a:defRPr/>
              </a:pPr>
              <a:t>‹#›</a:t>
            </a:fld>
            <a:endParaRPr lang="en-US" altLang="ja-JP"/>
          </a:p>
        </p:txBody>
      </p:sp>
    </p:spTree>
    <p:extLst>
      <p:ext uri="{BB962C8B-B14F-4D97-AF65-F5344CB8AC3E}">
        <p14:creationId xmlns:p14="http://schemas.microsoft.com/office/powerpoint/2010/main" val="3340206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1426A144-3C3B-40D1-85DE-8328D62492F8}" type="slidenum">
              <a:rPr lang="en-US" altLang="ja-JP"/>
              <a:pPr>
                <a:defRPr/>
              </a:pPr>
              <a:t>‹#›</a:t>
            </a:fld>
            <a:endParaRPr lang="en-US" altLang="ja-JP"/>
          </a:p>
        </p:txBody>
      </p:sp>
    </p:spTree>
    <p:extLst>
      <p:ext uri="{BB962C8B-B14F-4D97-AF65-F5344CB8AC3E}">
        <p14:creationId xmlns:p14="http://schemas.microsoft.com/office/powerpoint/2010/main" val="644916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83084B5E-DD8D-403A-B287-4B1B808AFCF2}" type="slidenum">
              <a:rPr lang="en-US" altLang="ja-JP"/>
              <a:pPr>
                <a:defRPr/>
              </a:pPr>
              <a:t>‹#›</a:t>
            </a:fld>
            <a:endParaRPr lang="en-US" altLang="ja-JP"/>
          </a:p>
        </p:txBody>
      </p:sp>
    </p:spTree>
    <p:extLst>
      <p:ext uri="{BB962C8B-B14F-4D97-AF65-F5344CB8AC3E}">
        <p14:creationId xmlns:p14="http://schemas.microsoft.com/office/powerpoint/2010/main" val="1220043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6B938B5-DAC5-4877-9477-CC27957839C0}" type="slidenum">
              <a:rPr lang="en-US" altLang="ja-JP"/>
              <a:pPr>
                <a:defRPr/>
              </a:pPr>
              <a:t>‹#›</a:t>
            </a:fld>
            <a:endParaRPr lang="en-US" altLang="ja-JP"/>
          </a:p>
        </p:txBody>
      </p:sp>
    </p:spTree>
    <p:extLst>
      <p:ext uri="{BB962C8B-B14F-4D97-AF65-F5344CB8AC3E}">
        <p14:creationId xmlns:p14="http://schemas.microsoft.com/office/powerpoint/2010/main" val="2227710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EC7820A2-1DF4-4107-AD9C-905864362436}" type="slidenum">
              <a:rPr lang="en-US" altLang="ja-JP"/>
              <a:pPr>
                <a:defRPr/>
              </a:pPr>
              <a:t>‹#›</a:t>
            </a:fld>
            <a:endParaRPr lang="en-US" altLang="ja-JP"/>
          </a:p>
        </p:txBody>
      </p:sp>
    </p:spTree>
    <p:extLst>
      <p:ext uri="{BB962C8B-B14F-4D97-AF65-F5344CB8AC3E}">
        <p14:creationId xmlns:p14="http://schemas.microsoft.com/office/powerpoint/2010/main" val="4261703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500"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kumimoji="0" sz="1200">
                <a:latin typeface="+mj-lt"/>
              </a:defRPr>
            </a:lvl1pPr>
          </a:lstStyle>
          <a:p>
            <a:pPr>
              <a:defRPr/>
            </a:pPr>
            <a:endParaRPr lang="en-US" altLang="ja-JP"/>
          </a:p>
        </p:txBody>
      </p:sp>
      <p:sp>
        <p:nvSpPr>
          <p:cNvPr id="10650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kumimoji="0" sz="1200">
                <a:latin typeface="+mj-lt"/>
              </a:defRPr>
            </a:lvl1pPr>
          </a:lstStyle>
          <a:p>
            <a:pPr>
              <a:defRPr/>
            </a:pPr>
            <a:endParaRPr lang="en-US" altLang="ja-JP"/>
          </a:p>
        </p:txBody>
      </p:sp>
      <p:sp>
        <p:nvSpPr>
          <p:cNvPr id="106502"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200">
                <a:latin typeface="+mj-lt"/>
              </a:defRPr>
            </a:lvl1pPr>
          </a:lstStyle>
          <a:p>
            <a:pPr>
              <a:defRPr/>
            </a:pPr>
            <a:fld id="{A2A054AB-8637-42BD-B054-FB5C898A00E7}" type="slidenum">
              <a:rPr lang="en-US" altLang="ja-JP"/>
              <a:pPr>
                <a:defRPr/>
              </a:pPr>
              <a:t>‹#›</a:t>
            </a:fld>
            <a:endParaRPr lang="en-US" altLang="ja-JP"/>
          </a:p>
        </p:txBody>
      </p:sp>
      <p:sp>
        <p:nvSpPr>
          <p:cNvPr id="1031" name="Freeform 7"/>
          <p:cNvSpPr>
            <a:spLocks noChangeArrowheads="1"/>
          </p:cNvSpPr>
          <p:nvPr/>
        </p:nvSpPr>
        <p:spPr bwMode="auto">
          <a:xfrm>
            <a:off x="381000" y="228600"/>
            <a:ext cx="8229600" cy="609600"/>
          </a:xfrm>
          <a:custGeom>
            <a:avLst/>
            <a:gdLst>
              <a:gd name="T0" fmla="*/ 0 w 1000"/>
              <a:gd name="T1" fmla="*/ 371612160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686"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rtl="0" eaLnBrk="0" fontAlgn="base" hangingPunct="0">
        <a:spcBef>
          <a:spcPct val="0"/>
        </a:spcBef>
        <a:spcAft>
          <a:spcPct val="0"/>
        </a:spcAft>
        <a:defRPr kumimoji="1" sz="4200" kern="1200">
          <a:solidFill>
            <a:schemeClr val="tx2"/>
          </a:solidFill>
          <a:latin typeface="+mj-lt"/>
          <a:ea typeface="+mj-ea"/>
          <a:cs typeface="+mj-cs"/>
        </a:defRPr>
      </a:lvl1pPr>
      <a:lvl2pPr algn="l" rtl="0" eaLnBrk="0" fontAlgn="base" hangingPunct="0">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2pPr>
      <a:lvl3pPr algn="l" rtl="0" eaLnBrk="0" fontAlgn="base" hangingPunct="0">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3pPr>
      <a:lvl4pPr algn="l" rtl="0" eaLnBrk="0" fontAlgn="base" hangingPunct="0">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4pPr>
      <a:lvl5pPr algn="l" rtl="0" eaLnBrk="0" fontAlgn="base" hangingPunct="0">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5pPr>
      <a:lvl6pPr marL="457200" algn="l" rtl="0" fontAlgn="base">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6pPr>
      <a:lvl7pPr marL="914400" algn="l" rtl="0" fontAlgn="base">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7pPr>
      <a:lvl8pPr marL="1371600" algn="l" rtl="0" fontAlgn="base">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8pPr>
      <a:lvl9pPr marL="1828800" algn="l" rtl="0" fontAlgn="base">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kumimoji="1"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anose="05000000000000000000" pitchFamily="2" charset="2"/>
        <a:buChar char="q"/>
        <a:defRPr kumimoji="1"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kumimoji="1"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2"/>
        </a:buClr>
        <a:buSzPct val="70000"/>
        <a:buFont typeface="Wingdings" panose="05000000000000000000" pitchFamily="2" charset="2"/>
        <a:buChar char="q"/>
        <a:defRPr kumimoji="1"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09600" y="1052736"/>
            <a:ext cx="8534400" cy="990600"/>
          </a:xfrm>
        </p:spPr>
        <p:txBody>
          <a:bodyPr/>
          <a:lstStyle/>
          <a:p>
            <a:pPr eaLnBrk="1" hangingPunct="1"/>
            <a:r>
              <a:rPr lang="en-US" altLang="ja-JP" dirty="0"/>
              <a:t>Bus /</a:t>
            </a:r>
            <a:r>
              <a:rPr lang="ja-JP" altLang="en-US" dirty="0"/>
              <a:t>　</a:t>
            </a:r>
            <a:r>
              <a:rPr lang="en-US" altLang="ja-JP" dirty="0"/>
              <a:t>Crossbar Switch</a:t>
            </a:r>
            <a:br>
              <a:rPr lang="en-US" altLang="ja-JP" dirty="0"/>
            </a:br>
            <a:endParaRPr lang="en-US" altLang="ja-JP" dirty="0"/>
          </a:p>
        </p:txBody>
      </p:sp>
      <p:sp>
        <p:nvSpPr>
          <p:cNvPr id="5123" name="Rectangle 3"/>
          <p:cNvSpPr>
            <a:spLocks noGrp="1" noChangeArrowheads="1"/>
          </p:cNvSpPr>
          <p:nvPr>
            <p:ph type="subTitle" idx="1"/>
          </p:nvPr>
        </p:nvSpPr>
        <p:spPr/>
        <p:txBody>
          <a:bodyPr/>
          <a:lstStyle/>
          <a:p>
            <a:pPr eaLnBrk="1" hangingPunct="1"/>
            <a:r>
              <a:rPr lang="en-US" altLang="ja-JP" dirty="0"/>
              <a:t>AMANO, </a:t>
            </a:r>
            <a:r>
              <a:rPr lang="en-US" altLang="ja-JP" dirty="0" err="1"/>
              <a:t>Hideharu</a:t>
            </a:r>
            <a:endParaRPr lang="en-US" altLang="ja-JP" dirty="0"/>
          </a:p>
          <a:p>
            <a:pPr eaLnBrk="1" hangingPunct="1"/>
            <a:r>
              <a:rPr lang="en-US" altLang="ja-JP" dirty="0" err="1"/>
              <a:t>hunga@am</a:t>
            </a:r>
            <a:r>
              <a:rPr lang="ja-JP" altLang="en-US" dirty="0" err="1"/>
              <a:t>．</a:t>
            </a:r>
            <a:r>
              <a:rPr lang="en-US" altLang="ja-JP" dirty="0" err="1"/>
              <a:t>ics</a:t>
            </a:r>
            <a:r>
              <a:rPr lang="ja-JP" altLang="en-US" dirty="0" err="1"/>
              <a:t>．</a:t>
            </a:r>
            <a:r>
              <a:rPr lang="en-US" altLang="ja-JP" dirty="0" err="1"/>
              <a:t>keio</a:t>
            </a:r>
            <a:r>
              <a:rPr lang="ja-JP" altLang="en-US" dirty="0" err="1"/>
              <a:t>．</a:t>
            </a:r>
            <a:r>
              <a:rPr lang="en-US" altLang="ja-JP" dirty="0"/>
              <a:t>ac</a:t>
            </a:r>
            <a:r>
              <a:rPr lang="ja-JP" altLang="en-US" dirty="0" err="1"/>
              <a:t>．</a:t>
            </a:r>
            <a:r>
              <a:rPr lang="en-US" altLang="ja-JP" dirty="0" err="1"/>
              <a:t>jp</a:t>
            </a:r>
            <a:endParaRPr lang="en-US" altLang="ja-JP"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ja-JP"/>
              <a:t>Terms around bus</a:t>
            </a:r>
          </a:p>
        </p:txBody>
      </p:sp>
      <p:sp>
        <p:nvSpPr>
          <p:cNvPr id="12291" name="Rectangle 3"/>
          <p:cNvSpPr>
            <a:spLocks noGrp="1" noChangeArrowheads="1"/>
          </p:cNvSpPr>
          <p:nvPr>
            <p:ph type="body" idx="1"/>
          </p:nvPr>
        </p:nvSpPr>
        <p:spPr/>
        <p:txBody>
          <a:bodyPr/>
          <a:lstStyle/>
          <a:p>
            <a:pPr eaLnBrk="1" hangingPunct="1"/>
            <a:r>
              <a:rPr lang="en-US" altLang="ja-JP"/>
              <a:t>Transaction: A continuous data transfer of address and data</a:t>
            </a:r>
          </a:p>
          <a:p>
            <a:pPr eaLnBrk="1" hangingPunct="1"/>
            <a:r>
              <a:rPr lang="en-US" altLang="ja-JP"/>
              <a:t>Arbitration</a:t>
            </a:r>
            <a:r>
              <a:rPr lang="ja-JP" altLang="en-US"/>
              <a:t>：</a:t>
            </a:r>
            <a:r>
              <a:rPr lang="en-US" altLang="ja-JP"/>
              <a:t>An operation for taking a right to control the bus</a:t>
            </a:r>
          </a:p>
          <a:p>
            <a:pPr eaLnBrk="1" hangingPunct="1"/>
            <a:r>
              <a:rPr lang="en-US" altLang="ja-JP"/>
              <a:t>Bus</a:t>
            </a:r>
            <a:r>
              <a:rPr lang="ja-JP" altLang="en-US"/>
              <a:t>　</a:t>
            </a:r>
            <a:r>
              <a:rPr lang="en-US" altLang="ja-JP"/>
              <a:t>Master:</a:t>
            </a:r>
            <a:r>
              <a:rPr lang="ja-JP" altLang="en-US"/>
              <a:t>　</a:t>
            </a:r>
            <a:r>
              <a:rPr lang="en-US" altLang="ja-JP"/>
              <a:t>a module which had a right of controlling the bus through the arbitration</a:t>
            </a:r>
          </a:p>
          <a:p>
            <a:pPr eaLnBrk="1" hangingPunct="1"/>
            <a:r>
              <a:rPr lang="en-US" altLang="ja-JP"/>
              <a:t>Bus</a:t>
            </a:r>
            <a:r>
              <a:rPr lang="ja-JP" altLang="en-US"/>
              <a:t>　</a:t>
            </a:r>
            <a:r>
              <a:rPr lang="en-US" altLang="ja-JP"/>
              <a:t>Slave</a:t>
            </a:r>
            <a:r>
              <a:rPr lang="ja-JP" altLang="en-US"/>
              <a:t>：</a:t>
            </a:r>
            <a:r>
              <a:rPr lang="en-US" altLang="ja-JP"/>
              <a:t>modules except the bus master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ja-JP" sz="3800"/>
              <a:t>A sequence of data transfer with the bus</a:t>
            </a:r>
          </a:p>
        </p:txBody>
      </p:sp>
      <p:sp>
        <p:nvSpPr>
          <p:cNvPr id="13315" name="Rectangle 3"/>
          <p:cNvSpPr>
            <a:spLocks noGrp="1" noChangeArrowheads="1"/>
          </p:cNvSpPr>
          <p:nvPr>
            <p:ph type="body" idx="1"/>
          </p:nvPr>
        </p:nvSpPr>
        <p:spPr/>
        <p:txBody>
          <a:bodyPr/>
          <a:lstStyle/>
          <a:p>
            <a:pPr eaLnBrk="1" hangingPunct="1"/>
            <a:r>
              <a:rPr lang="en-US" altLang="ja-JP"/>
              <a:t>Get the mastership with the arbitration</a:t>
            </a:r>
          </a:p>
          <a:p>
            <a:pPr eaLnBrk="1" hangingPunct="1"/>
            <a:r>
              <a:rPr lang="en-US" altLang="ja-JP"/>
              <a:t>Bus</a:t>
            </a:r>
            <a:r>
              <a:rPr lang="ja-JP" altLang="en-US"/>
              <a:t>　</a:t>
            </a:r>
            <a:r>
              <a:rPr lang="en-US" altLang="ja-JP"/>
              <a:t>Transaction</a:t>
            </a:r>
          </a:p>
          <a:p>
            <a:pPr lvl="1" eaLnBrk="1" hangingPunct="1"/>
            <a:r>
              <a:rPr lang="en-US" altLang="ja-JP"/>
              <a:t>Address transfer</a:t>
            </a:r>
          </a:p>
          <a:p>
            <a:pPr lvl="1" eaLnBrk="1" hangingPunct="1"/>
            <a:r>
              <a:rPr lang="en-US" altLang="ja-JP"/>
              <a:t>Data transfer (repeated if necessary)</a:t>
            </a:r>
          </a:p>
          <a:p>
            <a:pPr lvl="1" eaLnBrk="1" hangingPunct="1"/>
            <a:r>
              <a:rPr lang="en-US" altLang="ja-JP"/>
              <a:t>End of transaction</a:t>
            </a:r>
          </a:p>
          <a:p>
            <a:pPr eaLnBrk="1" hangingPunct="1"/>
            <a:r>
              <a:rPr lang="en-US" altLang="ja-JP"/>
              <a:t>Release the mastership</a:t>
            </a:r>
          </a:p>
        </p:txBody>
      </p:sp>
      <p:grpSp>
        <p:nvGrpSpPr>
          <p:cNvPr id="114692" name="Group 4"/>
          <p:cNvGrpSpPr>
            <a:grpSpLocks/>
          </p:cNvGrpSpPr>
          <p:nvPr/>
        </p:nvGrpSpPr>
        <p:grpSpPr bwMode="auto">
          <a:xfrm>
            <a:off x="5689600" y="2009775"/>
            <a:ext cx="3340100" cy="457200"/>
            <a:chOff x="3264" y="1597"/>
            <a:chExt cx="2104" cy="288"/>
          </a:xfrm>
        </p:grpSpPr>
        <p:sp>
          <p:nvSpPr>
            <p:cNvPr id="13320" name="Text Box 5"/>
            <p:cNvSpPr txBox="1">
              <a:spLocks noChangeArrowheads="1"/>
            </p:cNvSpPr>
            <p:nvPr/>
          </p:nvSpPr>
          <p:spPr bwMode="auto">
            <a:xfrm>
              <a:off x="3936" y="1597"/>
              <a:ext cx="1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solidFill>
                    <a:srgbClr val="CC0000"/>
                  </a:solidFill>
                  <a:latin typeface="Times New Roman" panose="02020603050405020304" pitchFamily="18" charset="0"/>
                </a:rPr>
                <a:t>Arbiter hardware</a:t>
              </a:r>
              <a:endParaRPr lang="en-US" altLang="ja-JP" sz="2400">
                <a:latin typeface="Times New Roman" panose="02020603050405020304" pitchFamily="18" charset="0"/>
              </a:endParaRPr>
            </a:p>
          </p:txBody>
        </p:sp>
        <p:sp>
          <p:nvSpPr>
            <p:cNvPr id="13321" name="AutoShape 6"/>
            <p:cNvSpPr>
              <a:spLocks noChangeArrowheads="1"/>
            </p:cNvSpPr>
            <p:nvPr/>
          </p:nvSpPr>
          <p:spPr bwMode="auto">
            <a:xfrm>
              <a:off x="3264" y="1680"/>
              <a:ext cx="288" cy="96"/>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14695" name="Group 7"/>
          <p:cNvGrpSpPr>
            <a:grpSpLocks/>
          </p:cNvGrpSpPr>
          <p:nvPr/>
        </p:nvGrpSpPr>
        <p:grpSpPr bwMode="auto">
          <a:xfrm>
            <a:off x="5724525" y="2728913"/>
            <a:ext cx="2224088" cy="457200"/>
            <a:chOff x="3312" y="1981"/>
            <a:chExt cx="1401" cy="288"/>
          </a:xfrm>
        </p:grpSpPr>
        <p:sp>
          <p:nvSpPr>
            <p:cNvPr id="13318" name="Text Box 8"/>
            <p:cNvSpPr txBox="1">
              <a:spLocks noChangeArrowheads="1"/>
            </p:cNvSpPr>
            <p:nvPr/>
          </p:nvSpPr>
          <p:spPr bwMode="auto">
            <a:xfrm>
              <a:off x="3744" y="1981"/>
              <a:ext cx="96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solidFill>
                    <a:srgbClr val="CC0000"/>
                  </a:solidFill>
                  <a:latin typeface="Times New Roman" panose="02020603050405020304" pitchFamily="18" charset="0"/>
                </a:rPr>
                <a:t>Handshake</a:t>
              </a:r>
              <a:endParaRPr lang="en-US" altLang="ja-JP" sz="2000">
                <a:latin typeface="Times New Roman" panose="02020603050405020304" pitchFamily="18" charset="0"/>
              </a:endParaRPr>
            </a:p>
          </p:txBody>
        </p:sp>
        <p:sp>
          <p:nvSpPr>
            <p:cNvPr id="13319" name="AutoShape 9"/>
            <p:cNvSpPr>
              <a:spLocks noChangeArrowheads="1"/>
            </p:cNvSpPr>
            <p:nvPr/>
          </p:nvSpPr>
          <p:spPr bwMode="auto">
            <a:xfrm>
              <a:off x="3312" y="2064"/>
              <a:ext cx="288" cy="96"/>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1469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146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ja-JP"/>
              <a:t>Arbiter</a:t>
            </a:r>
          </a:p>
        </p:txBody>
      </p:sp>
      <p:sp>
        <p:nvSpPr>
          <p:cNvPr id="14339" name="Oval 3"/>
          <p:cNvSpPr>
            <a:spLocks noChangeArrowheads="1"/>
          </p:cNvSpPr>
          <p:nvPr/>
        </p:nvSpPr>
        <p:spPr bwMode="auto">
          <a:xfrm>
            <a:off x="1447800" y="39624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4340" name="Oval 4"/>
          <p:cNvSpPr>
            <a:spLocks noChangeArrowheads="1"/>
          </p:cNvSpPr>
          <p:nvPr/>
        </p:nvSpPr>
        <p:spPr bwMode="auto">
          <a:xfrm>
            <a:off x="2057400" y="39624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4341" name="Oval 5"/>
          <p:cNvSpPr>
            <a:spLocks noChangeArrowheads="1"/>
          </p:cNvSpPr>
          <p:nvPr/>
        </p:nvSpPr>
        <p:spPr bwMode="auto">
          <a:xfrm>
            <a:off x="2971800" y="39624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4342" name="Text Box 6"/>
          <p:cNvSpPr txBox="1">
            <a:spLocks noChangeArrowheads="1"/>
          </p:cNvSpPr>
          <p:nvPr/>
        </p:nvSpPr>
        <p:spPr bwMode="auto">
          <a:xfrm>
            <a:off x="2498725" y="3906838"/>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a:t>
            </a:r>
          </a:p>
        </p:txBody>
      </p:sp>
      <p:sp>
        <p:nvSpPr>
          <p:cNvPr id="14343" name="Rectangle 7"/>
          <p:cNvSpPr>
            <a:spLocks noChangeArrowheads="1"/>
          </p:cNvSpPr>
          <p:nvPr/>
        </p:nvSpPr>
        <p:spPr bwMode="auto">
          <a:xfrm>
            <a:off x="1295400" y="2971800"/>
            <a:ext cx="2133600" cy="4572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Priority Encoder</a:t>
            </a:r>
          </a:p>
        </p:txBody>
      </p:sp>
      <p:sp>
        <p:nvSpPr>
          <p:cNvPr id="14344" name="Line 8"/>
          <p:cNvSpPr>
            <a:spLocks noChangeShapeType="1"/>
          </p:cNvSpPr>
          <p:nvPr/>
        </p:nvSpPr>
        <p:spPr bwMode="auto">
          <a:xfrm flipV="1">
            <a:off x="1600200" y="3429000"/>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45" name="Line 9"/>
          <p:cNvSpPr>
            <a:spLocks noChangeShapeType="1"/>
          </p:cNvSpPr>
          <p:nvPr/>
        </p:nvSpPr>
        <p:spPr bwMode="auto">
          <a:xfrm flipV="1">
            <a:off x="2209800" y="3429000"/>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46" name="Line 10"/>
          <p:cNvSpPr>
            <a:spLocks noChangeShapeType="1"/>
          </p:cNvSpPr>
          <p:nvPr/>
        </p:nvSpPr>
        <p:spPr bwMode="auto">
          <a:xfrm flipV="1">
            <a:off x="3124200" y="3429000"/>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47" name="Line 14"/>
          <p:cNvSpPr>
            <a:spLocks noChangeShapeType="1"/>
          </p:cNvSpPr>
          <p:nvPr/>
        </p:nvSpPr>
        <p:spPr bwMode="auto">
          <a:xfrm flipV="1">
            <a:off x="1600200" y="43434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48" name="Line 15"/>
          <p:cNvSpPr>
            <a:spLocks noChangeShapeType="1"/>
          </p:cNvSpPr>
          <p:nvPr/>
        </p:nvSpPr>
        <p:spPr bwMode="auto">
          <a:xfrm flipV="1">
            <a:off x="2209800" y="43434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49" name="Line 16"/>
          <p:cNvSpPr>
            <a:spLocks noChangeShapeType="1"/>
          </p:cNvSpPr>
          <p:nvPr/>
        </p:nvSpPr>
        <p:spPr bwMode="auto">
          <a:xfrm flipV="1">
            <a:off x="3124200" y="43434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50" name="Text Box 17"/>
          <p:cNvSpPr txBox="1">
            <a:spLocks noChangeArrowheads="1"/>
          </p:cNvSpPr>
          <p:nvPr/>
        </p:nvSpPr>
        <p:spPr bwMode="auto">
          <a:xfrm>
            <a:off x="1736725" y="2479675"/>
            <a:ext cx="10636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Arbiter</a:t>
            </a:r>
          </a:p>
        </p:txBody>
      </p:sp>
      <p:sp>
        <p:nvSpPr>
          <p:cNvPr id="14351" name="Text Box 18"/>
          <p:cNvSpPr txBox="1">
            <a:spLocks noChangeArrowheads="1"/>
          </p:cNvSpPr>
          <p:nvPr/>
        </p:nvSpPr>
        <p:spPr bwMode="auto">
          <a:xfrm>
            <a:off x="1736725" y="5222875"/>
            <a:ext cx="15859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Centralized</a:t>
            </a:r>
          </a:p>
        </p:txBody>
      </p:sp>
      <p:sp>
        <p:nvSpPr>
          <p:cNvPr id="14352" name="Rectangle 19"/>
          <p:cNvSpPr>
            <a:spLocks noChangeArrowheads="1"/>
          </p:cNvSpPr>
          <p:nvPr/>
        </p:nvSpPr>
        <p:spPr bwMode="auto">
          <a:xfrm>
            <a:off x="4953000" y="1752600"/>
            <a:ext cx="533400" cy="533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4353" name="Rectangle 20"/>
          <p:cNvSpPr>
            <a:spLocks noChangeArrowheads="1"/>
          </p:cNvSpPr>
          <p:nvPr/>
        </p:nvSpPr>
        <p:spPr bwMode="auto">
          <a:xfrm>
            <a:off x="5791200" y="1752600"/>
            <a:ext cx="533400" cy="533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4354" name="Rectangle 21"/>
          <p:cNvSpPr>
            <a:spLocks noChangeArrowheads="1"/>
          </p:cNvSpPr>
          <p:nvPr/>
        </p:nvSpPr>
        <p:spPr bwMode="auto">
          <a:xfrm>
            <a:off x="7315200" y="1752600"/>
            <a:ext cx="533400" cy="533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4355" name="Line 22"/>
          <p:cNvSpPr>
            <a:spLocks noChangeShapeType="1"/>
          </p:cNvSpPr>
          <p:nvPr/>
        </p:nvSpPr>
        <p:spPr bwMode="auto">
          <a:xfrm>
            <a:off x="4648200" y="2057400"/>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56" name="Line 23"/>
          <p:cNvSpPr>
            <a:spLocks noChangeShapeType="1"/>
          </p:cNvSpPr>
          <p:nvPr/>
        </p:nvSpPr>
        <p:spPr bwMode="auto">
          <a:xfrm>
            <a:off x="5486400" y="2057400"/>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57" name="Line 24"/>
          <p:cNvSpPr>
            <a:spLocks noChangeShapeType="1"/>
          </p:cNvSpPr>
          <p:nvPr/>
        </p:nvSpPr>
        <p:spPr bwMode="auto">
          <a:xfrm>
            <a:off x="6324600" y="2057400"/>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58" name="Line 25"/>
          <p:cNvSpPr>
            <a:spLocks noChangeShapeType="1"/>
          </p:cNvSpPr>
          <p:nvPr/>
        </p:nvSpPr>
        <p:spPr bwMode="auto">
          <a:xfrm>
            <a:off x="7010400" y="2057400"/>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59" name="Text Box 26"/>
          <p:cNvSpPr txBox="1">
            <a:spLocks noChangeArrowheads="1"/>
          </p:cNvSpPr>
          <p:nvPr/>
        </p:nvSpPr>
        <p:spPr bwMode="auto">
          <a:xfrm>
            <a:off x="4022725" y="1717675"/>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H</a:t>
            </a:r>
          </a:p>
        </p:txBody>
      </p:sp>
      <p:sp>
        <p:nvSpPr>
          <p:cNvPr id="14360" name="Line 27"/>
          <p:cNvSpPr>
            <a:spLocks noChangeShapeType="1"/>
          </p:cNvSpPr>
          <p:nvPr/>
        </p:nvSpPr>
        <p:spPr bwMode="auto">
          <a:xfrm>
            <a:off x="4876800" y="3429000"/>
            <a:ext cx="3200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61" name="Line 28"/>
          <p:cNvSpPr>
            <a:spLocks noChangeShapeType="1"/>
          </p:cNvSpPr>
          <p:nvPr/>
        </p:nvSpPr>
        <p:spPr bwMode="auto">
          <a:xfrm>
            <a:off x="4876800" y="3657600"/>
            <a:ext cx="3200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62" name="Line 29"/>
          <p:cNvSpPr>
            <a:spLocks noChangeShapeType="1"/>
          </p:cNvSpPr>
          <p:nvPr/>
        </p:nvSpPr>
        <p:spPr bwMode="auto">
          <a:xfrm>
            <a:off x="4876800" y="3886200"/>
            <a:ext cx="3200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4363" name="Group 30"/>
          <p:cNvGrpSpPr>
            <a:grpSpLocks/>
          </p:cNvGrpSpPr>
          <p:nvPr/>
        </p:nvGrpSpPr>
        <p:grpSpPr bwMode="auto">
          <a:xfrm>
            <a:off x="5257800" y="3352800"/>
            <a:ext cx="152400" cy="990600"/>
            <a:chOff x="3312" y="2112"/>
            <a:chExt cx="96" cy="624"/>
          </a:xfrm>
        </p:grpSpPr>
        <p:sp>
          <p:nvSpPr>
            <p:cNvPr id="14392" name="Line 31"/>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93" name="Oval 32"/>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4364" name="Group 33"/>
          <p:cNvGrpSpPr>
            <a:grpSpLocks/>
          </p:cNvGrpSpPr>
          <p:nvPr/>
        </p:nvGrpSpPr>
        <p:grpSpPr bwMode="auto">
          <a:xfrm>
            <a:off x="5562600" y="3352800"/>
            <a:ext cx="152400" cy="990600"/>
            <a:chOff x="3312" y="2112"/>
            <a:chExt cx="96" cy="624"/>
          </a:xfrm>
        </p:grpSpPr>
        <p:sp>
          <p:nvSpPr>
            <p:cNvPr id="14390" name="Line 34"/>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91" name="Oval 35"/>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4365" name="Group 36"/>
          <p:cNvGrpSpPr>
            <a:grpSpLocks/>
          </p:cNvGrpSpPr>
          <p:nvPr/>
        </p:nvGrpSpPr>
        <p:grpSpPr bwMode="auto">
          <a:xfrm>
            <a:off x="5867400" y="3352800"/>
            <a:ext cx="152400" cy="990600"/>
            <a:chOff x="3312" y="2112"/>
            <a:chExt cx="96" cy="624"/>
          </a:xfrm>
        </p:grpSpPr>
        <p:sp>
          <p:nvSpPr>
            <p:cNvPr id="14388" name="Line 37"/>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89" name="Oval 38"/>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4366" name="Group 39"/>
          <p:cNvGrpSpPr>
            <a:grpSpLocks/>
          </p:cNvGrpSpPr>
          <p:nvPr/>
        </p:nvGrpSpPr>
        <p:grpSpPr bwMode="auto">
          <a:xfrm>
            <a:off x="6172200" y="3352800"/>
            <a:ext cx="152400" cy="990600"/>
            <a:chOff x="3312" y="2112"/>
            <a:chExt cx="96" cy="624"/>
          </a:xfrm>
        </p:grpSpPr>
        <p:sp>
          <p:nvSpPr>
            <p:cNvPr id="14386" name="Line 40"/>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87" name="Oval 41"/>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4367" name="Group 42"/>
          <p:cNvGrpSpPr>
            <a:grpSpLocks/>
          </p:cNvGrpSpPr>
          <p:nvPr/>
        </p:nvGrpSpPr>
        <p:grpSpPr bwMode="auto">
          <a:xfrm>
            <a:off x="6477000" y="3352800"/>
            <a:ext cx="152400" cy="990600"/>
            <a:chOff x="3312" y="2112"/>
            <a:chExt cx="96" cy="624"/>
          </a:xfrm>
        </p:grpSpPr>
        <p:sp>
          <p:nvSpPr>
            <p:cNvPr id="14384" name="Line 43"/>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85" name="Oval 44"/>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4368" name="Group 45"/>
          <p:cNvGrpSpPr>
            <a:grpSpLocks/>
          </p:cNvGrpSpPr>
          <p:nvPr/>
        </p:nvGrpSpPr>
        <p:grpSpPr bwMode="auto">
          <a:xfrm>
            <a:off x="6705600" y="3352800"/>
            <a:ext cx="152400" cy="990600"/>
            <a:chOff x="3312" y="2112"/>
            <a:chExt cx="96" cy="624"/>
          </a:xfrm>
        </p:grpSpPr>
        <p:sp>
          <p:nvSpPr>
            <p:cNvPr id="14382" name="Line 46"/>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83" name="Oval 47"/>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4369" name="Group 48"/>
          <p:cNvGrpSpPr>
            <a:grpSpLocks/>
          </p:cNvGrpSpPr>
          <p:nvPr/>
        </p:nvGrpSpPr>
        <p:grpSpPr bwMode="auto">
          <a:xfrm>
            <a:off x="7162800" y="3352800"/>
            <a:ext cx="152400" cy="990600"/>
            <a:chOff x="3312" y="2112"/>
            <a:chExt cx="96" cy="624"/>
          </a:xfrm>
        </p:grpSpPr>
        <p:sp>
          <p:nvSpPr>
            <p:cNvPr id="14380" name="Line 49"/>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81" name="Oval 50"/>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4370" name="Group 51"/>
          <p:cNvGrpSpPr>
            <a:grpSpLocks/>
          </p:cNvGrpSpPr>
          <p:nvPr/>
        </p:nvGrpSpPr>
        <p:grpSpPr bwMode="auto">
          <a:xfrm>
            <a:off x="6934200" y="3352800"/>
            <a:ext cx="152400" cy="990600"/>
            <a:chOff x="3312" y="2112"/>
            <a:chExt cx="96" cy="624"/>
          </a:xfrm>
        </p:grpSpPr>
        <p:sp>
          <p:nvSpPr>
            <p:cNvPr id="14378" name="Line 52"/>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79" name="Oval 53"/>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4371" name="Text Box 54"/>
          <p:cNvSpPr txBox="1">
            <a:spLocks noChangeArrowheads="1"/>
          </p:cNvSpPr>
          <p:nvPr/>
        </p:nvSpPr>
        <p:spPr bwMode="auto">
          <a:xfrm>
            <a:off x="5394325" y="4613275"/>
            <a:ext cx="2054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Distributed bus</a:t>
            </a:r>
          </a:p>
        </p:txBody>
      </p:sp>
      <p:sp>
        <p:nvSpPr>
          <p:cNvPr id="14372" name="Text Box 55"/>
          <p:cNvSpPr txBox="1">
            <a:spLocks noChangeArrowheads="1"/>
          </p:cNvSpPr>
          <p:nvPr/>
        </p:nvSpPr>
        <p:spPr bwMode="auto">
          <a:xfrm>
            <a:off x="5241925" y="2327275"/>
            <a:ext cx="16986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Daisy Chain</a:t>
            </a:r>
          </a:p>
        </p:txBody>
      </p:sp>
      <p:sp>
        <p:nvSpPr>
          <p:cNvPr id="14373" name="Text Box 56"/>
          <p:cNvSpPr txBox="1">
            <a:spLocks noChangeArrowheads="1"/>
          </p:cNvSpPr>
          <p:nvPr/>
        </p:nvSpPr>
        <p:spPr bwMode="auto">
          <a:xfrm>
            <a:off x="5470525" y="5451475"/>
            <a:ext cx="1554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Distributed</a:t>
            </a:r>
          </a:p>
        </p:txBody>
      </p:sp>
      <p:sp>
        <p:nvSpPr>
          <p:cNvPr id="14374" name="Text Box 57"/>
          <p:cNvSpPr txBox="1">
            <a:spLocks noChangeArrowheads="1"/>
          </p:cNvSpPr>
          <p:nvPr/>
        </p:nvSpPr>
        <p:spPr bwMode="auto">
          <a:xfrm>
            <a:off x="1042988" y="6221413"/>
            <a:ext cx="547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solidFill>
                  <a:srgbClr val="FF6699"/>
                </a:solidFill>
                <a:latin typeface="Verdana" panose="020B0604030504040204" pitchFamily="34" charset="0"/>
              </a:rPr>
              <a:t>Centralized arbiter is used inside the chip</a:t>
            </a:r>
          </a:p>
        </p:txBody>
      </p:sp>
      <p:sp>
        <p:nvSpPr>
          <p:cNvPr id="14375" name="Line 58"/>
          <p:cNvSpPr>
            <a:spLocks noChangeShapeType="1"/>
          </p:cNvSpPr>
          <p:nvPr/>
        </p:nvSpPr>
        <p:spPr bwMode="auto">
          <a:xfrm>
            <a:off x="3276600" y="3429000"/>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76" name="Line 59"/>
          <p:cNvSpPr>
            <a:spLocks noChangeShapeType="1"/>
          </p:cNvSpPr>
          <p:nvPr/>
        </p:nvSpPr>
        <p:spPr bwMode="auto">
          <a:xfrm>
            <a:off x="2339975" y="3429000"/>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77" name="Line 60"/>
          <p:cNvSpPr>
            <a:spLocks noChangeShapeType="1"/>
          </p:cNvSpPr>
          <p:nvPr/>
        </p:nvSpPr>
        <p:spPr bwMode="auto">
          <a:xfrm>
            <a:off x="1763713" y="3429000"/>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descr="p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7651750" cy="691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ext Box 5"/>
          <p:cNvSpPr txBox="1">
            <a:spLocks noChangeArrowheads="1"/>
          </p:cNvSpPr>
          <p:nvPr/>
        </p:nvSpPr>
        <p:spPr bwMode="auto">
          <a:xfrm>
            <a:off x="5148263" y="5876925"/>
            <a:ext cx="22542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From</a:t>
            </a:r>
          </a:p>
          <a:p>
            <a:pPr eaLnBrk="1" hangingPunct="1"/>
            <a:r>
              <a:rPr lang="en-US" altLang="ja-JP"/>
              <a:t>CMOS VLSI Design</a:t>
            </a:r>
          </a:p>
          <a:p>
            <a:pPr eaLnBrk="1" hangingPunct="1"/>
            <a:r>
              <a:rPr lang="en-US" altLang="ja-JP"/>
              <a:t>by Weste and Harris</a:t>
            </a:r>
          </a:p>
        </p:txBody>
      </p:sp>
      <p:sp>
        <p:nvSpPr>
          <p:cNvPr id="15364" name="Text Box 6"/>
          <p:cNvSpPr txBox="1">
            <a:spLocks noChangeArrowheads="1"/>
          </p:cNvSpPr>
          <p:nvPr/>
        </p:nvSpPr>
        <p:spPr bwMode="auto">
          <a:xfrm>
            <a:off x="7720013" y="568325"/>
            <a:ext cx="141605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Centralized</a:t>
            </a:r>
          </a:p>
          <a:p>
            <a:pPr eaLnBrk="1" hangingPunct="1"/>
            <a:r>
              <a:rPr lang="en-US" altLang="ja-JP" b="1"/>
              <a:t>Arbiter</a:t>
            </a:r>
          </a:p>
          <a:p>
            <a:pPr eaLnBrk="1" hangingPunct="1"/>
            <a:r>
              <a:rPr lang="en-US" altLang="ja-JP" b="1"/>
              <a:t>=</a:t>
            </a:r>
          </a:p>
          <a:p>
            <a:pPr eaLnBrk="1" hangingPunct="1"/>
            <a:r>
              <a:rPr lang="en-US" altLang="ja-JP" b="1"/>
              <a:t>Priority</a:t>
            </a:r>
          </a:p>
          <a:p>
            <a:pPr eaLnBrk="1" hangingPunct="1"/>
            <a:r>
              <a:rPr lang="en-US" altLang="ja-JP" b="1"/>
              <a:t>Encoder</a:t>
            </a:r>
          </a:p>
          <a:p>
            <a:pPr eaLnBrk="1" hangingPunct="1"/>
            <a:r>
              <a:rPr lang="en-US" altLang="ja-JP" b="1"/>
              <a:t>Tree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ja-JP"/>
              <a:t>Daisy Chain</a:t>
            </a:r>
          </a:p>
        </p:txBody>
      </p:sp>
      <p:sp>
        <p:nvSpPr>
          <p:cNvPr id="16387" name="Text Box 3"/>
          <p:cNvSpPr txBox="1">
            <a:spLocks noChangeArrowheads="1"/>
          </p:cNvSpPr>
          <p:nvPr/>
        </p:nvSpPr>
        <p:spPr bwMode="auto">
          <a:xfrm>
            <a:off x="2051050" y="3357563"/>
            <a:ext cx="60610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If no request EI→EO</a:t>
            </a:r>
          </a:p>
          <a:p>
            <a:pPr eaLnBrk="1" hangingPunct="1"/>
            <a:r>
              <a:rPr lang="en-US" altLang="ja-JP" sz="2400">
                <a:latin typeface="Times New Roman" panose="02020603050405020304" pitchFamily="18" charset="0"/>
              </a:rPr>
              <a:t>The request can be issued only if EI is H level</a:t>
            </a:r>
          </a:p>
          <a:p>
            <a:pPr eaLnBrk="1" hangingPunct="1"/>
            <a:r>
              <a:rPr lang="en-US" altLang="ja-JP" sz="2400">
                <a:latin typeface="Times New Roman" panose="02020603050405020304" pitchFamily="18" charset="0"/>
              </a:rPr>
              <a:t>When the request is issued, EO becomes L level</a:t>
            </a:r>
          </a:p>
        </p:txBody>
      </p:sp>
      <p:grpSp>
        <p:nvGrpSpPr>
          <p:cNvPr id="16388" name="Group 4"/>
          <p:cNvGrpSpPr>
            <a:grpSpLocks/>
          </p:cNvGrpSpPr>
          <p:nvPr/>
        </p:nvGrpSpPr>
        <p:grpSpPr bwMode="auto">
          <a:xfrm>
            <a:off x="1547813" y="1916113"/>
            <a:ext cx="1368425" cy="792162"/>
            <a:chOff x="975" y="1207"/>
            <a:chExt cx="862" cy="499"/>
          </a:xfrm>
        </p:grpSpPr>
        <p:sp>
          <p:nvSpPr>
            <p:cNvPr id="16436" name="Rectangle 5"/>
            <p:cNvSpPr>
              <a:spLocks noChangeArrowheads="1"/>
            </p:cNvSpPr>
            <p:nvPr/>
          </p:nvSpPr>
          <p:spPr bwMode="auto">
            <a:xfrm>
              <a:off x="1247" y="1207"/>
              <a:ext cx="544" cy="499"/>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6437" name="Text Box 6"/>
            <p:cNvSpPr txBox="1">
              <a:spLocks noChangeArrowheads="1"/>
            </p:cNvSpPr>
            <p:nvPr/>
          </p:nvSpPr>
          <p:spPr bwMode="auto">
            <a:xfrm>
              <a:off x="1202" y="1344"/>
              <a:ext cx="2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EI</a:t>
              </a:r>
            </a:p>
          </p:txBody>
        </p:sp>
        <p:sp>
          <p:nvSpPr>
            <p:cNvPr id="16438" name="Text Box 7"/>
            <p:cNvSpPr txBox="1">
              <a:spLocks noChangeArrowheads="1"/>
            </p:cNvSpPr>
            <p:nvPr/>
          </p:nvSpPr>
          <p:spPr bwMode="auto">
            <a:xfrm>
              <a:off x="1513" y="1344"/>
              <a:ext cx="3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EO</a:t>
              </a:r>
            </a:p>
          </p:txBody>
        </p:sp>
        <p:sp>
          <p:nvSpPr>
            <p:cNvPr id="16439" name="Line 8"/>
            <p:cNvSpPr>
              <a:spLocks noChangeShapeType="1"/>
            </p:cNvSpPr>
            <p:nvPr/>
          </p:nvSpPr>
          <p:spPr bwMode="auto">
            <a:xfrm>
              <a:off x="975" y="1434"/>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6389" name="Group 9"/>
          <p:cNvGrpSpPr>
            <a:grpSpLocks/>
          </p:cNvGrpSpPr>
          <p:nvPr/>
        </p:nvGrpSpPr>
        <p:grpSpPr bwMode="auto">
          <a:xfrm>
            <a:off x="2843213" y="1916113"/>
            <a:ext cx="1368425" cy="792162"/>
            <a:chOff x="975" y="1207"/>
            <a:chExt cx="862" cy="499"/>
          </a:xfrm>
        </p:grpSpPr>
        <p:sp>
          <p:nvSpPr>
            <p:cNvPr id="16432" name="Rectangle 10"/>
            <p:cNvSpPr>
              <a:spLocks noChangeArrowheads="1"/>
            </p:cNvSpPr>
            <p:nvPr/>
          </p:nvSpPr>
          <p:spPr bwMode="auto">
            <a:xfrm>
              <a:off x="1247" y="1207"/>
              <a:ext cx="544" cy="499"/>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6433" name="Text Box 11"/>
            <p:cNvSpPr txBox="1">
              <a:spLocks noChangeArrowheads="1"/>
            </p:cNvSpPr>
            <p:nvPr/>
          </p:nvSpPr>
          <p:spPr bwMode="auto">
            <a:xfrm>
              <a:off x="1202" y="1344"/>
              <a:ext cx="2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EI</a:t>
              </a:r>
            </a:p>
          </p:txBody>
        </p:sp>
        <p:sp>
          <p:nvSpPr>
            <p:cNvPr id="16434" name="Text Box 12"/>
            <p:cNvSpPr txBox="1">
              <a:spLocks noChangeArrowheads="1"/>
            </p:cNvSpPr>
            <p:nvPr/>
          </p:nvSpPr>
          <p:spPr bwMode="auto">
            <a:xfrm>
              <a:off x="1513" y="1344"/>
              <a:ext cx="3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EO</a:t>
              </a:r>
            </a:p>
          </p:txBody>
        </p:sp>
        <p:sp>
          <p:nvSpPr>
            <p:cNvPr id="16435" name="Line 13"/>
            <p:cNvSpPr>
              <a:spLocks noChangeShapeType="1"/>
            </p:cNvSpPr>
            <p:nvPr/>
          </p:nvSpPr>
          <p:spPr bwMode="auto">
            <a:xfrm>
              <a:off x="975" y="1434"/>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6390" name="Group 14"/>
          <p:cNvGrpSpPr>
            <a:grpSpLocks/>
          </p:cNvGrpSpPr>
          <p:nvPr/>
        </p:nvGrpSpPr>
        <p:grpSpPr bwMode="auto">
          <a:xfrm>
            <a:off x="4140200" y="1916113"/>
            <a:ext cx="1368425" cy="792162"/>
            <a:chOff x="975" y="1207"/>
            <a:chExt cx="862" cy="499"/>
          </a:xfrm>
        </p:grpSpPr>
        <p:sp>
          <p:nvSpPr>
            <p:cNvPr id="16428" name="Rectangle 15"/>
            <p:cNvSpPr>
              <a:spLocks noChangeArrowheads="1"/>
            </p:cNvSpPr>
            <p:nvPr/>
          </p:nvSpPr>
          <p:spPr bwMode="auto">
            <a:xfrm>
              <a:off x="1247" y="1207"/>
              <a:ext cx="544" cy="499"/>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6429" name="Text Box 16"/>
            <p:cNvSpPr txBox="1">
              <a:spLocks noChangeArrowheads="1"/>
            </p:cNvSpPr>
            <p:nvPr/>
          </p:nvSpPr>
          <p:spPr bwMode="auto">
            <a:xfrm>
              <a:off x="1202" y="1344"/>
              <a:ext cx="2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EI</a:t>
              </a:r>
            </a:p>
          </p:txBody>
        </p:sp>
        <p:sp>
          <p:nvSpPr>
            <p:cNvPr id="16430" name="Text Box 17"/>
            <p:cNvSpPr txBox="1">
              <a:spLocks noChangeArrowheads="1"/>
            </p:cNvSpPr>
            <p:nvPr/>
          </p:nvSpPr>
          <p:spPr bwMode="auto">
            <a:xfrm>
              <a:off x="1513" y="1344"/>
              <a:ext cx="3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EO</a:t>
              </a:r>
            </a:p>
          </p:txBody>
        </p:sp>
        <p:sp>
          <p:nvSpPr>
            <p:cNvPr id="16431" name="Line 18"/>
            <p:cNvSpPr>
              <a:spLocks noChangeShapeType="1"/>
            </p:cNvSpPr>
            <p:nvPr/>
          </p:nvSpPr>
          <p:spPr bwMode="auto">
            <a:xfrm>
              <a:off x="975" y="1434"/>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6391" name="Group 19"/>
          <p:cNvGrpSpPr>
            <a:grpSpLocks/>
          </p:cNvGrpSpPr>
          <p:nvPr/>
        </p:nvGrpSpPr>
        <p:grpSpPr bwMode="auto">
          <a:xfrm>
            <a:off x="5435600" y="1916113"/>
            <a:ext cx="1368425" cy="792162"/>
            <a:chOff x="975" y="1207"/>
            <a:chExt cx="862" cy="499"/>
          </a:xfrm>
        </p:grpSpPr>
        <p:sp>
          <p:nvSpPr>
            <p:cNvPr id="16424" name="Rectangle 20"/>
            <p:cNvSpPr>
              <a:spLocks noChangeArrowheads="1"/>
            </p:cNvSpPr>
            <p:nvPr/>
          </p:nvSpPr>
          <p:spPr bwMode="auto">
            <a:xfrm>
              <a:off x="1247" y="1207"/>
              <a:ext cx="544" cy="499"/>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6425" name="Text Box 21"/>
            <p:cNvSpPr txBox="1">
              <a:spLocks noChangeArrowheads="1"/>
            </p:cNvSpPr>
            <p:nvPr/>
          </p:nvSpPr>
          <p:spPr bwMode="auto">
            <a:xfrm>
              <a:off x="1202" y="1344"/>
              <a:ext cx="2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EI</a:t>
              </a:r>
            </a:p>
          </p:txBody>
        </p:sp>
        <p:sp>
          <p:nvSpPr>
            <p:cNvPr id="16426" name="Text Box 22"/>
            <p:cNvSpPr txBox="1">
              <a:spLocks noChangeArrowheads="1"/>
            </p:cNvSpPr>
            <p:nvPr/>
          </p:nvSpPr>
          <p:spPr bwMode="auto">
            <a:xfrm>
              <a:off x="1513" y="1344"/>
              <a:ext cx="3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EO</a:t>
              </a:r>
            </a:p>
          </p:txBody>
        </p:sp>
        <p:sp>
          <p:nvSpPr>
            <p:cNvPr id="16427" name="Line 23"/>
            <p:cNvSpPr>
              <a:spLocks noChangeShapeType="1"/>
            </p:cNvSpPr>
            <p:nvPr/>
          </p:nvSpPr>
          <p:spPr bwMode="auto">
            <a:xfrm>
              <a:off x="975" y="1434"/>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6392" name="Group 24"/>
          <p:cNvGrpSpPr>
            <a:grpSpLocks/>
          </p:cNvGrpSpPr>
          <p:nvPr/>
        </p:nvGrpSpPr>
        <p:grpSpPr bwMode="auto">
          <a:xfrm>
            <a:off x="6732588" y="1916113"/>
            <a:ext cx="1368425" cy="792162"/>
            <a:chOff x="975" y="1207"/>
            <a:chExt cx="862" cy="499"/>
          </a:xfrm>
        </p:grpSpPr>
        <p:sp>
          <p:nvSpPr>
            <p:cNvPr id="16420" name="Rectangle 25"/>
            <p:cNvSpPr>
              <a:spLocks noChangeArrowheads="1"/>
            </p:cNvSpPr>
            <p:nvPr/>
          </p:nvSpPr>
          <p:spPr bwMode="auto">
            <a:xfrm>
              <a:off x="1247" y="1207"/>
              <a:ext cx="544" cy="499"/>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6421" name="Text Box 26"/>
            <p:cNvSpPr txBox="1">
              <a:spLocks noChangeArrowheads="1"/>
            </p:cNvSpPr>
            <p:nvPr/>
          </p:nvSpPr>
          <p:spPr bwMode="auto">
            <a:xfrm>
              <a:off x="1202" y="1344"/>
              <a:ext cx="2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EI</a:t>
              </a:r>
            </a:p>
          </p:txBody>
        </p:sp>
        <p:sp>
          <p:nvSpPr>
            <p:cNvPr id="16422" name="Text Box 27"/>
            <p:cNvSpPr txBox="1">
              <a:spLocks noChangeArrowheads="1"/>
            </p:cNvSpPr>
            <p:nvPr/>
          </p:nvSpPr>
          <p:spPr bwMode="auto">
            <a:xfrm>
              <a:off x="1513" y="1344"/>
              <a:ext cx="3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EO</a:t>
              </a:r>
            </a:p>
          </p:txBody>
        </p:sp>
        <p:sp>
          <p:nvSpPr>
            <p:cNvPr id="16423" name="Line 28"/>
            <p:cNvSpPr>
              <a:spLocks noChangeShapeType="1"/>
            </p:cNvSpPr>
            <p:nvPr/>
          </p:nvSpPr>
          <p:spPr bwMode="auto">
            <a:xfrm>
              <a:off x="975" y="1434"/>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6393" name="Text Box 29"/>
          <p:cNvSpPr txBox="1">
            <a:spLocks noChangeArrowheads="1"/>
          </p:cNvSpPr>
          <p:nvPr/>
        </p:nvSpPr>
        <p:spPr bwMode="auto">
          <a:xfrm>
            <a:off x="1476375" y="191611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CC0000"/>
                </a:solidFill>
                <a:latin typeface="Arial Black" panose="020B0A04020102020204" pitchFamily="34" charset="0"/>
              </a:rPr>
              <a:t>H</a:t>
            </a:r>
          </a:p>
        </p:txBody>
      </p:sp>
      <p:grpSp>
        <p:nvGrpSpPr>
          <p:cNvPr id="116766" name="Group 30"/>
          <p:cNvGrpSpPr>
            <a:grpSpLocks/>
          </p:cNvGrpSpPr>
          <p:nvPr/>
        </p:nvGrpSpPr>
        <p:grpSpPr bwMode="auto">
          <a:xfrm>
            <a:off x="2901950" y="1916113"/>
            <a:ext cx="1684338" cy="366712"/>
            <a:chOff x="1828" y="1207"/>
            <a:chExt cx="1061" cy="231"/>
          </a:xfrm>
        </p:grpSpPr>
        <p:sp>
          <p:nvSpPr>
            <p:cNvPr id="16418" name="Text Box 31"/>
            <p:cNvSpPr txBox="1">
              <a:spLocks noChangeArrowheads="1"/>
            </p:cNvSpPr>
            <p:nvPr/>
          </p:nvSpPr>
          <p:spPr bwMode="auto">
            <a:xfrm>
              <a:off x="1828" y="1207"/>
              <a:ext cx="2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CC0000"/>
                  </a:solidFill>
                  <a:latin typeface="Arial Black" panose="020B0A04020102020204" pitchFamily="34" charset="0"/>
                </a:rPr>
                <a:t>H</a:t>
              </a:r>
            </a:p>
          </p:txBody>
        </p:sp>
        <p:sp>
          <p:nvSpPr>
            <p:cNvPr id="16419" name="Text Box 32"/>
            <p:cNvSpPr txBox="1">
              <a:spLocks noChangeArrowheads="1"/>
            </p:cNvSpPr>
            <p:nvPr/>
          </p:nvSpPr>
          <p:spPr bwMode="auto">
            <a:xfrm>
              <a:off x="2653" y="1207"/>
              <a:ext cx="2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CC0000"/>
                  </a:solidFill>
                  <a:latin typeface="Arial Black" panose="020B0A04020102020204" pitchFamily="34" charset="0"/>
                </a:rPr>
                <a:t>H</a:t>
              </a:r>
            </a:p>
          </p:txBody>
        </p:sp>
      </p:grpSp>
      <p:grpSp>
        <p:nvGrpSpPr>
          <p:cNvPr id="116769" name="Group 33"/>
          <p:cNvGrpSpPr>
            <a:grpSpLocks/>
          </p:cNvGrpSpPr>
          <p:nvPr/>
        </p:nvGrpSpPr>
        <p:grpSpPr bwMode="auto">
          <a:xfrm>
            <a:off x="5492750" y="1916113"/>
            <a:ext cx="1600200" cy="366712"/>
            <a:chOff x="3460" y="1207"/>
            <a:chExt cx="1008" cy="231"/>
          </a:xfrm>
        </p:grpSpPr>
        <p:sp>
          <p:nvSpPr>
            <p:cNvPr id="16416" name="Text Box 34"/>
            <p:cNvSpPr txBox="1">
              <a:spLocks noChangeArrowheads="1"/>
            </p:cNvSpPr>
            <p:nvPr/>
          </p:nvSpPr>
          <p:spPr bwMode="auto">
            <a:xfrm>
              <a:off x="3460" y="1207"/>
              <a:ext cx="2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CC0000"/>
                  </a:solidFill>
                  <a:latin typeface="Arial Black" panose="020B0A04020102020204" pitchFamily="34" charset="0"/>
                </a:rPr>
                <a:t>H</a:t>
              </a:r>
            </a:p>
          </p:txBody>
        </p:sp>
        <p:sp>
          <p:nvSpPr>
            <p:cNvPr id="16417" name="Text Box 35"/>
            <p:cNvSpPr txBox="1">
              <a:spLocks noChangeArrowheads="1"/>
            </p:cNvSpPr>
            <p:nvPr/>
          </p:nvSpPr>
          <p:spPr bwMode="auto">
            <a:xfrm>
              <a:off x="4232" y="1207"/>
              <a:ext cx="2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CC0000"/>
                  </a:solidFill>
                  <a:latin typeface="Arial Black" panose="020B0A04020102020204" pitchFamily="34" charset="0"/>
                </a:rPr>
                <a:t>H</a:t>
              </a:r>
            </a:p>
          </p:txBody>
        </p:sp>
      </p:grpSp>
      <p:grpSp>
        <p:nvGrpSpPr>
          <p:cNvPr id="116772" name="Group 36"/>
          <p:cNvGrpSpPr>
            <a:grpSpLocks/>
          </p:cNvGrpSpPr>
          <p:nvPr/>
        </p:nvGrpSpPr>
        <p:grpSpPr bwMode="auto">
          <a:xfrm>
            <a:off x="5003800" y="1211263"/>
            <a:ext cx="1085850" cy="633412"/>
            <a:chOff x="3152" y="763"/>
            <a:chExt cx="684" cy="399"/>
          </a:xfrm>
        </p:grpSpPr>
        <p:sp>
          <p:nvSpPr>
            <p:cNvPr id="16414" name="Line 37"/>
            <p:cNvSpPr>
              <a:spLocks noChangeShapeType="1"/>
            </p:cNvSpPr>
            <p:nvPr/>
          </p:nvSpPr>
          <p:spPr bwMode="auto">
            <a:xfrm flipV="1">
              <a:off x="3152" y="890"/>
              <a:ext cx="0" cy="272"/>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5" name="Text Box 38"/>
            <p:cNvSpPr txBox="1">
              <a:spLocks noChangeArrowheads="1"/>
            </p:cNvSpPr>
            <p:nvPr/>
          </p:nvSpPr>
          <p:spPr bwMode="auto">
            <a:xfrm>
              <a:off x="3152" y="763"/>
              <a:ext cx="6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chemeClr val="accent2"/>
                  </a:solidFill>
                  <a:ea typeface="HG創英角ｺﾞｼｯｸUB" panose="020B0909000000000000" pitchFamily="49" charset="-128"/>
                </a:rPr>
                <a:t>Request</a:t>
              </a:r>
            </a:p>
          </p:txBody>
        </p:sp>
      </p:grpSp>
      <p:grpSp>
        <p:nvGrpSpPr>
          <p:cNvPr id="116775" name="Group 39"/>
          <p:cNvGrpSpPr>
            <a:grpSpLocks/>
          </p:cNvGrpSpPr>
          <p:nvPr/>
        </p:nvGrpSpPr>
        <p:grpSpPr bwMode="auto">
          <a:xfrm>
            <a:off x="5508625" y="1916113"/>
            <a:ext cx="1562100" cy="366712"/>
            <a:chOff x="3460" y="1207"/>
            <a:chExt cx="984" cy="231"/>
          </a:xfrm>
        </p:grpSpPr>
        <p:sp>
          <p:nvSpPr>
            <p:cNvPr id="16412" name="Text Box 40"/>
            <p:cNvSpPr txBox="1">
              <a:spLocks noChangeArrowheads="1"/>
            </p:cNvSpPr>
            <p:nvPr/>
          </p:nvSpPr>
          <p:spPr bwMode="auto">
            <a:xfrm>
              <a:off x="3460" y="1207"/>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0066FF"/>
                  </a:solidFill>
                  <a:latin typeface="Arial Black" panose="020B0A04020102020204" pitchFamily="34" charset="0"/>
                </a:rPr>
                <a:t>L</a:t>
              </a:r>
            </a:p>
          </p:txBody>
        </p:sp>
        <p:sp>
          <p:nvSpPr>
            <p:cNvPr id="16413" name="Text Box 41"/>
            <p:cNvSpPr txBox="1">
              <a:spLocks noChangeArrowheads="1"/>
            </p:cNvSpPr>
            <p:nvPr/>
          </p:nvSpPr>
          <p:spPr bwMode="auto">
            <a:xfrm>
              <a:off x="4232" y="1207"/>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0066FF"/>
                  </a:solidFill>
                  <a:latin typeface="Arial Black" panose="020B0A04020102020204" pitchFamily="34" charset="0"/>
                </a:rPr>
                <a:t>L</a:t>
              </a:r>
            </a:p>
          </p:txBody>
        </p:sp>
      </p:grpSp>
      <p:grpSp>
        <p:nvGrpSpPr>
          <p:cNvPr id="116778" name="Group 42"/>
          <p:cNvGrpSpPr>
            <a:grpSpLocks/>
          </p:cNvGrpSpPr>
          <p:nvPr/>
        </p:nvGrpSpPr>
        <p:grpSpPr bwMode="auto">
          <a:xfrm>
            <a:off x="6156325" y="1211263"/>
            <a:ext cx="1085850" cy="633412"/>
            <a:chOff x="3152" y="763"/>
            <a:chExt cx="684" cy="399"/>
          </a:xfrm>
        </p:grpSpPr>
        <p:sp>
          <p:nvSpPr>
            <p:cNvPr id="16410" name="Line 43"/>
            <p:cNvSpPr>
              <a:spLocks noChangeShapeType="1"/>
            </p:cNvSpPr>
            <p:nvPr/>
          </p:nvSpPr>
          <p:spPr bwMode="auto">
            <a:xfrm flipV="1">
              <a:off x="3152" y="890"/>
              <a:ext cx="0" cy="272"/>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1" name="Text Box 44"/>
            <p:cNvSpPr txBox="1">
              <a:spLocks noChangeArrowheads="1"/>
            </p:cNvSpPr>
            <p:nvPr/>
          </p:nvSpPr>
          <p:spPr bwMode="auto">
            <a:xfrm>
              <a:off x="3152" y="763"/>
              <a:ext cx="6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chemeClr val="accent2"/>
                  </a:solidFill>
                  <a:ea typeface="HG創英角ｺﾞｼｯｸUB" panose="020B0909000000000000" pitchFamily="49" charset="-128"/>
                </a:rPr>
                <a:t>Request</a:t>
              </a:r>
            </a:p>
          </p:txBody>
        </p:sp>
      </p:grpSp>
      <p:grpSp>
        <p:nvGrpSpPr>
          <p:cNvPr id="116781" name="Group 45"/>
          <p:cNvGrpSpPr>
            <a:grpSpLocks/>
          </p:cNvGrpSpPr>
          <p:nvPr/>
        </p:nvGrpSpPr>
        <p:grpSpPr bwMode="auto">
          <a:xfrm>
            <a:off x="2103438" y="1052513"/>
            <a:ext cx="4298950" cy="4541838"/>
            <a:chOff x="1325" y="663"/>
            <a:chExt cx="2708" cy="2729"/>
          </a:xfrm>
        </p:grpSpPr>
        <p:sp>
          <p:nvSpPr>
            <p:cNvPr id="16408" name="Rectangle 46"/>
            <p:cNvSpPr>
              <a:spLocks noChangeArrowheads="1"/>
            </p:cNvSpPr>
            <p:nvPr/>
          </p:nvSpPr>
          <p:spPr bwMode="auto">
            <a:xfrm>
              <a:off x="3786" y="663"/>
              <a:ext cx="22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FF6699"/>
                  </a:solidFill>
                  <a:latin typeface="Arial Black" panose="020B0A04020102020204" pitchFamily="34" charset="0"/>
                </a:rPr>
                <a:t>X</a:t>
              </a:r>
            </a:p>
          </p:txBody>
        </p:sp>
        <p:sp>
          <p:nvSpPr>
            <p:cNvPr id="16409" name="Text Box 47"/>
            <p:cNvSpPr txBox="1">
              <a:spLocks noChangeArrowheads="1"/>
            </p:cNvSpPr>
            <p:nvPr/>
          </p:nvSpPr>
          <p:spPr bwMode="auto">
            <a:xfrm>
              <a:off x="1325" y="3161"/>
              <a:ext cx="27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HG創英角ｺﾞｼｯｸUB" panose="020B0909000000000000" pitchFamily="49" charset="-128"/>
                  <a:ea typeface="HG創英角ｺﾞｼｯｸUB" panose="020B0909000000000000" pitchFamily="49" charset="-128"/>
                </a:rPr>
                <a:t>Right side module has a low priority</a:t>
              </a:r>
            </a:p>
          </p:txBody>
        </p:sp>
      </p:grpSp>
      <p:grpSp>
        <p:nvGrpSpPr>
          <p:cNvPr id="116784" name="Group 48"/>
          <p:cNvGrpSpPr>
            <a:grpSpLocks/>
          </p:cNvGrpSpPr>
          <p:nvPr/>
        </p:nvGrpSpPr>
        <p:grpSpPr bwMode="auto">
          <a:xfrm>
            <a:off x="2103438" y="1211263"/>
            <a:ext cx="4298950" cy="4749800"/>
            <a:chOff x="1325" y="763"/>
            <a:chExt cx="2708" cy="2992"/>
          </a:xfrm>
        </p:grpSpPr>
        <p:grpSp>
          <p:nvGrpSpPr>
            <p:cNvPr id="16404" name="Group 49"/>
            <p:cNvGrpSpPr>
              <a:grpSpLocks/>
            </p:cNvGrpSpPr>
            <p:nvPr/>
          </p:nvGrpSpPr>
          <p:grpSpPr bwMode="auto">
            <a:xfrm>
              <a:off x="1478" y="763"/>
              <a:ext cx="684" cy="399"/>
              <a:chOff x="3152" y="763"/>
              <a:chExt cx="684" cy="399"/>
            </a:xfrm>
          </p:grpSpPr>
          <p:sp>
            <p:nvSpPr>
              <p:cNvPr id="16406" name="Line 50"/>
              <p:cNvSpPr>
                <a:spLocks noChangeShapeType="1"/>
              </p:cNvSpPr>
              <p:nvPr/>
            </p:nvSpPr>
            <p:spPr bwMode="auto">
              <a:xfrm flipV="1">
                <a:off x="3152" y="890"/>
                <a:ext cx="0" cy="272"/>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07" name="Text Box 51"/>
              <p:cNvSpPr txBox="1">
                <a:spLocks noChangeArrowheads="1"/>
              </p:cNvSpPr>
              <p:nvPr/>
            </p:nvSpPr>
            <p:spPr bwMode="auto">
              <a:xfrm>
                <a:off x="3152" y="763"/>
                <a:ext cx="6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chemeClr val="accent2"/>
                    </a:solidFill>
                    <a:ea typeface="HG創英角ｺﾞｼｯｸUB" panose="020B0909000000000000" pitchFamily="49" charset="-128"/>
                  </a:rPr>
                  <a:t>Request</a:t>
                </a:r>
              </a:p>
            </p:txBody>
          </p:sp>
        </p:grpSp>
        <p:sp>
          <p:nvSpPr>
            <p:cNvPr id="16405" name="Text Box 52"/>
            <p:cNvSpPr txBox="1">
              <a:spLocks noChangeArrowheads="1"/>
            </p:cNvSpPr>
            <p:nvPr/>
          </p:nvSpPr>
          <p:spPr bwMode="auto">
            <a:xfrm>
              <a:off x="1325" y="3524"/>
              <a:ext cx="27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HG創英角ｺﾞｼｯｸUB" panose="020B0909000000000000" pitchFamily="49" charset="-128"/>
                  <a:ea typeface="HG創英角ｺﾞｼｯｸUB" panose="020B0909000000000000" pitchFamily="49" charset="-128"/>
                </a:rPr>
                <a:t>Left side module has a high priority</a:t>
              </a:r>
            </a:p>
          </p:txBody>
        </p:sp>
      </p:grpSp>
      <p:grpSp>
        <p:nvGrpSpPr>
          <p:cNvPr id="116789" name="Group 53"/>
          <p:cNvGrpSpPr>
            <a:grpSpLocks/>
          </p:cNvGrpSpPr>
          <p:nvPr/>
        </p:nvGrpSpPr>
        <p:grpSpPr bwMode="auto">
          <a:xfrm>
            <a:off x="2938463" y="1916113"/>
            <a:ext cx="1562100" cy="366712"/>
            <a:chOff x="3460" y="1207"/>
            <a:chExt cx="984" cy="231"/>
          </a:xfrm>
        </p:grpSpPr>
        <p:sp>
          <p:nvSpPr>
            <p:cNvPr id="16402" name="Text Box 54"/>
            <p:cNvSpPr txBox="1">
              <a:spLocks noChangeArrowheads="1"/>
            </p:cNvSpPr>
            <p:nvPr/>
          </p:nvSpPr>
          <p:spPr bwMode="auto">
            <a:xfrm>
              <a:off x="3460" y="1207"/>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0066FF"/>
                  </a:solidFill>
                  <a:latin typeface="Arial Black" panose="020B0A04020102020204" pitchFamily="34" charset="0"/>
                </a:rPr>
                <a:t>L</a:t>
              </a:r>
            </a:p>
          </p:txBody>
        </p:sp>
        <p:sp>
          <p:nvSpPr>
            <p:cNvPr id="16403" name="Text Box 55"/>
            <p:cNvSpPr txBox="1">
              <a:spLocks noChangeArrowheads="1"/>
            </p:cNvSpPr>
            <p:nvPr/>
          </p:nvSpPr>
          <p:spPr bwMode="auto">
            <a:xfrm>
              <a:off x="4232" y="1207"/>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0066FF"/>
                  </a:solidFill>
                  <a:latin typeface="Arial Black" panose="020B0A04020102020204" pitchFamily="34" charset="0"/>
                </a:rPr>
                <a:t>L</a:t>
              </a:r>
            </a:p>
          </p:txBody>
        </p:sp>
      </p:grpSp>
      <p:sp>
        <p:nvSpPr>
          <p:cNvPr id="2" name="テキスト ボックス 1"/>
          <p:cNvSpPr txBox="1"/>
          <p:nvPr/>
        </p:nvSpPr>
        <p:spPr>
          <a:xfrm>
            <a:off x="4767848" y="1035984"/>
            <a:ext cx="338554" cy="369332"/>
          </a:xfrm>
          <a:prstGeom prst="rect">
            <a:avLst/>
          </a:prstGeom>
          <a:noFill/>
        </p:spPr>
        <p:txBody>
          <a:bodyPr wrap="none" rtlCol="0">
            <a:spAutoFit/>
          </a:bodyPr>
          <a:lstStyle/>
          <a:p>
            <a:r>
              <a:rPr kumimoji="1" lang="en-US" altLang="ja-JP" b="1">
                <a:solidFill>
                  <a:srgbClr val="FF0000"/>
                </a:solidFill>
              </a:rPr>
              <a:t>X</a:t>
            </a:r>
            <a:endParaRPr kumimoji="1" lang="ja-JP" alt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77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nodeType="clickEffect">
                                  <p:stCondLst>
                                    <p:cond delay="0"/>
                                  </p:stCondLst>
                                  <p:childTnLst>
                                    <p:set>
                                      <p:cBhvr>
                                        <p:cTn id="10" dur="1" fill="hold">
                                          <p:stCondLst>
                                            <p:cond delay="0"/>
                                          </p:stCondLst>
                                        </p:cTn>
                                        <p:tgtEl>
                                          <p:spTgt spid="116769"/>
                                        </p:tgtEl>
                                        <p:attrNameLst>
                                          <p:attrName>style.visibility</p:attrName>
                                        </p:attrNameLst>
                                      </p:cBhvr>
                                      <p:to>
                                        <p:strVal val="hidden"/>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77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77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678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nodeType="clickEffect">
                                  <p:stCondLst>
                                    <p:cond delay="0"/>
                                  </p:stCondLst>
                                  <p:childTnLst>
                                    <p:set>
                                      <p:cBhvr>
                                        <p:cTn id="26" dur="1" fill="hold">
                                          <p:stCondLst>
                                            <p:cond delay="0"/>
                                          </p:stCondLst>
                                        </p:cTn>
                                        <p:tgtEl>
                                          <p:spTgt spid="116778"/>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nodeType="clickEffect">
                                  <p:stCondLst>
                                    <p:cond delay="0"/>
                                  </p:stCondLst>
                                  <p:childTnLst>
                                    <p:set>
                                      <p:cBhvr>
                                        <p:cTn id="30" dur="1" fill="hold">
                                          <p:stCondLst>
                                            <p:cond delay="0"/>
                                          </p:stCondLst>
                                        </p:cTn>
                                        <p:tgtEl>
                                          <p:spTgt spid="116781"/>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678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nodeType="clickEffect">
                                  <p:stCondLst>
                                    <p:cond delay="0"/>
                                  </p:stCondLst>
                                  <p:childTnLst>
                                    <p:set>
                                      <p:cBhvr>
                                        <p:cTn id="38" dur="1" fill="hold">
                                          <p:stCondLst>
                                            <p:cond delay="0"/>
                                          </p:stCondLst>
                                        </p:cTn>
                                        <p:tgtEl>
                                          <p:spTgt spid="116766"/>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1678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ja-JP"/>
              <a:t>Open Drain bus</a:t>
            </a:r>
          </a:p>
        </p:txBody>
      </p:sp>
      <p:sp>
        <p:nvSpPr>
          <p:cNvPr id="17411" name="Line 4"/>
          <p:cNvSpPr>
            <a:spLocks noChangeShapeType="1"/>
          </p:cNvSpPr>
          <p:nvPr/>
        </p:nvSpPr>
        <p:spPr bwMode="auto">
          <a:xfrm>
            <a:off x="971550" y="1844675"/>
            <a:ext cx="68405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2" name="Rectangle 5"/>
          <p:cNvSpPr>
            <a:spLocks noChangeArrowheads="1"/>
          </p:cNvSpPr>
          <p:nvPr/>
        </p:nvSpPr>
        <p:spPr bwMode="auto">
          <a:xfrm>
            <a:off x="1116013" y="1196975"/>
            <a:ext cx="142875" cy="4318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13" name="Line 6"/>
          <p:cNvSpPr>
            <a:spLocks noChangeShapeType="1"/>
          </p:cNvSpPr>
          <p:nvPr/>
        </p:nvSpPr>
        <p:spPr bwMode="auto">
          <a:xfrm>
            <a:off x="1042988" y="1052513"/>
            <a:ext cx="2889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4" name="Line 7"/>
          <p:cNvSpPr>
            <a:spLocks noChangeShapeType="1"/>
          </p:cNvSpPr>
          <p:nvPr/>
        </p:nvSpPr>
        <p:spPr bwMode="auto">
          <a:xfrm>
            <a:off x="1187450" y="1052513"/>
            <a:ext cx="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5" name="Line 8"/>
          <p:cNvSpPr>
            <a:spLocks noChangeShapeType="1"/>
          </p:cNvSpPr>
          <p:nvPr/>
        </p:nvSpPr>
        <p:spPr bwMode="auto">
          <a:xfrm>
            <a:off x="1187450" y="162877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6" name="Rectangle 9"/>
          <p:cNvSpPr>
            <a:spLocks noChangeArrowheads="1"/>
          </p:cNvSpPr>
          <p:nvPr/>
        </p:nvSpPr>
        <p:spPr bwMode="auto">
          <a:xfrm>
            <a:off x="7451725" y="1196975"/>
            <a:ext cx="142875" cy="4318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17" name="Line 10"/>
          <p:cNvSpPr>
            <a:spLocks noChangeShapeType="1"/>
          </p:cNvSpPr>
          <p:nvPr/>
        </p:nvSpPr>
        <p:spPr bwMode="auto">
          <a:xfrm>
            <a:off x="7378700" y="1052513"/>
            <a:ext cx="2889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8" name="Line 11"/>
          <p:cNvSpPr>
            <a:spLocks noChangeShapeType="1"/>
          </p:cNvSpPr>
          <p:nvPr/>
        </p:nvSpPr>
        <p:spPr bwMode="auto">
          <a:xfrm>
            <a:off x="7523163" y="1052513"/>
            <a:ext cx="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9" name="Line 12"/>
          <p:cNvSpPr>
            <a:spLocks noChangeShapeType="1"/>
          </p:cNvSpPr>
          <p:nvPr/>
        </p:nvSpPr>
        <p:spPr bwMode="auto">
          <a:xfrm>
            <a:off x="7523163" y="162877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7420" name="Group 25"/>
          <p:cNvGrpSpPr>
            <a:grpSpLocks/>
          </p:cNvGrpSpPr>
          <p:nvPr/>
        </p:nvGrpSpPr>
        <p:grpSpPr bwMode="auto">
          <a:xfrm>
            <a:off x="1331913" y="1844675"/>
            <a:ext cx="863600" cy="1152525"/>
            <a:chOff x="839" y="1162"/>
            <a:chExt cx="544" cy="726"/>
          </a:xfrm>
        </p:grpSpPr>
        <p:sp>
          <p:nvSpPr>
            <p:cNvPr id="17596" name="Line 13"/>
            <p:cNvSpPr>
              <a:spLocks noChangeShapeType="1"/>
            </p:cNvSpPr>
            <p:nvPr/>
          </p:nvSpPr>
          <p:spPr bwMode="auto">
            <a:xfrm>
              <a:off x="1156" y="1389"/>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97" name="Line 14"/>
            <p:cNvSpPr>
              <a:spLocks noChangeShapeType="1"/>
            </p:cNvSpPr>
            <p:nvPr/>
          </p:nvSpPr>
          <p:spPr bwMode="auto">
            <a:xfrm>
              <a:off x="1111" y="1434"/>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98" name="Line 15"/>
            <p:cNvSpPr>
              <a:spLocks noChangeShapeType="1"/>
            </p:cNvSpPr>
            <p:nvPr/>
          </p:nvSpPr>
          <p:spPr bwMode="auto">
            <a:xfrm>
              <a:off x="1156" y="148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99" name="Line 16"/>
            <p:cNvSpPr>
              <a:spLocks noChangeShapeType="1"/>
            </p:cNvSpPr>
            <p:nvPr/>
          </p:nvSpPr>
          <p:spPr bwMode="auto">
            <a:xfrm>
              <a:off x="1156"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00" name="Line 17"/>
            <p:cNvSpPr>
              <a:spLocks noChangeShapeType="1"/>
            </p:cNvSpPr>
            <p:nvPr/>
          </p:nvSpPr>
          <p:spPr bwMode="auto">
            <a:xfrm flipV="1">
              <a:off x="1247" y="1162"/>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01" name="Line 18"/>
            <p:cNvSpPr>
              <a:spLocks noChangeShapeType="1"/>
            </p:cNvSpPr>
            <p:nvPr/>
          </p:nvSpPr>
          <p:spPr bwMode="auto">
            <a:xfrm>
              <a:off x="1247" y="1616"/>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02" name="Line 19"/>
            <p:cNvSpPr>
              <a:spLocks noChangeShapeType="1"/>
            </p:cNvSpPr>
            <p:nvPr/>
          </p:nvSpPr>
          <p:spPr bwMode="auto">
            <a:xfrm>
              <a:off x="1156" y="184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03" name="Line 20"/>
            <p:cNvSpPr>
              <a:spLocks noChangeShapeType="1"/>
            </p:cNvSpPr>
            <p:nvPr/>
          </p:nvSpPr>
          <p:spPr bwMode="auto">
            <a:xfrm flipH="1">
              <a:off x="1156"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04" name="Line 21"/>
            <p:cNvSpPr>
              <a:spLocks noChangeShapeType="1"/>
            </p:cNvSpPr>
            <p:nvPr/>
          </p:nvSpPr>
          <p:spPr bwMode="auto">
            <a:xfrm flipH="1">
              <a:off x="1202"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05" name="Line 22"/>
            <p:cNvSpPr>
              <a:spLocks noChangeShapeType="1"/>
            </p:cNvSpPr>
            <p:nvPr/>
          </p:nvSpPr>
          <p:spPr bwMode="auto">
            <a:xfrm flipH="1">
              <a:off x="1248"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06" name="Line 23"/>
            <p:cNvSpPr>
              <a:spLocks noChangeShapeType="1"/>
            </p:cNvSpPr>
            <p:nvPr/>
          </p:nvSpPr>
          <p:spPr bwMode="auto">
            <a:xfrm flipH="1">
              <a:off x="1294"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07" name="Line 24"/>
            <p:cNvSpPr>
              <a:spLocks noChangeShapeType="1"/>
            </p:cNvSpPr>
            <p:nvPr/>
          </p:nvSpPr>
          <p:spPr bwMode="auto">
            <a:xfrm>
              <a:off x="839" y="1525"/>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21" name="Group 26"/>
          <p:cNvGrpSpPr>
            <a:grpSpLocks/>
          </p:cNvGrpSpPr>
          <p:nvPr/>
        </p:nvGrpSpPr>
        <p:grpSpPr bwMode="auto">
          <a:xfrm>
            <a:off x="2771775" y="1844675"/>
            <a:ext cx="863600" cy="1152525"/>
            <a:chOff x="839" y="1162"/>
            <a:chExt cx="544" cy="726"/>
          </a:xfrm>
        </p:grpSpPr>
        <p:sp>
          <p:nvSpPr>
            <p:cNvPr id="17584" name="Line 27"/>
            <p:cNvSpPr>
              <a:spLocks noChangeShapeType="1"/>
            </p:cNvSpPr>
            <p:nvPr/>
          </p:nvSpPr>
          <p:spPr bwMode="auto">
            <a:xfrm>
              <a:off x="1156" y="1389"/>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85" name="Line 28"/>
            <p:cNvSpPr>
              <a:spLocks noChangeShapeType="1"/>
            </p:cNvSpPr>
            <p:nvPr/>
          </p:nvSpPr>
          <p:spPr bwMode="auto">
            <a:xfrm>
              <a:off x="1111" y="1434"/>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86" name="Line 29"/>
            <p:cNvSpPr>
              <a:spLocks noChangeShapeType="1"/>
            </p:cNvSpPr>
            <p:nvPr/>
          </p:nvSpPr>
          <p:spPr bwMode="auto">
            <a:xfrm>
              <a:off x="1156" y="148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87" name="Line 30"/>
            <p:cNvSpPr>
              <a:spLocks noChangeShapeType="1"/>
            </p:cNvSpPr>
            <p:nvPr/>
          </p:nvSpPr>
          <p:spPr bwMode="auto">
            <a:xfrm>
              <a:off x="1156"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88" name="Line 31"/>
            <p:cNvSpPr>
              <a:spLocks noChangeShapeType="1"/>
            </p:cNvSpPr>
            <p:nvPr/>
          </p:nvSpPr>
          <p:spPr bwMode="auto">
            <a:xfrm flipV="1">
              <a:off x="1247" y="1162"/>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89" name="Line 32"/>
            <p:cNvSpPr>
              <a:spLocks noChangeShapeType="1"/>
            </p:cNvSpPr>
            <p:nvPr/>
          </p:nvSpPr>
          <p:spPr bwMode="auto">
            <a:xfrm>
              <a:off x="1247" y="1616"/>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90" name="Line 33"/>
            <p:cNvSpPr>
              <a:spLocks noChangeShapeType="1"/>
            </p:cNvSpPr>
            <p:nvPr/>
          </p:nvSpPr>
          <p:spPr bwMode="auto">
            <a:xfrm>
              <a:off x="1156" y="184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91" name="Line 34"/>
            <p:cNvSpPr>
              <a:spLocks noChangeShapeType="1"/>
            </p:cNvSpPr>
            <p:nvPr/>
          </p:nvSpPr>
          <p:spPr bwMode="auto">
            <a:xfrm flipH="1">
              <a:off x="1156"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92" name="Line 35"/>
            <p:cNvSpPr>
              <a:spLocks noChangeShapeType="1"/>
            </p:cNvSpPr>
            <p:nvPr/>
          </p:nvSpPr>
          <p:spPr bwMode="auto">
            <a:xfrm flipH="1">
              <a:off x="1202"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93" name="Line 36"/>
            <p:cNvSpPr>
              <a:spLocks noChangeShapeType="1"/>
            </p:cNvSpPr>
            <p:nvPr/>
          </p:nvSpPr>
          <p:spPr bwMode="auto">
            <a:xfrm flipH="1">
              <a:off x="1248"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94" name="Line 37"/>
            <p:cNvSpPr>
              <a:spLocks noChangeShapeType="1"/>
            </p:cNvSpPr>
            <p:nvPr/>
          </p:nvSpPr>
          <p:spPr bwMode="auto">
            <a:xfrm flipH="1">
              <a:off x="1294"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95" name="Line 38"/>
            <p:cNvSpPr>
              <a:spLocks noChangeShapeType="1"/>
            </p:cNvSpPr>
            <p:nvPr/>
          </p:nvSpPr>
          <p:spPr bwMode="auto">
            <a:xfrm>
              <a:off x="839" y="1525"/>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22" name="Group 39"/>
          <p:cNvGrpSpPr>
            <a:grpSpLocks/>
          </p:cNvGrpSpPr>
          <p:nvPr/>
        </p:nvGrpSpPr>
        <p:grpSpPr bwMode="auto">
          <a:xfrm>
            <a:off x="4356100" y="1844675"/>
            <a:ext cx="863600" cy="1152525"/>
            <a:chOff x="839" y="1162"/>
            <a:chExt cx="544" cy="726"/>
          </a:xfrm>
        </p:grpSpPr>
        <p:sp>
          <p:nvSpPr>
            <p:cNvPr id="17572" name="Line 40"/>
            <p:cNvSpPr>
              <a:spLocks noChangeShapeType="1"/>
            </p:cNvSpPr>
            <p:nvPr/>
          </p:nvSpPr>
          <p:spPr bwMode="auto">
            <a:xfrm>
              <a:off x="1156" y="1389"/>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73" name="Line 41"/>
            <p:cNvSpPr>
              <a:spLocks noChangeShapeType="1"/>
            </p:cNvSpPr>
            <p:nvPr/>
          </p:nvSpPr>
          <p:spPr bwMode="auto">
            <a:xfrm>
              <a:off x="1111" y="1434"/>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74" name="Line 42"/>
            <p:cNvSpPr>
              <a:spLocks noChangeShapeType="1"/>
            </p:cNvSpPr>
            <p:nvPr/>
          </p:nvSpPr>
          <p:spPr bwMode="auto">
            <a:xfrm>
              <a:off x="1156" y="148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75" name="Line 43"/>
            <p:cNvSpPr>
              <a:spLocks noChangeShapeType="1"/>
            </p:cNvSpPr>
            <p:nvPr/>
          </p:nvSpPr>
          <p:spPr bwMode="auto">
            <a:xfrm>
              <a:off x="1156"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76" name="Line 44"/>
            <p:cNvSpPr>
              <a:spLocks noChangeShapeType="1"/>
            </p:cNvSpPr>
            <p:nvPr/>
          </p:nvSpPr>
          <p:spPr bwMode="auto">
            <a:xfrm flipV="1">
              <a:off x="1247" y="1162"/>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77" name="Line 45"/>
            <p:cNvSpPr>
              <a:spLocks noChangeShapeType="1"/>
            </p:cNvSpPr>
            <p:nvPr/>
          </p:nvSpPr>
          <p:spPr bwMode="auto">
            <a:xfrm>
              <a:off x="1247" y="1616"/>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78" name="Line 46"/>
            <p:cNvSpPr>
              <a:spLocks noChangeShapeType="1"/>
            </p:cNvSpPr>
            <p:nvPr/>
          </p:nvSpPr>
          <p:spPr bwMode="auto">
            <a:xfrm>
              <a:off x="1156" y="184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79" name="Line 47"/>
            <p:cNvSpPr>
              <a:spLocks noChangeShapeType="1"/>
            </p:cNvSpPr>
            <p:nvPr/>
          </p:nvSpPr>
          <p:spPr bwMode="auto">
            <a:xfrm flipH="1">
              <a:off x="1156"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80" name="Line 48"/>
            <p:cNvSpPr>
              <a:spLocks noChangeShapeType="1"/>
            </p:cNvSpPr>
            <p:nvPr/>
          </p:nvSpPr>
          <p:spPr bwMode="auto">
            <a:xfrm flipH="1">
              <a:off x="1202"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81" name="Line 49"/>
            <p:cNvSpPr>
              <a:spLocks noChangeShapeType="1"/>
            </p:cNvSpPr>
            <p:nvPr/>
          </p:nvSpPr>
          <p:spPr bwMode="auto">
            <a:xfrm flipH="1">
              <a:off x="1248"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82" name="Line 50"/>
            <p:cNvSpPr>
              <a:spLocks noChangeShapeType="1"/>
            </p:cNvSpPr>
            <p:nvPr/>
          </p:nvSpPr>
          <p:spPr bwMode="auto">
            <a:xfrm flipH="1">
              <a:off x="1294"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83" name="Line 51"/>
            <p:cNvSpPr>
              <a:spLocks noChangeShapeType="1"/>
            </p:cNvSpPr>
            <p:nvPr/>
          </p:nvSpPr>
          <p:spPr bwMode="auto">
            <a:xfrm>
              <a:off x="839" y="1525"/>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23" name="Group 52"/>
          <p:cNvGrpSpPr>
            <a:grpSpLocks/>
          </p:cNvGrpSpPr>
          <p:nvPr/>
        </p:nvGrpSpPr>
        <p:grpSpPr bwMode="auto">
          <a:xfrm>
            <a:off x="5937250" y="1844675"/>
            <a:ext cx="863600" cy="1152525"/>
            <a:chOff x="839" y="1162"/>
            <a:chExt cx="544" cy="726"/>
          </a:xfrm>
        </p:grpSpPr>
        <p:sp>
          <p:nvSpPr>
            <p:cNvPr id="17560" name="Line 53"/>
            <p:cNvSpPr>
              <a:spLocks noChangeShapeType="1"/>
            </p:cNvSpPr>
            <p:nvPr/>
          </p:nvSpPr>
          <p:spPr bwMode="auto">
            <a:xfrm>
              <a:off x="1156" y="1389"/>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61" name="Line 54"/>
            <p:cNvSpPr>
              <a:spLocks noChangeShapeType="1"/>
            </p:cNvSpPr>
            <p:nvPr/>
          </p:nvSpPr>
          <p:spPr bwMode="auto">
            <a:xfrm>
              <a:off x="1111" y="1434"/>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62" name="Line 55"/>
            <p:cNvSpPr>
              <a:spLocks noChangeShapeType="1"/>
            </p:cNvSpPr>
            <p:nvPr/>
          </p:nvSpPr>
          <p:spPr bwMode="auto">
            <a:xfrm>
              <a:off x="1156" y="148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63" name="Line 56"/>
            <p:cNvSpPr>
              <a:spLocks noChangeShapeType="1"/>
            </p:cNvSpPr>
            <p:nvPr/>
          </p:nvSpPr>
          <p:spPr bwMode="auto">
            <a:xfrm>
              <a:off x="1156"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64" name="Line 57"/>
            <p:cNvSpPr>
              <a:spLocks noChangeShapeType="1"/>
            </p:cNvSpPr>
            <p:nvPr/>
          </p:nvSpPr>
          <p:spPr bwMode="auto">
            <a:xfrm flipV="1">
              <a:off x="1247" y="1162"/>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65" name="Line 58"/>
            <p:cNvSpPr>
              <a:spLocks noChangeShapeType="1"/>
            </p:cNvSpPr>
            <p:nvPr/>
          </p:nvSpPr>
          <p:spPr bwMode="auto">
            <a:xfrm>
              <a:off x="1247" y="1616"/>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66" name="Line 59"/>
            <p:cNvSpPr>
              <a:spLocks noChangeShapeType="1"/>
            </p:cNvSpPr>
            <p:nvPr/>
          </p:nvSpPr>
          <p:spPr bwMode="auto">
            <a:xfrm>
              <a:off x="1156" y="184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67" name="Line 60"/>
            <p:cNvSpPr>
              <a:spLocks noChangeShapeType="1"/>
            </p:cNvSpPr>
            <p:nvPr/>
          </p:nvSpPr>
          <p:spPr bwMode="auto">
            <a:xfrm flipH="1">
              <a:off x="1156"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68" name="Line 61"/>
            <p:cNvSpPr>
              <a:spLocks noChangeShapeType="1"/>
            </p:cNvSpPr>
            <p:nvPr/>
          </p:nvSpPr>
          <p:spPr bwMode="auto">
            <a:xfrm flipH="1">
              <a:off x="1202"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69" name="Line 62"/>
            <p:cNvSpPr>
              <a:spLocks noChangeShapeType="1"/>
            </p:cNvSpPr>
            <p:nvPr/>
          </p:nvSpPr>
          <p:spPr bwMode="auto">
            <a:xfrm flipH="1">
              <a:off x="1248"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70" name="Line 63"/>
            <p:cNvSpPr>
              <a:spLocks noChangeShapeType="1"/>
            </p:cNvSpPr>
            <p:nvPr/>
          </p:nvSpPr>
          <p:spPr bwMode="auto">
            <a:xfrm flipH="1">
              <a:off x="1294"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71" name="Line 64"/>
            <p:cNvSpPr>
              <a:spLocks noChangeShapeType="1"/>
            </p:cNvSpPr>
            <p:nvPr/>
          </p:nvSpPr>
          <p:spPr bwMode="auto">
            <a:xfrm>
              <a:off x="839" y="1525"/>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24" name="Text Box 65"/>
          <p:cNvSpPr txBox="1">
            <a:spLocks noChangeArrowheads="1"/>
          </p:cNvSpPr>
          <p:nvPr/>
        </p:nvSpPr>
        <p:spPr bwMode="auto">
          <a:xfrm>
            <a:off x="827088" y="2492375"/>
            <a:ext cx="6492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sp>
        <p:nvSpPr>
          <p:cNvPr id="17425" name="Text Box 71"/>
          <p:cNvSpPr txBox="1">
            <a:spLocks noChangeArrowheads="1"/>
          </p:cNvSpPr>
          <p:nvPr/>
        </p:nvSpPr>
        <p:spPr bwMode="auto">
          <a:xfrm>
            <a:off x="3975100" y="1341438"/>
            <a:ext cx="6683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sp>
        <p:nvSpPr>
          <p:cNvPr id="17426" name="Text Box 72"/>
          <p:cNvSpPr txBox="1">
            <a:spLocks noChangeArrowheads="1"/>
          </p:cNvSpPr>
          <p:nvPr/>
        </p:nvSpPr>
        <p:spPr bwMode="auto">
          <a:xfrm>
            <a:off x="1958975" y="2060575"/>
            <a:ext cx="452438"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OFF</a:t>
            </a:r>
          </a:p>
        </p:txBody>
      </p:sp>
      <p:sp>
        <p:nvSpPr>
          <p:cNvPr id="17427" name="Text Box 73"/>
          <p:cNvSpPr txBox="1">
            <a:spLocks noChangeArrowheads="1"/>
          </p:cNvSpPr>
          <p:nvPr/>
        </p:nvSpPr>
        <p:spPr bwMode="auto">
          <a:xfrm>
            <a:off x="3471863" y="1989138"/>
            <a:ext cx="452437"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OFF</a:t>
            </a:r>
          </a:p>
        </p:txBody>
      </p:sp>
      <p:sp>
        <p:nvSpPr>
          <p:cNvPr id="17428" name="Text Box 74"/>
          <p:cNvSpPr txBox="1">
            <a:spLocks noChangeArrowheads="1"/>
          </p:cNvSpPr>
          <p:nvPr/>
        </p:nvSpPr>
        <p:spPr bwMode="auto">
          <a:xfrm>
            <a:off x="4984750" y="1917700"/>
            <a:ext cx="452438"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OFF</a:t>
            </a:r>
          </a:p>
        </p:txBody>
      </p:sp>
      <p:sp>
        <p:nvSpPr>
          <p:cNvPr id="17429" name="Text Box 75"/>
          <p:cNvSpPr txBox="1">
            <a:spLocks noChangeArrowheads="1"/>
          </p:cNvSpPr>
          <p:nvPr/>
        </p:nvSpPr>
        <p:spPr bwMode="auto">
          <a:xfrm>
            <a:off x="6783388" y="1865313"/>
            <a:ext cx="452437"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OFF</a:t>
            </a:r>
          </a:p>
        </p:txBody>
      </p:sp>
      <p:sp>
        <p:nvSpPr>
          <p:cNvPr id="17430" name="Text Box 76"/>
          <p:cNvSpPr txBox="1">
            <a:spLocks noChangeArrowheads="1"/>
          </p:cNvSpPr>
          <p:nvPr/>
        </p:nvSpPr>
        <p:spPr bwMode="auto">
          <a:xfrm>
            <a:off x="2700338" y="2997200"/>
            <a:ext cx="4324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If all inputs are ‘H’,  the bus becomes ‘H’.</a:t>
            </a:r>
          </a:p>
        </p:txBody>
      </p:sp>
      <p:grpSp>
        <p:nvGrpSpPr>
          <p:cNvPr id="17431" name="Group 81"/>
          <p:cNvGrpSpPr>
            <a:grpSpLocks/>
          </p:cNvGrpSpPr>
          <p:nvPr/>
        </p:nvGrpSpPr>
        <p:grpSpPr bwMode="auto">
          <a:xfrm>
            <a:off x="1116013" y="2205038"/>
            <a:ext cx="431800" cy="431800"/>
            <a:chOff x="703" y="1389"/>
            <a:chExt cx="272" cy="272"/>
          </a:xfrm>
        </p:grpSpPr>
        <p:grpSp>
          <p:nvGrpSpPr>
            <p:cNvPr id="17556" name="Group 79"/>
            <p:cNvGrpSpPr>
              <a:grpSpLocks/>
            </p:cNvGrpSpPr>
            <p:nvPr/>
          </p:nvGrpSpPr>
          <p:grpSpPr bwMode="auto">
            <a:xfrm rot="5400000">
              <a:off x="748" y="1434"/>
              <a:ext cx="272" cy="182"/>
              <a:chOff x="884" y="2341"/>
              <a:chExt cx="272" cy="182"/>
            </a:xfrm>
          </p:grpSpPr>
          <p:sp>
            <p:nvSpPr>
              <p:cNvPr id="17558" name="AutoShape 77"/>
              <p:cNvSpPr>
                <a:spLocks noChangeArrowheads="1"/>
              </p:cNvSpPr>
              <p:nvPr/>
            </p:nvSpPr>
            <p:spPr bwMode="auto">
              <a:xfrm>
                <a:off x="884" y="2387"/>
                <a:ext cx="272" cy="136"/>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559" name="Oval 78"/>
              <p:cNvSpPr>
                <a:spLocks noChangeArrowheads="1"/>
              </p:cNvSpPr>
              <p:nvPr/>
            </p:nvSpPr>
            <p:spPr bwMode="auto">
              <a:xfrm>
                <a:off x="930" y="2341"/>
                <a:ext cx="181" cy="4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7557" name="Line 80"/>
            <p:cNvSpPr>
              <a:spLocks noChangeShapeType="1"/>
            </p:cNvSpPr>
            <p:nvPr/>
          </p:nvSpPr>
          <p:spPr bwMode="auto">
            <a:xfrm>
              <a:off x="703" y="1525"/>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32" name="Text Box 82"/>
          <p:cNvSpPr txBox="1">
            <a:spLocks noChangeArrowheads="1"/>
          </p:cNvSpPr>
          <p:nvPr/>
        </p:nvSpPr>
        <p:spPr bwMode="auto">
          <a:xfrm>
            <a:off x="2268538" y="2492375"/>
            <a:ext cx="6492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grpSp>
        <p:nvGrpSpPr>
          <p:cNvPr id="17433" name="Group 83"/>
          <p:cNvGrpSpPr>
            <a:grpSpLocks/>
          </p:cNvGrpSpPr>
          <p:nvPr/>
        </p:nvGrpSpPr>
        <p:grpSpPr bwMode="auto">
          <a:xfrm>
            <a:off x="2557463" y="2205038"/>
            <a:ext cx="431800" cy="431800"/>
            <a:chOff x="703" y="1389"/>
            <a:chExt cx="272" cy="272"/>
          </a:xfrm>
        </p:grpSpPr>
        <p:grpSp>
          <p:nvGrpSpPr>
            <p:cNvPr id="17552" name="Group 84"/>
            <p:cNvGrpSpPr>
              <a:grpSpLocks/>
            </p:cNvGrpSpPr>
            <p:nvPr/>
          </p:nvGrpSpPr>
          <p:grpSpPr bwMode="auto">
            <a:xfrm rot="5400000">
              <a:off x="748" y="1434"/>
              <a:ext cx="272" cy="182"/>
              <a:chOff x="884" y="2341"/>
              <a:chExt cx="272" cy="182"/>
            </a:xfrm>
          </p:grpSpPr>
          <p:sp>
            <p:nvSpPr>
              <p:cNvPr id="17554" name="AutoShape 85"/>
              <p:cNvSpPr>
                <a:spLocks noChangeArrowheads="1"/>
              </p:cNvSpPr>
              <p:nvPr/>
            </p:nvSpPr>
            <p:spPr bwMode="auto">
              <a:xfrm>
                <a:off x="884" y="2387"/>
                <a:ext cx="272" cy="136"/>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555" name="Oval 86"/>
              <p:cNvSpPr>
                <a:spLocks noChangeArrowheads="1"/>
              </p:cNvSpPr>
              <p:nvPr/>
            </p:nvSpPr>
            <p:spPr bwMode="auto">
              <a:xfrm>
                <a:off x="930" y="2341"/>
                <a:ext cx="181" cy="4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7553" name="Line 87"/>
            <p:cNvSpPr>
              <a:spLocks noChangeShapeType="1"/>
            </p:cNvSpPr>
            <p:nvPr/>
          </p:nvSpPr>
          <p:spPr bwMode="auto">
            <a:xfrm>
              <a:off x="703" y="1525"/>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34" name="Text Box 88"/>
          <p:cNvSpPr txBox="1">
            <a:spLocks noChangeArrowheads="1"/>
          </p:cNvSpPr>
          <p:nvPr/>
        </p:nvSpPr>
        <p:spPr bwMode="auto">
          <a:xfrm>
            <a:off x="3854450" y="2492375"/>
            <a:ext cx="649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grpSp>
        <p:nvGrpSpPr>
          <p:cNvPr id="17435" name="Group 89"/>
          <p:cNvGrpSpPr>
            <a:grpSpLocks/>
          </p:cNvGrpSpPr>
          <p:nvPr/>
        </p:nvGrpSpPr>
        <p:grpSpPr bwMode="auto">
          <a:xfrm>
            <a:off x="4143375" y="2205038"/>
            <a:ext cx="431800" cy="431800"/>
            <a:chOff x="703" y="1389"/>
            <a:chExt cx="272" cy="272"/>
          </a:xfrm>
        </p:grpSpPr>
        <p:grpSp>
          <p:nvGrpSpPr>
            <p:cNvPr id="17548" name="Group 90"/>
            <p:cNvGrpSpPr>
              <a:grpSpLocks/>
            </p:cNvGrpSpPr>
            <p:nvPr/>
          </p:nvGrpSpPr>
          <p:grpSpPr bwMode="auto">
            <a:xfrm rot="5400000">
              <a:off x="748" y="1434"/>
              <a:ext cx="272" cy="182"/>
              <a:chOff x="884" y="2341"/>
              <a:chExt cx="272" cy="182"/>
            </a:xfrm>
          </p:grpSpPr>
          <p:sp>
            <p:nvSpPr>
              <p:cNvPr id="17550" name="AutoShape 91"/>
              <p:cNvSpPr>
                <a:spLocks noChangeArrowheads="1"/>
              </p:cNvSpPr>
              <p:nvPr/>
            </p:nvSpPr>
            <p:spPr bwMode="auto">
              <a:xfrm>
                <a:off x="884" y="2387"/>
                <a:ext cx="272" cy="136"/>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551" name="Oval 92"/>
              <p:cNvSpPr>
                <a:spLocks noChangeArrowheads="1"/>
              </p:cNvSpPr>
              <p:nvPr/>
            </p:nvSpPr>
            <p:spPr bwMode="auto">
              <a:xfrm>
                <a:off x="930" y="2341"/>
                <a:ext cx="181" cy="4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7549" name="Line 93"/>
            <p:cNvSpPr>
              <a:spLocks noChangeShapeType="1"/>
            </p:cNvSpPr>
            <p:nvPr/>
          </p:nvSpPr>
          <p:spPr bwMode="auto">
            <a:xfrm>
              <a:off x="703" y="1525"/>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36" name="Text Box 94"/>
          <p:cNvSpPr txBox="1">
            <a:spLocks noChangeArrowheads="1"/>
          </p:cNvSpPr>
          <p:nvPr/>
        </p:nvSpPr>
        <p:spPr bwMode="auto">
          <a:xfrm>
            <a:off x="5437188" y="2492375"/>
            <a:ext cx="6492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grpSp>
        <p:nvGrpSpPr>
          <p:cNvPr id="17437" name="Group 95"/>
          <p:cNvGrpSpPr>
            <a:grpSpLocks/>
          </p:cNvGrpSpPr>
          <p:nvPr/>
        </p:nvGrpSpPr>
        <p:grpSpPr bwMode="auto">
          <a:xfrm>
            <a:off x="5726113" y="2205038"/>
            <a:ext cx="431800" cy="431800"/>
            <a:chOff x="703" y="1389"/>
            <a:chExt cx="272" cy="272"/>
          </a:xfrm>
        </p:grpSpPr>
        <p:grpSp>
          <p:nvGrpSpPr>
            <p:cNvPr id="17544" name="Group 96"/>
            <p:cNvGrpSpPr>
              <a:grpSpLocks/>
            </p:cNvGrpSpPr>
            <p:nvPr/>
          </p:nvGrpSpPr>
          <p:grpSpPr bwMode="auto">
            <a:xfrm rot="5400000">
              <a:off x="748" y="1434"/>
              <a:ext cx="272" cy="182"/>
              <a:chOff x="884" y="2341"/>
              <a:chExt cx="272" cy="182"/>
            </a:xfrm>
          </p:grpSpPr>
          <p:sp>
            <p:nvSpPr>
              <p:cNvPr id="17546" name="AutoShape 97"/>
              <p:cNvSpPr>
                <a:spLocks noChangeArrowheads="1"/>
              </p:cNvSpPr>
              <p:nvPr/>
            </p:nvSpPr>
            <p:spPr bwMode="auto">
              <a:xfrm>
                <a:off x="884" y="2387"/>
                <a:ext cx="272" cy="136"/>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547" name="Oval 98"/>
              <p:cNvSpPr>
                <a:spLocks noChangeArrowheads="1"/>
              </p:cNvSpPr>
              <p:nvPr/>
            </p:nvSpPr>
            <p:spPr bwMode="auto">
              <a:xfrm>
                <a:off x="930" y="2341"/>
                <a:ext cx="181" cy="4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7545" name="Line 99"/>
            <p:cNvSpPr>
              <a:spLocks noChangeShapeType="1"/>
            </p:cNvSpPr>
            <p:nvPr/>
          </p:nvSpPr>
          <p:spPr bwMode="auto">
            <a:xfrm>
              <a:off x="703" y="1525"/>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38" name="Line 100"/>
          <p:cNvSpPr>
            <a:spLocks noChangeShapeType="1"/>
          </p:cNvSpPr>
          <p:nvPr/>
        </p:nvSpPr>
        <p:spPr bwMode="auto">
          <a:xfrm>
            <a:off x="971550" y="3933825"/>
            <a:ext cx="68405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9" name="Rectangle 101"/>
          <p:cNvSpPr>
            <a:spLocks noChangeArrowheads="1"/>
          </p:cNvSpPr>
          <p:nvPr/>
        </p:nvSpPr>
        <p:spPr bwMode="auto">
          <a:xfrm>
            <a:off x="1116013" y="3286125"/>
            <a:ext cx="142875" cy="4318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40" name="Line 102"/>
          <p:cNvSpPr>
            <a:spLocks noChangeShapeType="1"/>
          </p:cNvSpPr>
          <p:nvPr/>
        </p:nvSpPr>
        <p:spPr bwMode="auto">
          <a:xfrm>
            <a:off x="1042988" y="3141663"/>
            <a:ext cx="2889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1" name="Line 103"/>
          <p:cNvSpPr>
            <a:spLocks noChangeShapeType="1"/>
          </p:cNvSpPr>
          <p:nvPr/>
        </p:nvSpPr>
        <p:spPr bwMode="auto">
          <a:xfrm>
            <a:off x="1187450" y="3141663"/>
            <a:ext cx="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2" name="Line 104"/>
          <p:cNvSpPr>
            <a:spLocks noChangeShapeType="1"/>
          </p:cNvSpPr>
          <p:nvPr/>
        </p:nvSpPr>
        <p:spPr bwMode="auto">
          <a:xfrm>
            <a:off x="1187450" y="37179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3" name="Rectangle 105"/>
          <p:cNvSpPr>
            <a:spLocks noChangeArrowheads="1"/>
          </p:cNvSpPr>
          <p:nvPr/>
        </p:nvSpPr>
        <p:spPr bwMode="auto">
          <a:xfrm>
            <a:off x="7451725" y="3286125"/>
            <a:ext cx="142875" cy="4318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44" name="Line 106"/>
          <p:cNvSpPr>
            <a:spLocks noChangeShapeType="1"/>
          </p:cNvSpPr>
          <p:nvPr/>
        </p:nvSpPr>
        <p:spPr bwMode="auto">
          <a:xfrm>
            <a:off x="7378700" y="3141663"/>
            <a:ext cx="2889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5" name="Line 107"/>
          <p:cNvSpPr>
            <a:spLocks noChangeShapeType="1"/>
          </p:cNvSpPr>
          <p:nvPr/>
        </p:nvSpPr>
        <p:spPr bwMode="auto">
          <a:xfrm>
            <a:off x="7523163" y="3141663"/>
            <a:ext cx="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6" name="Line 108"/>
          <p:cNvSpPr>
            <a:spLocks noChangeShapeType="1"/>
          </p:cNvSpPr>
          <p:nvPr/>
        </p:nvSpPr>
        <p:spPr bwMode="auto">
          <a:xfrm>
            <a:off x="7523163" y="37179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7447" name="Group 109"/>
          <p:cNvGrpSpPr>
            <a:grpSpLocks/>
          </p:cNvGrpSpPr>
          <p:nvPr/>
        </p:nvGrpSpPr>
        <p:grpSpPr bwMode="auto">
          <a:xfrm>
            <a:off x="1331913" y="3933825"/>
            <a:ext cx="863600" cy="1152525"/>
            <a:chOff x="839" y="1162"/>
            <a:chExt cx="544" cy="726"/>
          </a:xfrm>
        </p:grpSpPr>
        <p:sp>
          <p:nvSpPr>
            <p:cNvPr id="17532" name="Line 110"/>
            <p:cNvSpPr>
              <a:spLocks noChangeShapeType="1"/>
            </p:cNvSpPr>
            <p:nvPr/>
          </p:nvSpPr>
          <p:spPr bwMode="auto">
            <a:xfrm>
              <a:off x="1156" y="1389"/>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33" name="Line 111"/>
            <p:cNvSpPr>
              <a:spLocks noChangeShapeType="1"/>
            </p:cNvSpPr>
            <p:nvPr/>
          </p:nvSpPr>
          <p:spPr bwMode="auto">
            <a:xfrm>
              <a:off x="1111" y="1434"/>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34" name="Line 112"/>
            <p:cNvSpPr>
              <a:spLocks noChangeShapeType="1"/>
            </p:cNvSpPr>
            <p:nvPr/>
          </p:nvSpPr>
          <p:spPr bwMode="auto">
            <a:xfrm>
              <a:off x="1156" y="148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35" name="Line 113"/>
            <p:cNvSpPr>
              <a:spLocks noChangeShapeType="1"/>
            </p:cNvSpPr>
            <p:nvPr/>
          </p:nvSpPr>
          <p:spPr bwMode="auto">
            <a:xfrm>
              <a:off x="1156"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36" name="Line 114"/>
            <p:cNvSpPr>
              <a:spLocks noChangeShapeType="1"/>
            </p:cNvSpPr>
            <p:nvPr/>
          </p:nvSpPr>
          <p:spPr bwMode="auto">
            <a:xfrm flipV="1">
              <a:off x="1247" y="1162"/>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37" name="Line 115"/>
            <p:cNvSpPr>
              <a:spLocks noChangeShapeType="1"/>
            </p:cNvSpPr>
            <p:nvPr/>
          </p:nvSpPr>
          <p:spPr bwMode="auto">
            <a:xfrm>
              <a:off x="1247" y="1616"/>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38" name="Line 116"/>
            <p:cNvSpPr>
              <a:spLocks noChangeShapeType="1"/>
            </p:cNvSpPr>
            <p:nvPr/>
          </p:nvSpPr>
          <p:spPr bwMode="auto">
            <a:xfrm>
              <a:off x="1156" y="184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39" name="Line 117"/>
            <p:cNvSpPr>
              <a:spLocks noChangeShapeType="1"/>
            </p:cNvSpPr>
            <p:nvPr/>
          </p:nvSpPr>
          <p:spPr bwMode="auto">
            <a:xfrm flipH="1">
              <a:off x="1156"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40" name="Line 118"/>
            <p:cNvSpPr>
              <a:spLocks noChangeShapeType="1"/>
            </p:cNvSpPr>
            <p:nvPr/>
          </p:nvSpPr>
          <p:spPr bwMode="auto">
            <a:xfrm flipH="1">
              <a:off x="1202"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41" name="Line 119"/>
            <p:cNvSpPr>
              <a:spLocks noChangeShapeType="1"/>
            </p:cNvSpPr>
            <p:nvPr/>
          </p:nvSpPr>
          <p:spPr bwMode="auto">
            <a:xfrm flipH="1">
              <a:off x="1248"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42" name="Line 120"/>
            <p:cNvSpPr>
              <a:spLocks noChangeShapeType="1"/>
            </p:cNvSpPr>
            <p:nvPr/>
          </p:nvSpPr>
          <p:spPr bwMode="auto">
            <a:xfrm flipH="1">
              <a:off x="1294"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43" name="Line 121"/>
            <p:cNvSpPr>
              <a:spLocks noChangeShapeType="1"/>
            </p:cNvSpPr>
            <p:nvPr/>
          </p:nvSpPr>
          <p:spPr bwMode="auto">
            <a:xfrm>
              <a:off x="839" y="1525"/>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48" name="Group 122"/>
          <p:cNvGrpSpPr>
            <a:grpSpLocks/>
          </p:cNvGrpSpPr>
          <p:nvPr/>
        </p:nvGrpSpPr>
        <p:grpSpPr bwMode="auto">
          <a:xfrm>
            <a:off x="2771775" y="3933825"/>
            <a:ext cx="863600" cy="1152525"/>
            <a:chOff x="839" y="1162"/>
            <a:chExt cx="544" cy="726"/>
          </a:xfrm>
        </p:grpSpPr>
        <p:sp>
          <p:nvSpPr>
            <p:cNvPr id="17520" name="Line 123"/>
            <p:cNvSpPr>
              <a:spLocks noChangeShapeType="1"/>
            </p:cNvSpPr>
            <p:nvPr/>
          </p:nvSpPr>
          <p:spPr bwMode="auto">
            <a:xfrm>
              <a:off x="1156" y="1389"/>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21" name="Line 124"/>
            <p:cNvSpPr>
              <a:spLocks noChangeShapeType="1"/>
            </p:cNvSpPr>
            <p:nvPr/>
          </p:nvSpPr>
          <p:spPr bwMode="auto">
            <a:xfrm>
              <a:off x="1111" y="1434"/>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22" name="Line 125"/>
            <p:cNvSpPr>
              <a:spLocks noChangeShapeType="1"/>
            </p:cNvSpPr>
            <p:nvPr/>
          </p:nvSpPr>
          <p:spPr bwMode="auto">
            <a:xfrm>
              <a:off x="1156" y="148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23" name="Line 126"/>
            <p:cNvSpPr>
              <a:spLocks noChangeShapeType="1"/>
            </p:cNvSpPr>
            <p:nvPr/>
          </p:nvSpPr>
          <p:spPr bwMode="auto">
            <a:xfrm>
              <a:off x="1156"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24" name="Line 127"/>
            <p:cNvSpPr>
              <a:spLocks noChangeShapeType="1"/>
            </p:cNvSpPr>
            <p:nvPr/>
          </p:nvSpPr>
          <p:spPr bwMode="auto">
            <a:xfrm flipV="1">
              <a:off x="1247" y="1162"/>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25" name="Line 128"/>
            <p:cNvSpPr>
              <a:spLocks noChangeShapeType="1"/>
            </p:cNvSpPr>
            <p:nvPr/>
          </p:nvSpPr>
          <p:spPr bwMode="auto">
            <a:xfrm>
              <a:off x="1247" y="1616"/>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26" name="Line 129"/>
            <p:cNvSpPr>
              <a:spLocks noChangeShapeType="1"/>
            </p:cNvSpPr>
            <p:nvPr/>
          </p:nvSpPr>
          <p:spPr bwMode="auto">
            <a:xfrm>
              <a:off x="1156" y="184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27" name="Line 130"/>
            <p:cNvSpPr>
              <a:spLocks noChangeShapeType="1"/>
            </p:cNvSpPr>
            <p:nvPr/>
          </p:nvSpPr>
          <p:spPr bwMode="auto">
            <a:xfrm flipH="1">
              <a:off x="1156"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28" name="Line 131"/>
            <p:cNvSpPr>
              <a:spLocks noChangeShapeType="1"/>
            </p:cNvSpPr>
            <p:nvPr/>
          </p:nvSpPr>
          <p:spPr bwMode="auto">
            <a:xfrm flipH="1">
              <a:off x="1202"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29" name="Line 132"/>
            <p:cNvSpPr>
              <a:spLocks noChangeShapeType="1"/>
            </p:cNvSpPr>
            <p:nvPr/>
          </p:nvSpPr>
          <p:spPr bwMode="auto">
            <a:xfrm flipH="1">
              <a:off x="1248"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30" name="Line 133"/>
            <p:cNvSpPr>
              <a:spLocks noChangeShapeType="1"/>
            </p:cNvSpPr>
            <p:nvPr/>
          </p:nvSpPr>
          <p:spPr bwMode="auto">
            <a:xfrm flipH="1">
              <a:off x="1294"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31" name="Line 134"/>
            <p:cNvSpPr>
              <a:spLocks noChangeShapeType="1"/>
            </p:cNvSpPr>
            <p:nvPr/>
          </p:nvSpPr>
          <p:spPr bwMode="auto">
            <a:xfrm>
              <a:off x="839" y="1525"/>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49" name="Group 135"/>
          <p:cNvGrpSpPr>
            <a:grpSpLocks/>
          </p:cNvGrpSpPr>
          <p:nvPr/>
        </p:nvGrpSpPr>
        <p:grpSpPr bwMode="auto">
          <a:xfrm>
            <a:off x="4356100" y="3933825"/>
            <a:ext cx="863600" cy="1152525"/>
            <a:chOff x="839" y="1162"/>
            <a:chExt cx="544" cy="726"/>
          </a:xfrm>
        </p:grpSpPr>
        <p:sp>
          <p:nvSpPr>
            <p:cNvPr id="17508" name="Line 136"/>
            <p:cNvSpPr>
              <a:spLocks noChangeShapeType="1"/>
            </p:cNvSpPr>
            <p:nvPr/>
          </p:nvSpPr>
          <p:spPr bwMode="auto">
            <a:xfrm>
              <a:off x="1156" y="1389"/>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9" name="Line 137"/>
            <p:cNvSpPr>
              <a:spLocks noChangeShapeType="1"/>
            </p:cNvSpPr>
            <p:nvPr/>
          </p:nvSpPr>
          <p:spPr bwMode="auto">
            <a:xfrm>
              <a:off x="1111" y="1434"/>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0" name="Line 138"/>
            <p:cNvSpPr>
              <a:spLocks noChangeShapeType="1"/>
            </p:cNvSpPr>
            <p:nvPr/>
          </p:nvSpPr>
          <p:spPr bwMode="auto">
            <a:xfrm>
              <a:off x="1156" y="148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1" name="Line 139"/>
            <p:cNvSpPr>
              <a:spLocks noChangeShapeType="1"/>
            </p:cNvSpPr>
            <p:nvPr/>
          </p:nvSpPr>
          <p:spPr bwMode="auto">
            <a:xfrm>
              <a:off x="1156"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2" name="Line 140"/>
            <p:cNvSpPr>
              <a:spLocks noChangeShapeType="1"/>
            </p:cNvSpPr>
            <p:nvPr/>
          </p:nvSpPr>
          <p:spPr bwMode="auto">
            <a:xfrm flipV="1">
              <a:off x="1247" y="1162"/>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3" name="Line 141"/>
            <p:cNvSpPr>
              <a:spLocks noChangeShapeType="1"/>
            </p:cNvSpPr>
            <p:nvPr/>
          </p:nvSpPr>
          <p:spPr bwMode="auto">
            <a:xfrm>
              <a:off x="1247" y="1616"/>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4" name="Line 142"/>
            <p:cNvSpPr>
              <a:spLocks noChangeShapeType="1"/>
            </p:cNvSpPr>
            <p:nvPr/>
          </p:nvSpPr>
          <p:spPr bwMode="auto">
            <a:xfrm>
              <a:off x="1156" y="184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5" name="Line 143"/>
            <p:cNvSpPr>
              <a:spLocks noChangeShapeType="1"/>
            </p:cNvSpPr>
            <p:nvPr/>
          </p:nvSpPr>
          <p:spPr bwMode="auto">
            <a:xfrm flipH="1">
              <a:off x="1156"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6" name="Line 144"/>
            <p:cNvSpPr>
              <a:spLocks noChangeShapeType="1"/>
            </p:cNvSpPr>
            <p:nvPr/>
          </p:nvSpPr>
          <p:spPr bwMode="auto">
            <a:xfrm flipH="1">
              <a:off x="1202"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7" name="Line 145"/>
            <p:cNvSpPr>
              <a:spLocks noChangeShapeType="1"/>
            </p:cNvSpPr>
            <p:nvPr/>
          </p:nvSpPr>
          <p:spPr bwMode="auto">
            <a:xfrm flipH="1">
              <a:off x="1248"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8" name="Line 146"/>
            <p:cNvSpPr>
              <a:spLocks noChangeShapeType="1"/>
            </p:cNvSpPr>
            <p:nvPr/>
          </p:nvSpPr>
          <p:spPr bwMode="auto">
            <a:xfrm flipH="1">
              <a:off x="1294"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9" name="Line 147"/>
            <p:cNvSpPr>
              <a:spLocks noChangeShapeType="1"/>
            </p:cNvSpPr>
            <p:nvPr/>
          </p:nvSpPr>
          <p:spPr bwMode="auto">
            <a:xfrm>
              <a:off x="839" y="1525"/>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50" name="Group 148"/>
          <p:cNvGrpSpPr>
            <a:grpSpLocks/>
          </p:cNvGrpSpPr>
          <p:nvPr/>
        </p:nvGrpSpPr>
        <p:grpSpPr bwMode="auto">
          <a:xfrm>
            <a:off x="5937250" y="3933825"/>
            <a:ext cx="863600" cy="1152525"/>
            <a:chOff x="839" y="1162"/>
            <a:chExt cx="544" cy="726"/>
          </a:xfrm>
        </p:grpSpPr>
        <p:sp>
          <p:nvSpPr>
            <p:cNvPr id="17496" name="Line 149"/>
            <p:cNvSpPr>
              <a:spLocks noChangeShapeType="1"/>
            </p:cNvSpPr>
            <p:nvPr/>
          </p:nvSpPr>
          <p:spPr bwMode="auto">
            <a:xfrm>
              <a:off x="1156" y="1389"/>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97" name="Line 150"/>
            <p:cNvSpPr>
              <a:spLocks noChangeShapeType="1"/>
            </p:cNvSpPr>
            <p:nvPr/>
          </p:nvSpPr>
          <p:spPr bwMode="auto">
            <a:xfrm>
              <a:off x="1111" y="1434"/>
              <a:ext cx="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98" name="Line 151"/>
            <p:cNvSpPr>
              <a:spLocks noChangeShapeType="1"/>
            </p:cNvSpPr>
            <p:nvPr/>
          </p:nvSpPr>
          <p:spPr bwMode="auto">
            <a:xfrm>
              <a:off x="1156" y="148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99" name="Line 152"/>
            <p:cNvSpPr>
              <a:spLocks noChangeShapeType="1"/>
            </p:cNvSpPr>
            <p:nvPr/>
          </p:nvSpPr>
          <p:spPr bwMode="auto">
            <a:xfrm>
              <a:off x="1156"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0" name="Line 153"/>
            <p:cNvSpPr>
              <a:spLocks noChangeShapeType="1"/>
            </p:cNvSpPr>
            <p:nvPr/>
          </p:nvSpPr>
          <p:spPr bwMode="auto">
            <a:xfrm flipV="1">
              <a:off x="1247" y="1162"/>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1" name="Line 154"/>
            <p:cNvSpPr>
              <a:spLocks noChangeShapeType="1"/>
            </p:cNvSpPr>
            <p:nvPr/>
          </p:nvSpPr>
          <p:spPr bwMode="auto">
            <a:xfrm>
              <a:off x="1247" y="1616"/>
              <a:ext cx="0"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2" name="Line 155"/>
            <p:cNvSpPr>
              <a:spLocks noChangeShapeType="1"/>
            </p:cNvSpPr>
            <p:nvPr/>
          </p:nvSpPr>
          <p:spPr bwMode="auto">
            <a:xfrm>
              <a:off x="1156" y="184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3" name="Line 156"/>
            <p:cNvSpPr>
              <a:spLocks noChangeShapeType="1"/>
            </p:cNvSpPr>
            <p:nvPr/>
          </p:nvSpPr>
          <p:spPr bwMode="auto">
            <a:xfrm flipH="1">
              <a:off x="1156"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4" name="Line 157"/>
            <p:cNvSpPr>
              <a:spLocks noChangeShapeType="1"/>
            </p:cNvSpPr>
            <p:nvPr/>
          </p:nvSpPr>
          <p:spPr bwMode="auto">
            <a:xfrm flipH="1">
              <a:off x="1202"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5" name="Line 158"/>
            <p:cNvSpPr>
              <a:spLocks noChangeShapeType="1"/>
            </p:cNvSpPr>
            <p:nvPr/>
          </p:nvSpPr>
          <p:spPr bwMode="auto">
            <a:xfrm flipH="1">
              <a:off x="1248"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6" name="Line 159"/>
            <p:cNvSpPr>
              <a:spLocks noChangeShapeType="1"/>
            </p:cNvSpPr>
            <p:nvPr/>
          </p:nvSpPr>
          <p:spPr bwMode="auto">
            <a:xfrm flipH="1">
              <a:off x="1294" y="1842"/>
              <a:ext cx="46"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7" name="Line 160"/>
            <p:cNvSpPr>
              <a:spLocks noChangeShapeType="1"/>
            </p:cNvSpPr>
            <p:nvPr/>
          </p:nvSpPr>
          <p:spPr bwMode="auto">
            <a:xfrm>
              <a:off x="839" y="1525"/>
              <a:ext cx="27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51" name="Text Box 161"/>
          <p:cNvSpPr txBox="1">
            <a:spLocks noChangeArrowheads="1"/>
          </p:cNvSpPr>
          <p:nvPr/>
        </p:nvSpPr>
        <p:spPr bwMode="auto">
          <a:xfrm>
            <a:off x="827088" y="4581525"/>
            <a:ext cx="6492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sp>
        <p:nvSpPr>
          <p:cNvPr id="157858" name="Text Box 162"/>
          <p:cNvSpPr txBox="1">
            <a:spLocks noChangeArrowheads="1"/>
          </p:cNvSpPr>
          <p:nvPr/>
        </p:nvSpPr>
        <p:spPr bwMode="auto">
          <a:xfrm>
            <a:off x="3975100" y="3430588"/>
            <a:ext cx="6683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sp>
        <p:nvSpPr>
          <p:cNvPr id="17453" name="Text Box 163"/>
          <p:cNvSpPr txBox="1">
            <a:spLocks noChangeArrowheads="1"/>
          </p:cNvSpPr>
          <p:nvPr/>
        </p:nvSpPr>
        <p:spPr bwMode="auto">
          <a:xfrm>
            <a:off x="1958975" y="4149725"/>
            <a:ext cx="452438"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OFF</a:t>
            </a:r>
          </a:p>
        </p:txBody>
      </p:sp>
      <p:sp>
        <p:nvSpPr>
          <p:cNvPr id="157860" name="Text Box 164"/>
          <p:cNvSpPr txBox="1">
            <a:spLocks noChangeArrowheads="1"/>
          </p:cNvSpPr>
          <p:nvPr/>
        </p:nvSpPr>
        <p:spPr bwMode="auto">
          <a:xfrm>
            <a:off x="3471863" y="4078288"/>
            <a:ext cx="452437"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OFF</a:t>
            </a:r>
          </a:p>
        </p:txBody>
      </p:sp>
      <p:sp>
        <p:nvSpPr>
          <p:cNvPr id="157861" name="Text Box 165"/>
          <p:cNvSpPr txBox="1">
            <a:spLocks noChangeArrowheads="1"/>
          </p:cNvSpPr>
          <p:nvPr/>
        </p:nvSpPr>
        <p:spPr bwMode="auto">
          <a:xfrm>
            <a:off x="4984750" y="4006850"/>
            <a:ext cx="452438"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OFF</a:t>
            </a:r>
          </a:p>
        </p:txBody>
      </p:sp>
      <p:sp>
        <p:nvSpPr>
          <p:cNvPr id="17456" name="Text Box 166"/>
          <p:cNvSpPr txBox="1">
            <a:spLocks noChangeArrowheads="1"/>
          </p:cNvSpPr>
          <p:nvPr/>
        </p:nvSpPr>
        <p:spPr bwMode="auto">
          <a:xfrm>
            <a:off x="6783388" y="3954463"/>
            <a:ext cx="452437"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OFF</a:t>
            </a:r>
          </a:p>
        </p:txBody>
      </p:sp>
      <p:sp>
        <p:nvSpPr>
          <p:cNvPr id="157863" name="Text Box 167"/>
          <p:cNvSpPr txBox="1">
            <a:spLocks noChangeArrowheads="1"/>
          </p:cNvSpPr>
          <p:nvPr/>
        </p:nvSpPr>
        <p:spPr bwMode="auto">
          <a:xfrm>
            <a:off x="3924300" y="5157788"/>
            <a:ext cx="34607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If at least an input becomes ‘L’,  </a:t>
            </a:r>
          </a:p>
          <a:p>
            <a:pPr eaLnBrk="1" hangingPunct="1"/>
            <a:r>
              <a:rPr lang="en-US" altLang="ja-JP"/>
              <a:t>    the bus becomes ‘L’ .</a:t>
            </a:r>
          </a:p>
        </p:txBody>
      </p:sp>
      <p:grpSp>
        <p:nvGrpSpPr>
          <p:cNvPr id="17458" name="Group 168"/>
          <p:cNvGrpSpPr>
            <a:grpSpLocks/>
          </p:cNvGrpSpPr>
          <p:nvPr/>
        </p:nvGrpSpPr>
        <p:grpSpPr bwMode="auto">
          <a:xfrm>
            <a:off x="1116013" y="4294188"/>
            <a:ext cx="431800" cy="431800"/>
            <a:chOff x="703" y="1389"/>
            <a:chExt cx="272" cy="272"/>
          </a:xfrm>
        </p:grpSpPr>
        <p:grpSp>
          <p:nvGrpSpPr>
            <p:cNvPr id="17492" name="Group 169"/>
            <p:cNvGrpSpPr>
              <a:grpSpLocks/>
            </p:cNvGrpSpPr>
            <p:nvPr/>
          </p:nvGrpSpPr>
          <p:grpSpPr bwMode="auto">
            <a:xfrm rot="5400000">
              <a:off x="748" y="1434"/>
              <a:ext cx="272" cy="182"/>
              <a:chOff x="884" y="2341"/>
              <a:chExt cx="272" cy="182"/>
            </a:xfrm>
          </p:grpSpPr>
          <p:sp>
            <p:nvSpPr>
              <p:cNvPr id="17494" name="AutoShape 170"/>
              <p:cNvSpPr>
                <a:spLocks noChangeArrowheads="1"/>
              </p:cNvSpPr>
              <p:nvPr/>
            </p:nvSpPr>
            <p:spPr bwMode="auto">
              <a:xfrm>
                <a:off x="884" y="2387"/>
                <a:ext cx="272" cy="136"/>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95" name="Oval 171"/>
              <p:cNvSpPr>
                <a:spLocks noChangeArrowheads="1"/>
              </p:cNvSpPr>
              <p:nvPr/>
            </p:nvSpPr>
            <p:spPr bwMode="auto">
              <a:xfrm>
                <a:off x="930" y="2341"/>
                <a:ext cx="181" cy="4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7493" name="Line 172"/>
            <p:cNvSpPr>
              <a:spLocks noChangeShapeType="1"/>
            </p:cNvSpPr>
            <p:nvPr/>
          </p:nvSpPr>
          <p:spPr bwMode="auto">
            <a:xfrm>
              <a:off x="703" y="1525"/>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57869" name="Text Box 173"/>
          <p:cNvSpPr txBox="1">
            <a:spLocks noChangeArrowheads="1"/>
          </p:cNvSpPr>
          <p:nvPr/>
        </p:nvSpPr>
        <p:spPr bwMode="auto">
          <a:xfrm>
            <a:off x="2268538" y="4581525"/>
            <a:ext cx="6492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grpSp>
        <p:nvGrpSpPr>
          <p:cNvPr id="17460" name="Group 174"/>
          <p:cNvGrpSpPr>
            <a:grpSpLocks/>
          </p:cNvGrpSpPr>
          <p:nvPr/>
        </p:nvGrpSpPr>
        <p:grpSpPr bwMode="auto">
          <a:xfrm>
            <a:off x="2557463" y="4294188"/>
            <a:ext cx="431800" cy="431800"/>
            <a:chOff x="703" y="1389"/>
            <a:chExt cx="272" cy="272"/>
          </a:xfrm>
        </p:grpSpPr>
        <p:grpSp>
          <p:nvGrpSpPr>
            <p:cNvPr id="17488" name="Group 175"/>
            <p:cNvGrpSpPr>
              <a:grpSpLocks/>
            </p:cNvGrpSpPr>
            <p:nvPr/>
          </p:nvGrpSpPr>
          <p:grpSpPr bwMode="auto">
            <a:xfrm rot="5400000">
              <a:off x="748" y="1434"/>
              <a:ext cx="272" cy="182"/>
              <a:chOff x="884" y="2341"/>
              <a:chExt cx="272" cy="182"/>
            </a:xfrm>
          </p:grpSpPr>
          <p:sp>
            <p:nvSpPr>
              <p:cNvPr id="17490" name="AutoShape 176"/>
              <p:cNvSpPr>
                <a:spLocks noChangeArrowheads="1"/>
              </p:cNvSpPr>
              <p:nvPr/>
            </p:nvSpPr>
            <p:spPr bwMode="auto">
              <a:xfrm>
                <a:off x="884" y="2387"/>
                <a:ext cx="272" cy="136"/>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91" name="Oval 177"/>
              <p:cNvSpPr>
                <a:spLocks noChangeArrowheads="1"/>
              </p:cNvSpPr>
              <p:nvPr/>
            </p:nvSpPr>
            <p:spPr bwMode="auto">
              <a:xfrm>
                <a:off x="930" y="2341"/>
                <a:ext cx="181" cy="4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7489" name="Line 178"/>
            <p:cNvSpPr>
              <a:spLocks noChangeShapeType="1"/>
            </p:cNvSpPr>
            <p:nvPr/>
          </p:nvSpPr>
          <p:spPr bwMode="auto">
            <a:xfrm>
              <a:off x="703" y="1525"/>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57875" name="Text Box 179"/>
          <p:cNvSpPr txBox="1">
            <a:spLocks noChangeArrowheads="1"/>
          </p:cNvSpPr>
          <p:nvPr/>
        </p:nvSpPr>
        <p:spPr bwMode="auto">
          <a:xfrm>
            <a:off x="3854450" y="4581525"/>
            <a:ext cx="649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grpSp>
        <p:nvGrpSpPr>
          <p:cNvPr id="17462" name="Group 180"/>
          <p:cNvGrpSpPr>
            <a:grpSpLocks/>
          </p:cNvGrpSpPr>
          <p:nvPr/>
        </p:nvGrpSpPr>
        <p:grpSpPr bwMode="auto">
          <a:xfrm>
            <a:off x="4143375" y="4294188"/>
            <a:ext cx="431800" cy="431800"/>
            <a:chOff x="703" y="1389"/>
            <a:chExt cx="272" cy="272"/>
          </a:xfrm>
        </p:grpSpPr>
        <p:grpSp>
          <p:nvGrpSpPr>
            <p:cNvPr id="17484" name="Group 181"/>
            <p:cNvGrpSpPr>
              <a:grpSpLocks/>
            </p:cNvGrpSpPr>
            <p:nvPr/>
          </p:nvGrpSpPr>
          <p:grpSpPr bwMode="auto">
            <a:xfrm rot="5400000">
              <a:off x="748" y="1434"/>
              <a:ext cx="272" cy="182"/>
              <a:chOff x="884" y="2341"/>
              <a:chExt cx="272" cy="182"/>
            </a:xfrm>
          </p:grpSpPr>
          <p:sp>
            <p:nvSpPr>
              <p:cNvPr id="17486" name="AutoShape 182"/>
              <p:cNvSpPr>
                <a:spLocks noChangeArrowheads="1"/>
              </p:cNvSpPr>
              <p:nvPr/>
            </p:nvSpPr>
            <p:spPr bwMode="auto">
              <a:xfrm>
                <a:off x="884" y="2387"/>
                <a:ext cx="272" cy="136"/>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87" name="Oval 183"/>
              <p:cNvSpPr>
                <a:spLocks noChangeArrowheads="1"/>
              </p:cNvSpPr>
              <p:nvPr/>
            </p:nvSpPr>
            <p:spPr bwMode="auto">
              <a:xfrm>
                <a:off x="930" y="2341"/>
                <a:ext cx="181" cy="4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7485" name="Line 184"/>
            <p:cNvSpPr>
              <a:spLocks noChangeShapeType="1"/>
            </p:cNvSpPr>
            <p:nvPr/>
          </p:nvSpPr>
          <p:spPr bwMode="auto">
            <a:xfrm>
              <a:off x="703" y="1525"/>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63" name="Text Box 185"/>
          <p:cNvSpPr txBox="1">
            <a:spLocks noChangeArrowheads="1"/>
          </p:cNvSpPr>
          <p:nvPr/>
        </p:nvSpPr>
        <p:spPr bwMode="auto">
          <a:xfrm>
            <a:off x="5437188" y="4581525"/>
            <a:ext cx="6492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‘H’</a:t>
            </a:r>
          </a:p>
        </p:txBody>
      </p:sp>
      <p:grpSp>
        <p:nvGrpSpPr>
          <p:cNvPr id="17464" name="Group 186"/>
          <p:cNvGrpSpPr>
            <a:grpSpLocks/>
          </p:cNvGrpSpPr>
          <p:nvPr/>
        </p:nvGrpSpPr>
        <p:grpSpPr bwMode="auto">
          <a:xfrm>
            <a:off x="5726113" y="4294188"/>
            <a:ext cx="431800" cy="431800"/>
            <a:chOff x="703" y="1389"/>
            <a:chExt cx="272" cy="272"/>
          </a:xfrm>
        </p:grpSpPr>
        <p:grpSp>
          <p:nvGrpSpPr>
            <p:cNvPr id="17480" name="Group 187"/>
            <p:cNvGrpSpPr>
              <a:grpSpLocks/>
            </p:cNvGrpSpPr>
            <p:nvPr/>
          </p:nvGrpSpPr>
          <p:grpSpPr bwMode="auto">
            <a:xfrm rot="5400000">
              <a:off x="748" y="1434"/>
              <a:ext cx="272" cy="182"/>
              <a:chOff x="884" y="2341"/>
              <a:chExt cx="272" cy="182"/>
            </a:xfrm>
          </p:grpSpPr>
          <p:sp>
            <p:nvSpPr>
              <p:cNvPr id="17482" name="AutoShape 188"/>
              <p:cNvSpPr>
                <a:spLocks noChangeArrowheads="1"/>
              </p:cNvSpPr>
              <p:nvPr/>
            </p:nvSpPr>
            <p:spPr bwMode="auto">
              <a:xfrm>
                <a:off x="884" y="2387"/>
                <a:ext cx="272" cy="136"/>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83" name="Oval 189"/>
              <p:cNvSpPr>
                <a:spLocks noChangeArrowheads="1"/>
              </p:cNvSpPr>
              <p:nvPr/>
            </p:nvSpPr>
            <p:spPr bwMode="auto">
              <a:xfrm>
                <a:off x="930" y="2341"/>
                <a:ext cx="181" cy="4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7481" name="Line 190"/>
            <p:cNvSpPr>
              <a:spLocks noChangeShapeType="1"/>
            </p:cNvSpPr>
            <p:nvPr/>
          </p:nvSpPr>
          <p:spPr bwMode="auto">
            <a:xfrm>
              <a:off x="703" y="1525"/>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57887" name="Text Box 191"/>
          <p:cNvSpPr txBox="1">
            <a:spLocks noChangeArrowheads="1"/>
          </p:cNvSpPr>
          <p:nvPr/>
        </p:nvSpPr>
        <p:spPr bwMode="auto">
          <a:xfrm>
            <a:off x="4984750" y="4156075"/>
            <a:ext cx="4508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ON</a:t>
            </a:r>
          </a:p>
        </p:txBody>
      </p:sp>
      <p:grpSp>
        <p:nvGrpSpPr>
          <p:cNvPr id="157891" name="Group 195"/>
          <p:cNvGrpSpPr>
            <a:grpSpLocks/>
          </p:cNvGrpSpPr>
          <p:nvPr/>
        </p:nvGrpSpPr>
        <p:grpSpPr bwMode="auto">
          <a:xfrm>
            <a:off x="5292725" y="3284538"/>
            <a:ext cx="2447925" cy="1657350"/>
            <a:chOff x="3334" y="2069"/>
            <a:chExt cx="1542" cy="1044"/>
          </a:xfrm>
        </p:grpSpPr>
        <p:sp>
          <p:nvSpPr>
            <p:cNvPr id="17477" name="Line 192"/>
            <p:cNvSpPr>
              <a:spLocks noChangeShapeType="1"/>
            </p:cNvSpPr>
            <p:nvPr/>
          </p:nvSpPr>
          <p:spPr bwMode="auto">
            <a:xfrm>
              <a:off x="4876" y="2069"/>
              <a:ext cx="0" cy="318"/>
            </a:xfrm>
            <a:prstGeom prst="line">
              <a:avLst/>
            </a:prstGeom>
            <a:noFill/>
            <a:ln w="3810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78" name="Line 193"/>
            <p:cNvSpPr>
              <a:spLocks noChangeShapeType="1"/>
            </p:cNvSpPr>
            <p:nvPr/>
          </p:nvSpPr>
          <p:spPr bwMode="auto">
            <a:xfrm flipH="1">
              <a:off x="3334" y="2387"/>
              <a:ext cx="1542"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79" name="Line 194"/>
            <p:cNvSpPr>
              <a:spLocks noChangeShapeType="1"/>
            </p:cNvSpPr>
            <p:nvPr/>
          </p:nvSpPr>
          <p:spPr bwMode="auto">
            <a:xfrm>
              <a:off x="3334" y="2387"/>
              <a:ext cx="0" cy="726"/>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57892" name="Text Box 196"/>
          <p:cNvSpPr txBox="1">
            <a:spLocks noChangeArrowheads="1"/>
          </p:cNvSpPr>
          <p:nvPr/>
        </p:nvSpPr>
        <p:spPr bwMode="auto">
          <a:xfrm>
            <a:off x="3995738" y="3429000"/>
            <a:ext cx="6683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a:t>
            </a:r>
          </a:p>
        </p:txBody>
      </p:sp>
      <p:sp>
        <p:nvSpPr>
          <p:cNvPr id="157893" name="Text Box 197"/>
          <p:cNvSpPr txBox="1">
            <a:spLocks noChangeArrowheads="1"/>
          </p:cNvSpPr>
          <p:nvPr/>
        </p:nvSpPr>
        <p:spPr bwMode="auto">
          <a:xfrm>
            <a:off x="3851275" y="4581525"/>
            <a:ext cx="649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a:t>
            </a:r>
          </a:p>
        </p:txBody>
      </p:sp>
      <p:sp>
        <p:nvSpPr>
          <p:cNvPr id="157894" name="Text Box 198"/>
          <p:cNvSpPr txBox="1">
            <a:spLocks noChangeArrowheads="1"/>
          </p:cNvSpPr>
          <p:nvPr/>
        </p:nvSpPr>
        <p:spPr bwMode="auto">
          <a:xfrm>
            <a:off x="2266950" y="4581525"/>
            <a:ext cx="649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‘L’</a:t>
            </a:r>
          </a:p>
        </p:txBody>
      </p:sp>
      <p:sp>
        <p:nvSpPr>
          <p:cNvPr id="157895" name="Text Box 199"/>
          <p:cNvSpPr txBox="1">
            <a:spLocks noChangeArrowheads="1"/>
          </p:cNvSpPr>
          <p:nvPr/>
        </p:nvSpPr>
        <p:spPr bwMode="auto">
          <a:xfrm>
            <a:off x="3419475" y="4149725"/>
            <a:ext cx="4524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ON</a:t>
            </a:r>
          </a:p>
        </p:txBody>
      </p:sp>
      <p:grpSp>
        <p:nvGrpSpPr>
          <p:cNvPr id="157898" name="Group 202"/>
          <p:cNvGrpSpPr>
            <a:grpSpLocks/>
          </p:cNvGrpSpPr>
          <p:nvPr/>
        </p:nvGrpSpPr>
        <p:grpSpPr bwMode="auto">
          <a:xfrm>
            <a:off x="3851275" y="3789363"/>
            <a:ext cx="1441450" cy="1079500"/>
            <a:chOff x="2426" y="2387"/>
            <a:chExt cx="908" cy="680"/>
          </a:xfrm>
        </p:grpSpPr>
        <p:sp>
          <p:nvSpPr>
            <p:cNvPr id="17475" name="Line 200"/>
            <p:cNvSpPr>
              <a:spLocks noChangeShapeType="1"/>
            </p:cNvSpPr>
            <p:nvPr/>
          </p:nvSpPr>
          <p:spPr bwMode="auto">
            <a:xfrm flipH="1">
              <a:off x="2426" y="2387"/>
              <a:ext cx="908"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76" name="Line 201"/>
            <p:cNvSpPr>
              <a:spLocks noChangeShapeType="1"/>
            </p:cNvSpPr>
            <p:nvPr/>
          </p:nvSpPr>
          <p:spPr bwMode="auto">
            <a:xfrm>
              <a:off x="2426" y="2387"/>
              <a:ext cx="0" cy="680"/>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57899" name="Text Box 203"/>
          <p:cNvSpPr txBox="1">
            <a:spLocks noChangeArrowheads="1"/>
          </p:cNvSpPr>
          <p:nvPr/>
        </p:nvSpPr>
        <p:spPr bwMode="auto">
          <a:xfrm>
            <a:off x="879475" y="5537200"/>
            <a:ext cx="3003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If multiple inputs become ‘L’</a:t>
            </a:r>
          </a:p>
          <a:p>
            <a:pPr eaLnBrk="1" hangingPunct="1"/>
            <a:r>
              <a:rPr lang="en-US" altLang="ja-JP"/>
              <a:t>  it still remains ‘L’,</a:t>
            </a:r>
          </a:p>
        </p:txBody>
      </p:sp>
      <p:sp>
        <p:nvSpPr>
          <p:cNvPr id="157900" name="AutoShape 204"/>
          <p:cNvSpPr>
            <a:spLocks noChangeArrowheads="1"/>
          </p:cNvSpPr>
          <p:nvPr/>
        </p:nvSpPr>
        <p:spPr bwMode="auto">
          <a:xfrm>
            <a:off x="2339975" y="6381750"/>
            <a:ext cx="360363" cy="215900"/>
          </a:xfrm>
          <a:prstGeom prst="rightArrow">
            <a:avLst>
              <a:gd name="adj1" fmla="val 50000"/>
              <a:gd name="adj2" fmla="val 4172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57901" name="Text Box 205"/>
          <p:cNvSpPr txBox="1">
            <a:spLocks noChangeArrowheads="1"/>
          </p:cNvSpPr>
          <p:nvPr/>
        </p:nvSpPr>
        <p:spPr bwMode="auto">
          <a:xfrm>
            <a:off x="2860675" y="6375400"/>
            <a:ext cx="2216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Wired-OR(AND Tie)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787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15789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157861"/>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15788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7891"/>
                                        </p:tgtEl>
                                        <p:attrNameLst>
                                          <p:attrName>style.visibility</p:attrName>
                                        </p:attrNameLst>
                                      </p:cBhvr>
                                      <p:to>
                                        <p:strVal val="visible"/>
                                      </p:to>
                                    </p:set>
                                  </p:childTnLst>
                                </p:cTn>
                              </p:par>
                              <p:par>
                                <p:cTn id="19" presetID="1" presetClass="exit" presetSubtype="0" fill="hold" grpId="0" nodeType="withEffect">
                                  <p:stCondLst>
                                    <p:cond delay="0"/>
                                  </p:stCondLst>
                                  <p:childTnLst>
                                    <p:set>
                                      <p:cBhvr>
                                        <p:cTn id="20" dur="1" fill="hold">
                                          <p:stCondLst>
                                            <p:cond delay="0"/>
                                          </p:stCondLst>
                                        </p:cTn>
                                        <p:tgtEl>
                                          <p:spTgt spid="157858"/>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789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7863"/>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57869"/>
                                        </p:tgtEl>
                                        <p:attrNameLst>
                                          <p:attrName>style.visibility</p:attrName>
                                        </p:attrNameLst>
                                      </p:cBhvr>
                                      <p:to>
                                        <p:strVal val="hidden"/>
                                      </p:to>
                                    </p:set>
                                  </p:childTnLst>
                                </p:cTn>
                              </p:par>
                              <p:par>
                                <p:cTn id="33" presetID="1" presetClass="entr" presetSubtype="0" fill="hold" grpId="0" nodeType="withEffect">
                                  <p:stCondLst>
                                    <p:cond delay="0"/>
                                  </p:stCondLst>
                                  <p:childTnLst>
                                    <p:set>
                                      <p:cBhvr>
                                        <p:cTn id="34" dur="1" fill="hold">
                                          <p:stCondLst>
                                            <p:cond delay="0"/>
                                          </p:stCondLst>
                                        </p:cTn>
                                        <p:tgtEl>
                                          <p:spTgt spid="15789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157860"/>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157895"/>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157898"/>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57899"/>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57900"/>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579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858" grpId="0"/>
      <p:bldP spid="157860" grpId="0"/>
      <p:bldP spid="157861" grpId="0"/>
      <p:bldP spid="157863" grpId="0"/>
      <p:bldP spid="157869" grpId="0"/>
      <p:bldP spid="157875" grpId="0"/>
      <p:bldP spid="157887" grpId="0"/>
      <p:bldP spid="157892" grpId="0"/>
      <p:bldP spid="157893" grpId="0"/>
      <p:bldP spid="157894" grpId="0"/>
      <p:bldP spid="157895" grpId="0"/>
      <p:bldP spid="157899" grpId="0"/>
      <p:bldP spid="157900" grpId="0" animBg="1"/>
      <p:bldP spid="15790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ja-JP"/>
              <a:t>Distributed bus arbiter</a:t>
            </a:r>
          </a:p>
        </p:txBody>
      </p:sp>
      <p:grpSp>
        <p:nvGrpSpPr>
          <p:cNvPr id="18435" name="Group 3"/>
          <p:cNvGrpSpPr>
            <a:grpSpLocks/>
          </p:cNvGrpSpPr>
          <p:nvPr/>
        </p:nvGrpSpPr>
        <p:grpSpPr bwMode="auto">
          <a:xfrm>
            <a:off x="1676400" y="1882775"/>
            <a:ext cx="5334000" cy="1143000"/>
            <a:chOff x="3072" y="2112"/>
            <a:chExt cx="2016" cy="624"/>
          </a:xfrm>
        </p:grpSpPr>
        <p:sp>
          <p:nvSpPr>
            <p:cNvPr id="18485" name="Line 4"/>
            <p:cNvSpPr>
              <a:spLocks noChangeShapeType="1"/>
            </p:cNvSpPr>
            <p:nvPr/>
          </p:nvSpPr>
          <p:spPr bwMode="auto">
            <a:xfrm>
              <a:off x="3072" y="2160"/>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86" name="Line 5"/>
            <p:cNvSpPr>
              <a:spLocks noChangeShapeType="1"/>
            </p:cNvSpPr>
            <p:nvPr/>
          </p:nvSpPr>
          <p:spPr bwMode="auto">
            <a:xfrm>
              <a:off x="3072" y="2304"/>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87" name="Line 6"/>
            <p:cNvSpPr>
              <a:spLocks noChangeShapeType="1"/>
            </p:cNvSpPr>
            <p:nvPr/>
          </p:nvSpPr>
          <p:spPr bwMode="auto">
            <a:xfrm>
              <a:off x="3072" y="2448"/>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8488" name="Group 7"/>
            <p:cNvGrpSpPr>
              <a:grpSpLocks/>
            </p:cNvGrpSpPr>
            <p:nvPr/>
          </p:nvGrpSpPr>
          <p:grpSpPr bwMode="auto">
            <a:xfrm>
              <a:off x="3360" y="2112"/>
              <a:ext cx="96" cy="624"/>
              <a:chOff x="3312" y="2112"/>
              <a:chExt cx="96" cy="624"/>
            </a:xfrm>
          </p:grpSpPr>
          <p:sp>
            <p:nvSpPr>
              <p:cNvPr id="18510" name="Line 8"/>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11" name="Oval 9"/>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89" name="Group 10"/>
            <p:cNvGrpSpPr>
              <a:grpSpLocks/>
            </p:cNvGrpSpPr>
            <p:nvPr/>
          </p:nvGrpSpPr>
          <p:grpSpPr bwMode="auto">
            <a:xfrm>
              <a:off x="3552" y="2112"/>
              <a:ext cx="96" cy="624"/>
              <a:chOff x="3312" y="2112"/>
              <a:chExt cx="96" cy="624"/>
            </a:xfrm>
          </p:grpSpPr>
          <p:sp>
            <p:nvSpPr>
              <p:cNvPr id="18508" name="Line 11"/>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09" name="Oval 12"/>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90" name="Group 13"/>
            <p:cNvGrpSpPr>
              <a:grpSpLocks/>
            </p:cNvGrpSpPr>
            <p:nvPr/>
          </p:nvGrpSpPr>
          <p:grpSpPr bwMode="auto">
            <a:xfrm>
              <a:off x="3744" y="2112"/>
              <a:ext cx="96" cy="624"/>
              <a:chOff x="3312" y="2112"/>
              <a:chExt cx="96" cy="624"/>
            </a:xfrm>
          </p:grpSpPr>
          <p:sp>
            <p:nvSpPr>
              <p:cNvPr id="18506" name="Line 14"/>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07" name="Oval 15"/>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91" name="Group 16"/>
            <p:cNvGrpSpPr>
              <a:grpSpLocks/>
            </p:cNvGrpSpPr>
            <p:nvPr/>
          </p:nvGrpSpPr>
          <p:grpSpPr bwMode="auto">
            <a:xfrm>
              <a:off x="3936" y="2112"/>
              <a:ext cx="96" cy="624"/>
              <a:chOff x="3312" y="2112"/>
              <a:chExt cx="96" cy="624"/>
            </a:xfrm>
          </p:grpSpPr>
          <p:sp>
            <p:nvSpPr>
              <p:cNvPr id="18504" name="Line 17"/>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05" name="Oval 18"/>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92" name="Group 19"/>
            <p:cNvGrpSpPr>
              <a:grpSpLocks/>
            </p:cNvGrpSpPr>
            <p:nvPr/>
          </p:nvGrpSpPr>
          <p:grpSpPr bwMode="auto">
            <a:xfrm>
              <a:off x="4128" y="2112"/>
              <a:ext cx="96" cy="624"/>
              <a:chOff x="3312" y="2112"/>
              <a:chExt cx="96" cy="624"/>
            </a:xfrm>
          </p:grpSpPr>
          <p:sp>
            <p:nvSpPr>
              <p:cNvPr id="18502" name="Line 20"/>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03" name="Oval 21"/>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93" name="Group 22"/>
            <p:cNvGrpSpPr>
              <a:grpSpLocks/>
            </p:cNvGrpSpPr>
            <p:nvPr/>
          </p:nvGrpSpPr>
          <p:grpSpPr bwMode="auto">
            <a:xfrm>
              <a:off x="4320" y="2112"/>
              <a:ext cx="96" cy="624"/>
              <a:chOff x="3312" y="2112"/>
              <a:chExt cx="96" cy="624"/>
            </a:xfrm>
          </p:grpSpPr>
          <p:sp>
            <p:nvSpPr>
              <p:cNvPr id="18500" name="Line 23"/>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501" name="Oval 24"/>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94" name="Group 25"/>
            <p:cNvGrpSpPr>
              <a:grpSpLocks/>
            </p:cNvGrpSpPr>
            <p:nvPr/>
          </p:nvGrpSpPr>
          <p:grpSpPr bwMode="auto">
            <a:xfrm>
              <a:off x="4704" y="2112"/>
              <a:ext cx="96" cy="624"/>
              <a:chOff x="3312" y="2112"/>
              <a:chExt cx="96" cy="624"/>
            </a:xfrm>
          </p:grpSpPr>
          <p:sp>
            <p:nvSpPr>
              <p:cNvPr id="18498" name="Line 26"/>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99" name="Oval 27"/>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95" name="Group 28"/>
            <p:cNvGrpSpPr>
              <a:grpSpLocks/>
            </p:cNvGrpSpPr>
            <p:nvPr/>
          </p:nvGrpSpPr>
          <p:grpSpPr bwMode="auto">
            <a:xfrm>
              <a:off x="4512" y="2112"/>
              <a:ext cx="96" cy="624"/>
              <a:chOff x="3312" y="2112"/>
              <a:chExt cx="96" cy="624"/>
            </a:xfrm>
          </p:grpSpPr>
          <p:sp>
            <p:nvSpPr>
              <p:cNvPr id="18496" name="Line 29"/>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97" name="Oval 30"/>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sp>
        <p:nvSpPr>
          <p:cNvPr id="18436" name="Text Box 31"/>
          <p:cNvSpPr txBox="1">
            <a:spLocks noChangeArrowheads="1"/>
          </p:cNvSpPr>
          <p:nvPr/>
        </p:nvSpPr>
        <p:spPr bwMode="auto">
          <a:xfrm>
            <a:off x="2362200" y="3178175"/>
            <a:ext cx="472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　　１　　２　　３　　４　　５　　６　　７</a:t>
            </a:r>
            <a:endParaRPr lang="ja-JP" altLang="en-US" sz="2400">
              <a:latin typeface="Times New Roman" panose="02020603050405020304" pitchFamily="18" charset="0"/>
            </a:endParaRPr>
          </a:p>
        </p:txBody>
      </p:sp>
      <p:sp>
        <p:nvSpPr>
          <p:cNvPr id="18437" name="Text Box 32"/>
          <p:cNvSpPr txBox="1">
            <a:spLocks noChangeArrowheads="1"/>
          </p:cNvSpPr>
          <p:nvPr/>
        </p:nvSpPr>
        <p:spPr bwMode="auto">
          <a:xfrm>
            <a:off x="3124200" y="1577975"/>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１</a:t>
            </a:r>
            <a:endParaRPr lang="ja-JP" altLang="en-US" sz="2400">
              <a:latin typeface="Times New Roman" panose="02020603050405020304" pitchFamily="18" charset="0"/>
            </a:endParaRPr>
          </a:p>
        </p:txBody>
      </p:sp>
      <p:sp>
        <p:nvSpPr>
          <p:cNvPr id="18438" name="Text Box 33"/>
          <p:cNvSpPr txBox="1">
            <a:spLocks noChangeArrowheads="1"/>
          </p:cNvSpPr>
          <p:nvPr/>
        </p:nvSpPr>
        <p:spPr bwMode="auto">
          <a:xfrm>
            <a:off x="4038600" y="1577975"/>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１</a:t>
            </a:r>
          </a:p>
        </p:txBody>
      </p:sp>
      <p:sp>
        <p:nvSpPr>
          <p:cNvPr id="18439" name="Text Box 34"/>
          <p:cNvSpPr txBox="1">
            <a:spLocks noChangeArrowheads="1"/>
          </p:cNvSpPr>
          <p:nvPr/>
        </p:nvSpPr>
        <p:spPr bwMode="auto">
          <a:xfrm>
            <a:off x="5638800" y="1577975"/>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０</a:t>
            </a:r>
          </a:p>
        </p:txBody>
      </p:sp>
      <p:sp>
        <p:nvSpPr>
          <p:cNvPr id="18440" name="Line 35"/>
          <p:cNvSpPr>
            <a:spLocks noChangeShapeType="1"/>
          </p:cNvSpPr>
          <p:nvPr/>
        </p:nvSpPr>
        <p:spPr bwMode="auto">
          <a:xfrm flipV="1">
            <a:off x="3200400" y="2416175"/>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41" name="Line 36"/>
          <p:cNvSpPr>
            <a:spLocks noChangeShapeType="1"/>
          </p:cNvSpPr>
          <p:nvPr/>
        </p:nvSpPr>
        <p:spPr bwMode="auto">
          <a:xfrm flipV="1">
            <a:off x="4191000" y="2416175"/>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42" name="Line 37"/>
          <p:cNvSpPr>
            <a:spLocks noChangeShapeType="1"/>
          </p:cNvSpPr>
          <p:nvPr/>
        </p:nvSpPr>
        <p:spPr bwMode="auto">
          <a:xfrm flipV="1">
            <a:off x="5715000" y="2416175"/>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8443" name="Group 38"/>
          <p:cNvGrpSpPr>
            <a:grpSpLocks/>
          </p:cNvGrpSpPr>
          <p:nvPr/>
        </p:nvGrpSpPr>
        <p:grpSpPr bwMode="auto">
          <a:xfrm>
            <a:off x="1692275" y="3933825"/>
            <a:ext cx="5334000" cy="1143000"/>
            <a:chOff x="3072" y="2112"/>
            <a:chExt cx="2016" cy="624"/>
          </a:xfrm>
        </p:grpSpPr>
        <p:sp>
          <p:nvSpPr>
            <p:cNvPr id="18458" name="Line 39"/>
            <p:cNvSpPr>
              <a:spLocks noChangeShapeType="1"/>
            </p:cNvSpPr>
            <p:nvPr/>
          </p:nvSpPr>
          <p:spPr bwMode="auto">
            <a:xfrm>
              <a:off x="3072" y="2160"/>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59" name="Line 40"/>
            <p:cNvSpPr>
              <a:spLocks noChangeShapeType="1"/>
            </p:cNvSpPr>
            <p:nvPr/>
          </p:nvSpPr>
          <p:spPr bwMode="auto">
            <a:xfrm>
              <a:off x="3072" y="2304"/>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60" name="Line 41"/>
            <p:cNvSpPr>
              <a:spLocks noChangeShapeType="1"/>
            </p:cNvSpPr>
            <p:nvPr/>
          </p:nvSpPr>
          <p:spPr bwMode="auto">
            <a:xfrm>
              <a:off x="3072" y="2448"/>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8461" name="Group 42"/>
            <p:cNvGrpSpPr>
              <a:grpSpLocks/>
            </p:cNvGrpSpPr>
            <p:nvPr/>
          </p:nvGrpSpPr>
          <p:grpSpPr bwMode="auto">
            <a:xfrm>
              <a:off x="3360" y="2112"/>
              <a:ext cx="96" cy="624"/>
              <a:chOff x="3312" y="2112"/>
              <a:chExt cx="96" cy="624"/>
            </a:xfrm>
          </p:grpSpPr>
          <p:sp>
            <p:nvSpPr>
              <p:cNvPr id="18483" name="Line 43"/>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84" name="Oval 44"/>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62" name="Group 45"/>
            <p:cNvGrpSpPr>
              <a:grpSpLocks/>
            </p:cNvGrpSpPr>
            <p:nvPr/>
          </p:nvGrpSpPr>
          <p:grpSpPr bwMode="auto">
            <a:xfrm>
              <a:off x="3552" y="2112"/>
              <a:ext cx="96" cy="624"/>
              <a:chOff x="3312" y="2112"/>
              <a:chExt cx="96" cy="624"/>
            </a:xfrm>
          </p:grpSpPr>
          <p:sp>
            <p:nvSpPr>
              <p:cNvPr id="18481" name="Line 46"/>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82" name="Oval 47"/>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63" name="Group 48"/>
            <p:cNvGrpSpPr>
              <a:grpSpLocks/>
            </p:cNvGrpSpPr>
            <p:nvPr/>
          </p:nvGrpSpPr>
          <p:grpSpPr bwMode="auto">
            <a:xfrm>
              <a:off x="3744" y="2112"/>
              <a:ext cx="96" cy="624"/>
              <a:chOff x="3312" y="2112"/>
              <a:chExt cx="96" cy="624"/>
            </a:xfrm>
          </p:grpSpPr>
          <p:sp>
            <p:nvSpPr>
              <p:cNvPr id="18479" name="Line 49"/>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80" name="Oval 50"/>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64" name="Group 51"/>
            <p:cNvGrpSpPr>
              <a:grpSpLocks/>
            </p:cNvGrpSpPr>
            <p:nvPr/>
          </p:nvGrpSpPr>
          <p:grpSpPr bwMode="auto">
            <a:xfrm>
              <a:off x="3936" y="2112"/>
              <a:ext cx="96" cy="624"/>
              <a:chOff x="3312" y="2112"/>
              <a:chExt cx="96" cy="624"/>
            </a:xfrm>
          </p:grpSpPr>
          <p:sp>
            <p:nvSpPr>
              <p:cNvPr id="18477" name="Line 52"/>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78" name="Oval 53"/>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65" name="Group 54"/>
            <p:cNvGrpSpPr>
              <a:grpSpLocks/>
            </p:cNvGrpSpPr>
            <p:nvPr/>
          </p:nvGrpSpPr>
          <p:grpSpPr bwMode="auto">
            <a:xfrm>
              <a:off x="4128" y="2112"/>
              <a:ext cx="96" cy="624"/>
              <a:chOff x="3312" y="2112"/>
              <a:chExt cx="96" cy="624"/>
            </a:xfrm>
          </p:grpSpPr>
          <p:sp>
            <p:nvSpPr>
              <p:cNvPr id="18475" name="Line 55"/>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76" name="Oval 56"/>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66" name="Group 57"/>
            <p:cNvGrpSpPr>
              <a:grpSpLocks/>
            </p:cNvGrpSpPr>
            <p:nvPr/>
          </p:nvGrpSpPr>
          <p:grpSpPr bwMode="auto">
            <a:xfrm>
              <a:off x="4320" y="2112"/>
              <a:ext cx="96" cy="624"/>
              <a:chOff x="3312" y="2112"/>
              <a:chExt cx="96" cy="624"/>
            </a:xfrm>
          </p:grpSpPr>
          <p:sp>
            <p:nvSpPr>
              <p:cNvPr id="18473" name="Line 58"/>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74" name="Oval 59"/>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67" name="Group 60"/>
            <p:cNvGrpSpPr>
              <a:grpSpLocks/>
            </p:cNvGrpSpPr>
            <p:nvPr/>
          </p:nvGrpSpPr>
          <p:grpSpPr bwMode="auto">
            <a:xfrm>
              <a:off x="4704" y="2112"/>
              <a:ext cx="96" cy="624"/>
              <a:chOff x="3312" y="2112"/>
              <a:chExt cx="96" cy="624"/>
            </a:xfrm>
          </p:grpSpPr>
          <p:sp>
            <p:nvSpPr>
              <p:cNvPr id="18471" name="Line 61"/>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72" name="Oval 62"/>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8468" name="Group 63"/>
            <p:cNvGrpSpPr>
              <a:grpSpLocks/>
            </p:cNvGrpSpPr>
            <p:nvPr/>
          </p:nvGrpSpPr>
          <p:grpSpPr bwMode="auto">
            <a:xfrm>
              <a:off x="4512" y="2112"/>
              <a:ext cx="96" cy="624"/>
              <a:chOff x="3312" y="2112"/>
              <a:chExt cx="96" cy="624"/>
            </a:xfrm>
          </p:grpSpPr>
          <p:sp>
            <p:nvSpPr>
              <p:cNvPr id="18469" name="Line 64"/>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70" name="Oval 65"/>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sp>
        <p:nvSpPr>
          <p:cNvPr id="18444" name="Text Box 66"/>
          <p:cNvSpPr txBox="1">
            <a:spLocks noChangeArrowheads="1"/>
          </p:cNvSpPr>
          <p:nvPr/>
        </p:nvSpPr>
        <p:spPr bwMode="auto">
          <a:xfrm>
            <a:off x="2378075" y="5245100"/>
            <a:ext cx="472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　　１　　２　　３　　４　　５　　６　　７</a:t>
            </a:r>
            <a:endParaRPr lang="ja-JP" altLang="en-US" sz="2400">
              <a:latin typeface="Times New Roman" panose="02020603050405020304" pitchFamily="18" charset="0"/>
            </a:endParaRPr>
          </a:p>
        </p:txBody>
      </p:sp>
      <p:sp>
        <p:nvSpPr>
          <p:cNvPr id="117827" name="Text Box 67"/>
          <p:cNvSpPr txBox="1">
            <a:spLocks noChangeArrowheads="1"/>
          </p:cNvSpPr>
          <p:nvPr/>
        </p:nvSpPr>
        <p:spPr bwMode="auto">
          <a:xfrm>
            <a:off x="3140075" y="3644900"/>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１</a:t>
            </a:r>
            <a:endParaRPr lang="ja-JP" altLang="en-US" sz="2400">
              <a:latin typeface="Times New Roman" panose="02020603050405020304" pitchFamily="18" charset="0"/>
            </a:endParaRPr>
          </a:p>
        </p:txBody>
      </p:sp>
      <p:sp>
        <p:nvSpPr>
          <p:cNvPr id="117828" name="Text Box 68"/>
          <p:cNvSpPr txBox="1">
            <a:spLocks noChangeArrowheads="1"/>
          </p:cNvSpPr>
          <p:nvPr/>
        </p:nvSpPr>
        <p:spPr bwMode="auto">
          <a:xfrm>
            <a:off x="4130675" y="3644900"/>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１</a:t>
            </a:r>
          </a:p>
        </p:txBody>
      </p:sp>
      <p:sp>
        <p:nvSpPr>
          <p:cNvPr id="117829" name="Text Box 69"/>
          <p:cNvSpPr txBox="1">
            <a:spLocks noChangeArrowheads="1"/>
          </p:cNvSpPr>
          <p:nvPr/>
        </p:nvSpPr>
        <p:spPr bwMode="auto">
          <a:xfrm>
            <a:off x="5654675" y="3644900"/>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０</a:t>
            </a:r>
          </a:p>
        </p:txBody>
      </p:sp>
      <p:sp>
        <p:nvSpPr>
          <p:cNvPr id="18448" name="Text Box 70"/>
          <p:cNvSpPr txBox="1">
            <a:spLocks noChangeArrowheads="1"/>
          </p:cNvSpPr>
          <p:nvPr/>
        </p:nvSpPr>
        <p:spPr bwMode="auto">
          <a:xfrm>
            <a:off x="6172200" y="4797425"/>
            <a:ext cx="29718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Check from the upper line.</a:t>
            </a:r>
          </a:p>
          <a:p>
            <a:pPr eaLnBrk="1" hangingPunct="1"/>
            <a:r>
              <a:rPr lang="en-US" altLang="ja-JP" sz="2000">
                <a:latin typeface="Times New Roman" panose="02020603050405020304" pitchFamily="18" charset="0"/>
              </a:rPr>
              <a:t>If the value on the line is not equal to its output number, then stop the output.</a:t>
            </a:r>
          </a:p>
        </p:txBody>
      </p:sp>
      <p:sp>
        <p:nvSpPr>
          <p:cNvPr id="18449" name="Text Box 71"/>
          <p:cNvSpPr txBox="1">
            <a:spLocks noChangeArrowheads="1"/>
          </p:cNvSpPr>
          <p:nvPr/>
        </p:nvSpPr>
        <p:spPr bwMode="auto">
          <a:xfrm>
            <a:off x="6227763" y="260350"/>
            <a:ext cx="160813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Open</a:t>
            </a:r>
            <a:r>
              <a:rPr lang="ja-JP" altLang="en-US" sz="2000">
                <a:latin typeface="Times New Roman" panose="02020603050405020304" pitchFamily="18" charset="0"/>
              </a:rPr>
              <a:t>　</a:t>
            </a:r>
            <a:r>
              <a:rPr lang="en-US" altLang="ja-JP" sz="2000">
                <a:latin typeface="Times New Roman" panose="02020603050405020304" pitchFamily="18" charset="0"/>
              </a:rPr>
              <a:t>Drain</a:t>
            </a:r>
            <a:r>
              <a:rPr lang="ja-JP" altLang="en-US" sz="2000">
                <a:latin typeface="Times New Roman" panose="02020603050405020304" pitchFamily="18" charset="0"/>
              </a:rPr>
              <a:t>：</a:t>
            </a:r>
          </a:p>
          <a:p>
            <a:pPr eaLnBrk="1" hangingPunct="1"/>
            <a:r>
              <a:rPr lang="en-US" altLang="ja-JP" sz="2000">
                <a:latin typeface="Times New Roman" panose="02020603050405020304" pitchFamily="18" charset="0"/>
              </a:rPr>
              <a:t>0 overtakes 1</a:t>
            </a:r>
          </a:p>
        </p:txBody>
      </p:sp>
      <p:sp>
        <p:nvSpPr>
          <p:cNvPr id="18450" name="Text Box 72"/>
          <p:cNvSpPr txBox="1">
            <a:spLocks noChangeArrowheads="1"/>
          </p:cNvSpPr>
          <p:nvPr/>
        </p:nvSpPr>
        <p:spPr bwMode="auto">
          <a:xfrm>
            <a:off x="6842125" y="2887663"/>
            <a:ext cx="17621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Output its own number</a:t>
            </a:r>
          </a:p>
        </p:txBody>
      </p:sp>
      <p:grpSp>
        <p:nvGrpSpPr>
          <p:cNvPr id="117833" name="Group 73"/>
          <p:cNvGrpSpPr>
            <a:grpSpLocks/>
          </p:cNvGrpSpPr>
          <p:nvPr/>
        </p:nvGrpSpPr>
        <p:grpSpPr bwMode="auto">
          <a:xfrm>
            <a:off x="1692275" y="3721100"/>
            <a:ext cx="5327650" cy="284163"/>
            <a:chOff x="1066" y="2344"/>
            <a:chExt cx="3356" cy="179"/>
          </a:xfrm>
        </p:grpSpPr>
        <p:sp>
          <p:nvSpPr>
            <p:cNvPr id="18456" name="Line 74"/>
            <p:cNvSpPr>
              <a:spLocks noChangeShapeType="1"/>
            </p:cNvSpPr>
            <p:nvPr/>
          </p:nvSpPr>
          <p:spPr bwMode="auto">
            <a:xfrm flipH="1">
              <a:off x="3754" y="2344"/>
              <a:ext cx="96" cy="48"/>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57" name="Line 75"/>
            <p:cNvSpPr>
              <a:spLocks noChangeShapeType="1"/>
            </p:cNvSpPr>
            <p:nvPr/>
          </p:nvSpPr>
          <p:spPr bwMode="auto">
            <a:xfrm>
              <a:off x="1066" y="2523"/>
              <a:ext cx="3356"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17836" name="Group 76"/>
          <p:cNvGrpSpPr>
            <a:grpSpLocks/>
          </p:cNvGrpSpPr>
          <p:nvPr/>
        </p:nvGrpSpPr>
        <p:grpSpPr bwMode="auto">
          <a:xfrm>
            <a:off x="1692275" y="4025900"/>
            <a:ext cx="5327650" cy="266700"/>
            <a:chOff x="1066" y="2536"/>
            <a:chExt cx="3356" cy="168"/>
          </a:xfrm>
        </p:grpSpPr>
        <p:sp>
          <p:nvSpPr>
            <p:cNvPr id="18454" name="Line 77"/>
            <p:cNvSpPr>
              <a:spLocks noChangeShapeType="1"/>
            </p:cNvSpPr>
            <p:nvPr/>
          </p:nvSpPr>
          <p:spPr bwMode="auto">
            <a:xfrm flipH="1">
              <a:off x="2746" y="2536"/>
              <a:ext cx="96" cy="96"/>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455" name="Line 78"/>
            <p:cNvSpPr>
              <a:spLocks noChangeShapeType="1"/>
            </p:cNvSpPr>
            <p:nvPr/>
          </p:nvSpPr>
          <p:spPr bwMode="auto">
            <a:xfrm>
              <a:off x="1066" y="2704"/>
              <a:ext cx="3356"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7839" name="Line 79"/>
          <p:cNvSpPr>
            <a:spLocks noChangeShapeType="1"/>
          </p:cNvSpPr>
          <p:nvPr/>
        </p:nvSpPr>
        <p:spPr bwMode="auto">
          <a:xfrm>
            <a:off x="1692275" y="4581525"/>
            <a:ext cx="5327650"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783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17829"/>
                                        </p:tgtEl>
                                        <p:attrNameLst>
                                          <p:attrName>style.visibility</p:attrName>
                                        </p:attrNameLst>
                                      </p:cBhvr>
                                      <p:to>
                                        <p:strVal val="hidden"/>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nodeType="clickEffect">
                                  <p:stCondLst>
                                    <p:cond delay="0"/>
                                  </p:stCondLst>
                                  <p:childTnLst>
                                    <p:set>
                                      <p:cBhvr>
                                        <p:cTn id="14" dur="1" fill="hold">
                                          <p:stCondLst>
                                            <p:cond delay="0"/>
                                          </p:stCondLst>
                                        </p:cTn>
                                        <p:tgtEl>
                                          <p:spTgt spid="117833"/>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783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17828"/>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nodeType="clickEffect">
                                  <p:stCondLst>
                                    <p:cond delay="0"/>
                                  </p:stCondLst>
                                  <p:childTnLst>
                                    <p:set>
                                      <p:cBhvr>
                                        <p:cTn id="26" dur="1" fill="hold">
                                          <p:stCondLst>
                                            <p:cond delay="0"/>
                                          </p:stCondLst>
                                        </p:cTn>
                                        <p:tgtEl>
                                          <p:spTgt spid="117836"/>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7839"/>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17839"/>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6" presetClass="emph" presetSubtype="0" fill="hold" grpId="0" nodeType="clickEffect">
                                  <p:stCondLst>
                                    <p:cond delay="0"/>
                                  </p:stCondLst>
                                  <p:childTnLst>
                                    <p:animScale>
                                      <p:cBhvr>
                                        <p:cTn id="38" dur="2000" fill="hold"/>
                                        <p:tgtEl>
                                          <p:spTgt spid="11782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827" grpId="0"/>
      <p:bldP spid="117828" grpId="0"/>
      <p:bldP spid="117829" grpId="0"/>
      <p:bldP spid="117839" grpId="0" animBg="1"/>
      <p:bldP spid="117839"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ja-JP"/>
              <a:t>Modified method</a:t>
            </a:r>
            <a:r>
              <a:rPr lang="ja-JP" altLang="en-US"/>
              <a:t>（</a:t>
            </a:r>
            <a:r>
              <a:rPr lang="en-US" altLang="ja-JP"/>
              <a:t>Keio</a:t>
            </a:r>
            <a:r>
              <a:rPr lang="en-US" altLang="ja-JP">
                <a:latin typeface="Arial" panose="020B0604020202020204" pitchFamily="34" charset="0"/>
              </a:rPr>
              <a:t>’</a:t>
            </a:r>
            <a:r>
              <a:rPr lang="en-US" altLang="ja-JP"/>
              <a:t>s patent</a:t>
            </a:r>
            <a:r>
              <a:rPr lang="ja-JP" altLang="en-US"/>
              <a:t>）</a:t>
            </a:r>
          </a:p>
        </p:txBody>
      </p:sp>
      <p:grpSp>
        <p:nvGrpSpPr>
          <p:cNvPr id="19459" name="Group 3"/>
          <p:cNvGrpSpPr>
            <a:grpSpLocks/>
          </p:cNvGrpSpPr>
          <p:nvPr/>
        </p:nvGrpSpPr>
        <p:grpSpPr bwMode="auto">
          <a:xfrm>
            <a:off x="1676400" y="2055813"/>
            <a:ext cx="5334000" cy="1143000"/>
            <a:chOff x="3072" y="2112"/>
            <a:chExt cx="2016" cy="624"/>
          </a:xfrm>
        </p:grpSpPr>
        <p:sp>
          <p:nvSpPr>
            <p:cNvPr id="19522" name="Line 4"/>
            <p:cNvSpPr>
              <a:spLocks noChangeShapeType="1"/>
            </p:cNvSpPr>
            <p:nvPr/>
          </p:nvSpPr>
          <p:spPr bwMode="auto">
            <a:xfrm>
              <a:off x="3072" y="2160"/>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23" name="Line 5"/>
            <p:cNvSpPr>
              <a:spLocks noChangeShapeType="1"/>
            </p:cNvSpPr>
            <p:nvPr/>
          </p:nvSpPr>
          <p:spPr bwMode="auto">
            <a:xfrm>
              <a:off x="3072" y="2304"/>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24" name="Line 6"/>
            <p:cNvSpPr>
              <a:spLocks noChangeShapeType="1"/>
            </p:cNvSpPr>
            <p:nvPr/>
          </p:nvSpPr>
          <p:spPr bwMode="auto">
            <a:xfrm>
              <a:off x="3072" y="2448"/>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9525" name="Group 7"/>
            <p:cNvGrpSpPr>
              <a:grpSpLocks/>
            </p:cNvGrpSpPr>
            <p:nvPr/>
          </p:nvGrpSpPr>
          <p:grpSpPr bwMode="auto">
            <a:xfrm>
              <a:off x="3360" y="2112"/>
              <a:ext cx="96" cy="624"/>
              <a:chOff x="3312" y="2112"/>
              <a:chExt cx="96" cy="624"/>
            </a:xfrm>
          </p:grpSpPr>
          <p:sp>
            <p:nvSpPr>
              <p:cNvPr id="19547" name="Line 8"/>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48" name="Oval 9"/>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26" name="Group 10"/>
            <p:cNvGrpSpPr>
              <a:grpSpLocks/>
            </p:cNvGrpSpPr>
            <p:nvPr/>
          </p:nvGrpSpPr>
          <p:grpSpPr bwMode="auto">
            <a:xfrm>
              <a:off x="3552" y="2112"/>
              <a:ext cx="96" cy="624"/>
              <a:chOff x="3312" y="2112"/>
              <a:chExt cx="96" cy="624"/>
            </a:xfrm>
          </p:grpSpPr>
          <p:sp>
            <p:nvSpPr>
              <p:cNvPr id="19545" name="Line 11"/>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46" name="Oval 12"/>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27" name="Group 13"/>
            <p:cNvGrpSpPr>
              <a:grpSpLocks/>
            </p:cNvGrpSpPr>
            <p:nvPr/>
          </p:nvGrpSpPr>
          <p:grpSpPr bwMode="auto">
            <a:xfrm>
              <a:off x="3744" y="2112"/>
              <a:ext cx="96" cy="624"/>
              <a:chOff x="3312" y="2112"/>
              <a:chExt cx="96" cy="624"/>
            </a:xfrm>
          </p:grpSpPr>
          <p:sp>
            <p:nvSpPr>
              <p:cNvPr id="19543" name="Line 14"/>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44" name="Oval 15"/>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28" name="Group 16"/>
            <p:cNvGrpSpPr>
              <a:grpSpLocks/>
            </p:cNvGrpSpPr>
            <p:nvPr/>
          </p:nvGrpSpPr>
          <p:grpSpPr bwMode="auto">
            <a:xfrm>
              <a:off x="3936" y="2112"/>
              <a:ext cx="96" cy="624"/>
              <a:chOff x="3312" y="2112"/>
              <a:chExt cx="96" cy="624"/>
            </a:xfrm>
          </p:grpSpPr>
          <p:sp>
            <p:nvSpPr>
              <p:cNvPr id="19541" name="Line 17"/>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42" name="Oval 18"/>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29" name="Group 19"/>
            <p:cNvGrpSpPr>
              <a:grpSpLocks/>
            </p:cNvGrpSpPr>
            <p:nvPr/>
          </p:nvGrpSpPr>
          <p:grpSpPr bwMode="auto">
            <a:xfrm>
              <a:off x="4128" y="2112"/>
              <a:ext cx="96" cy="624"/>
              <a:chOff x="3312" y="2112"/>
              <a:chExt cx="96" cy="624"/>
            </a:xfrm>
          </p:grpSpPr>
          <p:sp>
            <p:nvSpPr>
              <p:cNvPr id="19539" name="Line 20"/>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40" name="Oval 21"/>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30" name="Group 22"/>
            <p:cNvGrpSpPr>
              <a:grpSpLocks/>
            </p:cNvGrpSpPr>
            <p:nvPr/>
          </p:nvGrpSpPr>
          <p:grpSpPr bwMode="auto">
            <a:xfrm>
              <a:off x="4320" y="2112"/>
              <a:ext cx="96" cy="624"/>
              <a:chOff x="3312" y="2112"/>
              <a:chExt cx="96" cy="624"/>
            </a:xfrm>
          </p:grpSpPr>
          <p:sp>
            <p:nvSpPr>
              <p:cNvPr id="19537" name="Line 23"/>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38" name="Oval 24"/>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31" name="Group 25"/>
            <p:cNvGrpSpPr>
              <a:grpSpLocks/>
            </p:cNvGrpSpPr>
            <p:nvPr/>
          </p:nvGrpSpPr>
          <p:grpSpPr bwMode="auto">
            <a:xfrm>
              <a:off x="4704" y="2112"/>
              <a:ext cx="96" cy="624"/>
              <a:chOff x="3312" y="2112"/>
              <a:chExt cx="96" cy="624"/>
            </a:xfrm>
          </p:grpSpPr>
          <p:sp>
            <p:nvSpPr>
              <p:cNvPr id="19535" name="Line 26"/>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36" name="Oval 27"/>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32" name="Group 28"/>
            <p:cNvGrpSpPr>
              <a:grpSpLocks/>
            </p:cNvGrpSpPr>
            <p:nvPr/>
          </p:nvGrpSpPr>
          <p:grpSpPr bwMode="auto">
            <a:xfrm>
              <a:off x="4512" y="2112"/>
              <a:ext cx="96" cy="624"/>
              <a:chOff x="3312" y="2112"/>
              <a:chExt cx="96" cy="624"/>
            </a:xfrm>
          </p:grpSpPr>
          <p:sp>
            <p:nvSpPr>
              <p:cNvPr id="19533" name="Line 29"/>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34" name="Oval 30"/>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sp>
        <p:nvSpPr>
          <p:cNvPr id="19460" name="Text Box 31"/>
          <p:cNvSpPr txBox="1">
            <a:spLocks noChangeArrowheads="1"/>
          </p:cNvSpPr>
          <p:nvPr/>
        </p:nvSpPr>
        <p:spPr bwMode="auto">
          <a:xfrm>
            <a:off x="2362200" y="3351213"/>
            <a:ext cx="472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　　１　　２　　３　　４　　５　　６　　７</a:t>
            </a:r>
            <a:endParaRPr lang="ja-JP" altLang="en-US" sz="2400">
              <a:latin typeface="Times New Roman" panose="02020603050405020304" pitchFamily="18" charset="0"/>
            </a:endParaRPr>
          </a:p>
        </p:txBody>
      </p:sp>
      <p:sp>
        <p:nvSpPr>
          <p:cNvPr id="19461" name="Text Box 32"/>
          <p:cNvSpPr txBox="1">
            <a:spLocks noChangeArrowheads="1"/>
          </p:cNvSpPr>
          <p:nvPr/>
        </p:nvSpPr>
        <p:spPr bwMode="auto">
          <a:xfrm>
            <a:off x="3124200" y="1751013"/>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１</a:t>
            </a:r>
            <a:endParaRPr lang="ja-JP" altLang="en-US" sz="2400">
              <a:latin typeface="Times New Roman" panose="02020603050405020304" pitchFamily="18" charset="0"/>
            </a:endParaRPr>
          </a:p>
        </p:txBody>
      </p:sp>
      <p:sp>
        <p:nvSpPr>
          <p:cNvPr id="19462" name="Text Box 33"/>
          <p:cNvSpPr txBox="1">
            <a:spLocks noChangeArrowheads="1"/>
          </p:cNvSpPr>
          <p:nvPr/>
        </p:nvSpPr>
        <p:spPr bwMode="auto">
          <a:xfrm>
            <a:off x="4038600" y="1751013"/>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１</a:t>
            </a:r>
          </a:p>
        </p:txBody>
      </p:sp>
      <p:sp>
        <p:nvSpPr>
          <p:cNvPr id="19463" name="Text Box 34"/>
          <p:cNvSpPr txBox="1">
            <a:spLocks noChangeArrowheads="1"/>
          </p:cNvSpPr>
          <p:nvPr/>
        </p:nvSpPr>
        <p:spPr bwMode="auto">
          <a:xfrm>
            <a:off x="5638800" y="1751013"/>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０</a:t>
            </a:r>
          </a:p>
        </p:txBody>
      </p:sp>
      <p:sp>
        <p:nvSpPr>
          <p:cNvPr id="19464" name="Line 35"/>
          <p:cNvSpPr>
            <a:spLocks noChangeShapeType="1"/>
          </p:cNvSpPr>
          <p:nvPr/>
        </p:nvSpPr>
        <p:spPr bwMode="auto">
          <a:xfrm flipV="1">
            <a:off x="3200400" y="2589213"/>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465" name="Line 36"/>
          <p:cNvSpPr>
            <a:spLocks noChangeShapeType="1"/>
          </p:cNvSpPr>
          <p:nvPr/>
        </p:nvSpPr>
        <p:spPr bwMode="auto">
          <a:xfrm flipV="1">
            <a:off x="4191000" y="2589213"/>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466" name="Line 37"/>
          <p:cNvSpPr>
            <a:spLocks noChangeShapeType="1"/>
          </p:cNvSpPr>
          <p:nvPr/>
        </p:nvSpPr>
        <p:spPr bwMode="auto">
          <a:xfrm flipV="1">
            <a:off x="5715000" y="2589213"/>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467" name="Text Box 38"/>
          <p:cNvSpPr txBox="1">
            <a:spLocks noChangeArrowheads="1"/>
          </p:cNvSpPr>
          <p:nvPr/>
        </p:nvSpPr>
        <p:spPr bwMode="auto">
          <a:xfrm>
            <a:off x="6842125" y="3060700"/>
            <a:ext cx="18335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Output its own number</a:t>
            </a:r>
          </a:p>
        </p:txBody>
      </p:sp>
      <p:sp>
        <p:nvSpPr>
          <p:cNvPr id="19468" name="Text Box 39"/>
          <p:cNvSpPr txBox="1">
            <a:spLocks noChangeArrowheads="1"/>
          </p:cNvSpPr>
          <p:nvPr/>
        </p:nvSpPr>
        <p:spPr bwMode="auto">
          <a:xfrm>
            <a:off x="5181600" y="2436813"/>
            <a:ext cx="349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solidFill>
                  <a:srgbClr val="CC0000"/>
                </a:solidFill>
                <a:latin typeface="Times New Roman" panose="02020603050405020304" pitchFamily="18" charset="0"/>
              </a:rPr>
              <a:t>Ｘ</a:t>
            </a:r>
          </a:p>
        </p:txBody>
      </p:sp>
      <p:sp>
        <p:nvSpPr>
          <p:cNvPr id="19469" name="Text Box 40"/>
          <p:cNvSpPr txBox="1">
            <a:spLocks noChangeArrowheads="1"/>
          </p:cNvSpPr>
          <p:nvPr/>
        </p:nvSpPr>
        <p:spPr bwMode="auto">
          <a:xfrm>
            <a:off x="4267200" y="2436813"/>
            <a:ext cx="349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solidFill>
                  <a:srgbClr val="CC0000"/>
                </a:solidFill>
                <a:latin typeface="Times New Roman" panose="02020603050405020304" pitchFamily="18" charset="0"/>
              </a:rPr>
              <a:t>Ｘ</a:t>
            </a:r>
          </a:p>
        </p:txBody>
      </p:sp>
      <p:sp>
        <p:nvSpPr>
          <p:cNvPr id="19470" name="Text Box 41"/>
          <p:cNvSpPr txBox="1">
            <a:spLocks noChangeArrowheads="1"/>
          </p:cNvSpPr>
          <p:nvPr/>
        </p:nvSpPr>
        <p:spPr bwMode="auto">
          <a:xfrm>
            <a:off x="3276600" y="2436813"/>
            <a:ext cx="349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solidFill>
                  <a:srgbClr val="CC0000"/>
                </a:solidFill>
                <a:latin typeface="Times New Roman" panose="02020603050405020304" pitchFamily="18" charset="0"/>
              </a:rPr>
              <a:t>Ｘ</a:t>
            </a:r>
          </a:p>
        </p:txBody>
      </p:sp>
      <p:sp>
        <p:nvSpPr>
          <p:cNvPr id="19471" name="Text Box 42"/>
          <p:cNvSpPr txBox="1">
            <a:spLocks noChangeArrowheads="1"/>
          </p:cNvSpPr>
          <p:nvPr/>
        </p:nvSpPr>
        <p:spPr bwMode="auto">
          <a:xfrm>
            <a:off x="4267200" y="2208213"/>
            <a:ext cx="349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solidFill>
                  <a:srgbClr val="CC0000"/>
                </a:solidFill>
                <a:latin typeface="Times New Roman" panose="02020603050405020304" pitchFamily="18" charset="0"/>
              </a:rPr>
              <a:t>Ｘ</a:t>
            </a:r>
          </a:p>
        </p:txBody>
      </p:sp>
      <p:grpSp>
        <p:nvGrpSpPr>
          <p:cNvPr id="19472" name="Group 43"/>
          <p:cNvGrpSpPr>
            <a:grpSpLocks/>
          </p:cNvGrpSpPr>
          <p:nvPr/>
        </p:nvGrpSpPr>
        <p:grpSpPr bwMode="auto">
          <a:xfrm>
            <a:off x="1600200" y="4113213"/>
            <a:ext cx="5334000" cy="1143000"/>
            <a:chOff x="3072" y="2112"/>
            <a:chExt cx="2016" cy="624"/>
          </a:xfrm>
        </p:grpSpPr>
        <p:sp>
          <p:nvSpPr>
            <p:cNvPr id="19495" name="Line 44"/>
            <p:cNvSpPr>
              <a:spLocks noChangeShapeType="1"/>
            </p:cNvSpPr>
            <p:nvPr/>
          </p:nvSpPr>
          <p:spPr bwMode="auto">
            <a:xfrm>
              <a:off x="3072" y="2160"/>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496" name="Line 45"/>
            <p:cNvSpPr>
              <a:spLocks noChangeShapeType="1"/>
            </p:cNvSpPr>
            <p:nvPr/>
          </p:nvSpPr>
          <p:spPr bwMode="auto">
            <a:xfrm>
              <a:off x="3072" y="2304"/>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497" name="Line 46"/>
            <p:cNvSpPr>
              <a:spLocks noChangeShapeType="1"/>
            </p:cNvSpPr>
            <p:nvPr/>
          </p:nvSpPr>
          <p:spPr bwMode="auto">
            <a:xfrm>
              <a:off x="3072" y="2448"/>
              <a:ext cx="20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9498" name="Group 47"/>
            <p:cNvGrpSpPr>
              <a:grpSpLocks/>
            </p:cNvGrpSpPr>
            <p:nvPr/>
          </p:nvGrpSpPr>
          <p:grpSpPr bwMode="auto">
            <a:xfrm>
              <a:off x="3360" y="2112"/>
              <a:ext cx="96" cy="624"/>
              <a:chOff x="3312" y="2112"/>
              <a:chExt cx="96" cy="624"/>
            </a:xfrm>
          </p:grpSpPr>
          <p:sp>
            <p:nvSpPr>
              <p:cNvPr id="19520" name="Line 48"/>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21" name="Oval 49"/>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499" name="Group 50"/>
            <p:cNvGrpSpPr>
              <a:grpSpLocks/>
            </p:cNvGrpSpPr>
            <p:nvPr/>
          </p:nvGrpSpPr>
          <p:grpSpPr bwMode="auto">
            <a:xfrm>
              <a:off x="3552" y="2112"/>
              <a:ext cx="96" cy="624"/>
              <a:chOff x="3312" y="2112"/>
              <a:chExt cx="96" cy="624"/>
            </a:xfrm>
          </p:grpSpPr>
          <p:sp>
            <p:nvSpPr>
              <p:cNvPr id="19518" name="Line 51"/>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19" name="Oval 52"/>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00" name="Group 53"/>
            <p:cNvGrpSpPr>
              <a:grpSpLocks/>
            </p:cNvGrpSpPr>
            <p:nvPr/>
          </p:nvGrpSpPr>
          <p:grpSpPr bwMode="auto">
            <a:xfrm>
              <a:off x="3744" y="2112"/>
              <a:ext cx="96" cy="624"/>
              <a:chOff x="3312" y="2112"/>
              <a:chExt cx="96" cy="624"/>
            </a:xfrm>
          </p:grpSpPr>
          <p:sp>
            <p:nvSpPr>
              <p:cNvPr id="19516" name="Line 54"/>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17" name="Oval 55"/>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01" name="Group 56"/>
            <p:cNvGrpSpPr>
              <a:grpSpLocks/>
            </p:cNvGrpSpPr>
            <p:nvPr/>
          </p:nvGrpSpPr>
          <p:grpSpPr bwMode="auto">
            <a:xfrm>
              <a:off x="3936" y="2112"/>
              <a:ext cx="96" cy="624"/>
              <a:chOff x="3312" y="2112"/>
              <a:chExt cx="96" cy="624"/>
            </a:xfrm>
          </p:grpSpPr>
          <p:sp>
            <p:nvSpPr>
              <p:cNvPr id="19514" name="Line 57"/>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15" name="Oval 58"/>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02" name="Group 59"/>
            <p:cNvGrpSpPr>
              <a:grpSpLocks/>
            </p:cNvGrpSpPr>
            <p:nvPr/>
          </p:nvGrpSpPr>
          <p:grpSpPr bwMode="auto">
            <a:xfrm>
              <a:off x="4128" y="2112"/>
              <a:ext cx="96" cy="624"/>
              <a:chOff x="3312" y="2112"/>
              <a:chExt cx="96" cy="624"/>
            </a:xfrm>
          </p:grpSpPr>
          <p:sp>
            <p:nvSpPr>
              <p:cNvPr id="19512" name="Line 60"/>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13" name="Oval 61"/>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03" name="Group 62"/>
            <p:cNvGrpSpPr>
              <a:grpSpLocks/>
            </p:cNvGrpSpPr>
            <p:nvPr/>
          </p:nvGrpSpPr>
          <p:grpSpPr bwMode="auto">
            <a:xfrm>
              <a:off x="4320" y="2112"/>
              <a:ext cx="96" cy="624"/>
              <a:chOff x="3312" y="2112"/>
              <a:chExt cx="96" cy="624"/>
            </a:xfrm>
          </p:grpSpPr>
          <p:sp>
            <p:nvSpPr>
              <p:cNvPr id="19510" name="Line 63"/>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11" name="Oval 64"/>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04" name="Group 65"/>
            <p:cNvGrpSpPr>
              <a:grpSpLocks/>
            </p:cNvGrpSpPr>
            <p:nvPr/>
          </p:nvGrpSpPr>
          <p:grpSpPr bwMode="auto">
            <a:xfrm>
              <a:off x="4704" y="2112"/>
              <a:ext cx="96" cy="624"/>
              <a:chOff x="3312" y="2112"/>
              <a:chExt cx="96" cy="624"/>
            </a:xfrm>
          </p:grpSpPr>
          <p:sp>
            <p:nvSpPr>
              <p:cNvPr id="19508" name="Line 66"/>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09" name="Oval 67"/>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9505" name="Group 68"/>
            <p:cNvGrpSpPr>
              <a:grpSpLocks/>
            </p:cNvGrpSpPr>
            <p:nvPr/>
          </p:nvGrpSpPr>
          <p:grpSpPr bwMode="auto">
            <a:xfrm>
              <a:off x="4512" y="2112"/>
              <a:ext cx="96" cy="624"/>
              <a:chOff x="3312" y="2112"/>
              <a:chExt cx="96" cy="624"/>
            </a:xfrm>
          </p:grpSpPr>
          <p:sp>
            <p:nvSpPr>
              <p:cNvPr id="19506" name="Line 69"/>
              <p:cNvSpPr>
                <a:spLocks noChangeShapeType="1"/>
              </p:cNvSpPr>
              <p:nvPr/>
            </p:nvSpPr>
            <p:spPr bwMode="auto">
              <a:xfrm>
                <a:off x="3360" y="2112"/>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507" name="Oval 70"/>
              <p:cNvSpPr>
                <a:spLocks noChangeArrowheads="1"/>
              </p:cNvSpPr>
              <p:nvPr/>
            </p:nvSpPr>
            <p:spPr bwMode="auto">
              <a:xfrm>
                <a:off x="3312"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sp>
        <p:nvSpPr>
          <p:cNvPr id="19473" name="Text Box 71"/>
          <p:cNvSpPr txBox="1">
            <a:spLocks noChangeArrowheads="1"/>
          </p:cNvSpPr>
          <p:nvPr/>
        </p:nvSpPr>
        <p:spPr bwMode="auto">
          <a:xfrm>
            <a:off x="2286000" y="5408613"/>
            <a:ext cx="472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　　１　　２　　３　　４　　５　　６　　７</a:t>
            </a:r>
            <a:endParaRPr lang="ja-JP" altLang="en-US" sz="2400">
              <a:latin typeface="Times New Roman" panose="02020603050405020304" pitchFamily="18" charset="0"/>
            </a:endParaRPr>
          </a:p>
        </p:txBody>
      </p:sp>
      <p:grpSp>
        <p:nvGrpSpPr>
          <p:cNvPr id="118856" name="Group 72"/>
          <p:cNvGrpSpPr>
            <a:grpSpLocks/>
          </p:cNvGrpSpPr>
          <p:nvPr/>
        </p:nvGrpSpPr>
        <p:grpSpPr bwMode="auto">
          <a:xfrm>
            <a:off x="4038600" y="3808413"/>
            <a:ext cx="1881188" cy="1006475"/>
            <a:chOff x="2544" y="2399"/>
            <a:chExt cx="1185" cy="634"/>
          </a:xfrm>
        </p:grpSpPr>
        <p:sp>
          <p:nvSpPr>
            <p:cNvPr id="19493" name="Text Box 73"/>
            <p:cNvSpPr txBox="1">
              <a:spLocks noChangeArrowheads="1"/>
            </p:cNvSpPr>
            <p:nvPr/>
          </p:nvSpPr>
          <p:spPr bwMode="auto">
            <a:xfrm>
              <a:off x="2544" y="2399"/>
              <a:ext cx="225"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１</a:t>
              </a:r>
            </a:p>
          </p:txBody>
        </p:sp>
        <p:sp>
          <p:nvSpPr>
            <p:cNvPr id="19494" name="Text Box 74"/>
            <p:cNvSpPr txBox="1">
              <a:spLocks noChangeArrowheads="1"/>
            </p:cNvSpPr>
            <p:nvPr/>
          </p:nvSpPr>
          <p:spPr bwMode="auto">
            <a:xfrm>
              <a:off x="3504" y="2399"/>
              <a:ext cx="225"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１</a:t>
              </a:r>
            </a:p>
            <a:p>
              <a:pPr eaLnBrk="1" hangingPunct="1"/>
              <a:r>
                <a:rPr lang="ja-JP" altLang="en-US" sz="2000">
                  <a:latin typeface="Times New Roman" panose="02020603050405020304" pitchFamily="18" charset="0"/>
                </a:rPr>
                <a:t>０</a:t>
              </a:r>
            </a:p>
          </p:txBody>
        </p:sp>
      </p:grpSp>
      <p:sp>
        <p:nvSpPr>
          <p:cNvPr id="19475" name="Text Box 75"/>
          <p:cNvSpPr txBox="1">
            <a:spLocks noChangeArrowheads="1"/>
          </p:cNvSpPr>
          <p:nvPr/>
        </p:nvSpPr>
        <p:spPr bwMode="auto">
          <a:xfrm>
            <a:off x="6477000" y="5045075"/>
            <a:ext cx="19113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Parallel check is possible</a:t>
            </a:r>
          </a:p>
        </p:txBody>
      </p:sp>
      <p:sp>
        <p:nvSpPr>
          <p:cNvPr id="19476" name="Text Box 76"/>
          <p:cNvSpPr txBox="1">
            <a:spLocks noChangeArrowheads="1"/>
          </p:cNvSpPr>
          <p:nvPr/>
        </p:nvSpPr>
        <p:spPr bwMode="auto">
          <a:xfrm>
            <a:off x="4191000" y="4265613"/>
            <a:ext cx="349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solidFill>
                  <a:srgbClr val="CC0000"/>
                </a:solidFill>
                <a:latin typeface="Times New Roman" panose="02020603050405020304" pitchFamily="18" charset="0"/>
              </a:rPr>
              <a:t>Ｘ</a:t>
            </a:r>
          </a:p>
        </p:txBody>
      </p:sp>
      <p:sp>
        <p:nvSpPr>
          <p:cNvPr id="19477" name="Text Box 77"/>
          <p:cNvSpPr txBox="1">
            <a:spLocks noChangeArrowheads="1"/>
          </p:cNvSpPr>
          <p:nvPr/>
        </p:nvSpPr>
        <p:spPr bwMode="auto">
          <a:xfrm>
            <a:off x="5105400" y="4494213"/>
            <a:ext cx="349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solidFill>
                  <a:srgbClr val="CC0000"/>
                </a:solidFill>
                <a:latin typeface="Times New Roman" panose="02020603050405020304" pitchFamily="18" charset="0"/>
              </a:rPr>
              <a:t>Ｘ</a:t>
            </a:r>
          </a:p>
        </p:txBody>
      </p:sp>
      <p:sp>
        <p:nvSpPr>
          <p:cNvPr id="19478" name="Text Box 78"/>
          <p:cNvSpPr txBox="1">
            <a:spLocks noChangeArrowheads="1"/>
          </p:cNvSpPr>
          <p:nvPr/>
        </p:nvSpPr>
        <p:spPr bwMode="auto">
          <a:xfrm>
            <a:off x="4191000" y="4494213"/>
            <a:ext cx="349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solidFill>
                  <a:srgbClr val="CC0000"/>
                </a:solidFill>
                <a:latin typeface="Times New Roman" panose="02020603050405020304" pitchFamily="18" charset="0"/>
              </a:rPr>
              <a:t>Ｘ</a:t>
            </a:r>
          </a:p>
        </p:txBody>
      </p:sp>
      <p:sp>
        <p:nvSpPr>
          <p:cNvPr id="19479" name="Text Box 79"/>
          <p:cNvSpPr txBox="1">
            <a:spLocks noChangeArrowheads="1"/>
          </p:cNvSpPr>
          <p:nvPr/>
        </p:nvSpPr>
        <p:spPr bwMode="auto">
          <a:xfrm>
            <a:off x="3200400" y="4494213"/>
            <a:ext cx="349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solidFill>
                  <a:srgbClr val="CC0000"/>
                </a:solidFill>
                <a:latin typeface="Times New Roman" panose="02020603050405020304" pitchFamily="18" charset="0"/>
              </a:rPr>
              <a:t>Ｘ</a:t>
            </a:r>
          </a:p>
        </p:txBody>
      </p:sp>
      <p:grpSp>
        <p:nvGrpSpPr>
          <p:cNvPr id="118864" name="Group 80"/>
          <p:cNvGrpSpPr>
            <a:grpSpLocks/>
          </p:cNvGrpSpPr>
          <p:nvPr/>
        </p:nvGrpSpPr>
        <p:grpSpPr bwMode="auto">
          <a:xfrm>
            <a:off x="1619250" y="4221163"/>
            <a:ext cx="5329238" cy="503237"/>
            <a:chOff x="1020" y="2659"/>
            <a:chExt cx="3357" cy="317"/>
          </a:xfrm>
        </p:grpSpPr>
        <p:sp>
          <p:nvSpPr>
            <p:cNvPr id="19486" name="Line 81"/>
            <p:cNvSpPr>
              <a:spLocks noChangeShapeType="1"/>
            </p:cNvSpPr>
            <p:nvPr/>
          </p:nvSpPr>
          <p:spPr bwMode="auto">
            <a:xfrm>
              <a:off x="1020" y="2659"/>
              <a:ext cx="3357"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7" name="Line 82"/>
            <p:cNvSpPr>
              <a:spLocks noChangeShapeType="1"/>
            </p:cNvSpPr>
            <p:nvPr/>
          </p:nvSpPr>
          <p:spPr bwMode="auto">
            <a:xfrm>
              <a:off x="2835" y="2795"/>
              <a:ext cx="1088"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8" name="Line 83"/>
            <p:cNvSpPr>
              <a:spLocks noChangeShapeType="1"/>
            </p:cNvSpPr>
            <p:nvPr/>
          </p:nvSpPr>
          <p:spPr bwMode="auto">
            <a:xfrm>
              <a:off x="1429" y="2795"/>
              <a:ext cx="1179"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9" name="Line 84"/>
            <p:cNvSpPr>
              <a:spLocks noChangeShapeType="1"/>
            </p:cNvSpPr>
            <p:nvPr/>
          </p:nvSpPr>
          <p:spPr bwMode="auto">
            <a:xfrm>
              <a:off x="3470" y="2976"/>
              <a:ext cx="408"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0" name="Line 85"/>
            <p:cNvSpPr>
              <a:spLocks noChangeShapeType="1"/>
            </p:cNvSpPr>
            <p:nvPr/>
          </p:nvSpPr>
          <p:spPr bwMode="auto">
            <a:xfrm>
              <a:off x="2835" y="2976"/>
              <a:ext cx="408"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1" name="Line 86"/>
            <p:cNvSpPr>
              <a:spLocks noChangeShapeType="1"/>
            </p:cNvSpPr>
            <p:nvPr/>
          </p:nvSpPr>
          <p:spPr bwMode="auto">
            <a:xfrm>
              <a:off x="2154" y="2976"/>
              <a:ext cx="408"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2" name="Line 87"/>
            <p:cNvSpPr>
              <a:spLocks noChangeShapeType="1"/>
            </p:cNvSpPr>
            <p:nvPr/>
          </p:nvSpPr>
          <p:spPr bwMode="auto">
            <a:xfrm>
              <a:off x="1519" y="2976"/>
              <a:ext cx="408" cy="0"/>
            </a:xfrm>
            <a:prstGeom prst="line">
              <a:avLst/>
            </a:prstGeom>
            <a:noFill/>
            <a:ln w="38100">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18872" name="Group 88"/>
          <p:cNvGrpSpPr>
            <a:grpSpLocks/>
          </p:cNvGrpSpPr>
          <p:nvPr/>
        </p:nvGrpSpPr>
        <p:grpSpPr bwMode="auto">
          <a:xfrm>
            <a:off x="4284663" y="3860800"/>
            <a:ext cx="1727200" cy="504825"/>
            <a:chOff x="2699" y="2432"/>
            <a:chExt cx="1088" cy="318"/>
          </a:xfrm>
        </p:grpSpPr>
        <p:sp>
          <p:nvSpPr>
            <p:cNvPr id="19484" name="Line 89"/>
            <p:cNvSpPr>
              <a:spLocks noChangeShapeType="1"/>
            </p:cNvSpPr>
            <p:nvPr/>
          </p:nvSpPr>
          <p:spPr bwMode="auto">
            <a:xfrm flipH="1">
              <a:off x="3696" y="2432"/>
              <a:ext cx="91" cy="91"/>
            </a:xfrm>
            <a:prstGeom prst="line">
              <a:avLst/>
            </a:prstGeom>
            <a:noFill/>
            <a:ln w="28575">
              <a:solidFill>
                <a:srgbClr val="FF66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5" name="Line 90"/>
            <p:cNvSpPr>
              <a:spLocks noChangeShapeType="1"/>
            </p:cNvSpPr>
            <p:nvPr/>
          </p:nvSpPr>
          <p:spPr bwMode="auto">
            <a:xfrm flipH="1">
              <a:off x="2699" y="2659"/>
              <a:ext cx="91" cy="91"/>
            </a:xfrm>
            <a:prstGeom prst="line">
              <a:avLst/>
            </a:prstGeom>
            <a:noFill/>
            <a:ln w="28575">
              <a:solidFill>
                <a:srgbClr val="FF66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8875" name="Text Box 91"/>
          <p:cNvSpPr txBox="1">
            <a:spLocks noChangeArrowheads="1"/>
          </p:cNvSpPr>
          <p:nvPr/>
        </p:nvSpPr>
        <p:spPr bwMode="auto">
          <a:xfrm>
            <a:off x="3048000" y="3808413"/>
            <a:ext cx="3571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０</a:t>
            </a:r>
          </a:p>
          <a:p>
            <a:pPr eaLnBrk="1" hangingPunct="1"/>
            <a:r>
              <a:rPr lang="ja-JP" altLang="en-US" sz="2000">
                <a:latin typeface="Times New Roman" panose="02020603050405020304" pitchFamily="18" charset="0"/>
              </a:rPr>
              <a:t>１</a:t>
            </a:r>
            <a:endParaRPr lang="ja-JP" altLang="en-US" sz="2400">
              <a:latin typeface="Times New Roman" panose="02020603050405020304" pitchFamily="18" charset="0"/>
            </a:endParaRPr>
          </a:p>
        </p:txBody>
      </p:sp>
      <p:sp>
        <p:nvSpPr>
          <p:cNvPr id="19483" name="Text Box 92"/>
          <p:cNvSpPr txBox="1">
            <a:spLocks noChangeArrowheads="1"/>
          </p:cNvSpPr>
          <p:nvPr/>
        </p:nvSpPr>
        <p:spPr bwMode="auto">
          <a:xfrm>
            <a:off x="4427538" y="1341438"/>
            <a:ext cx="36734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a:t>Set cut-points on the bus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886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887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nodeType="clickEffect">
                                  <p:stCondLst>
                                    <p:cond delay="0"/>
                                  </p:stCondLst>
                                  <p:childTnLst>
                                    <p:set>
                                      <p:cBhvr>
                                        <p:cTn id="14" dur="1" fill="hold">
                                          <p:stCondLst>
                                            <p:cond delay="0"/>
                                          </p:stCondLst>
                                        </p:cTn>
                                        <p:tgtEl>
                                          <p:spTgt spid="118856"/>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6" presetClass="emph" presetSubtype="0" fill="hold" grpId="0" nodeType="clickEffect">
                                  <p:stCondLst>
                                    <p:cond delay="0"/>
                                  </p:stCondLst>
                                  <p:childTnLst>
                                    <p:animScale>
                                      <p:cBhvr>
                                        <p:cTn id="18" dur="2000" fill="hold"/>
                                        <p:tgtEl>
                                          <p:spTgt spid="11887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87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ja-JP"/>
              <a:t>Starvation Problem </a:t>
            </a:r>
          </a:p>
        </p:txBody>
      </p:sp>
      <p:sp>
        <p:nvSpPr>
          <p:cNvPr id="20483" name="Rectangle 3"/>
          <p:cNvSpPr>
            <a:spLocks noGrp="1" noChangeArrowheads="1"/>
          </p:cNvSpPr>
          <p:nvPr>
            <p:ph type="body" idx="1"/>
          </p:nvPr>
        </p:nvSpPr>
        <p:spPr/>
        <p:txBody>
          <a:bodyPr/>
          <a:lstStyle/>
          <a:p>
            <a:pPr eaLnBrk="1" hangingPunct="1"/>
            <a:r>
              <a:rPr lang="en-US" altLang="ja-JP"/>
              <a:t>If the priority of the arbiter is fixed, a weak module cannot use the bus continuously.</a:t>
            </a:r>
          </a:p>
          <a:p>
            <a:pPr eaLnBrk="1" hangingPunct="1"/>
            <a:r>
              <a:rPr lang="en-US" altLang="ja-JP"/>
              <a:t>Central arbiter</a:t>
            </a:r>
          </a:p>
          <a:p>
            <a:pPr eaLnBrk="1" hangingPunct="1">
              <a:buFont typeface="Wingdings" panose="05000000000000000000" pitchFamily="2" charset="2"/>
              <a:buNone/>
            </a:pPr>
            <a:r>
              <a:rPr lang="en-US" altLang="ja-JP"/>
              <a:t>→ Round robin priority scheduling</a:t>
            </a:r>
          </a:p>
          <a:p>
            <a:pPr eaLnBrk="1" hangingPunct="1"/>
            <a:r>
              <a:rPr lang="en-US" altLang="ja-JP"/>
              <a:t>Distributed arbiter</a:t>
            </a:r>
          </a:p>
          <a:p>
            <a:pPr eaLnBrk="1" hangingPunct="1">
              <a:buFont typeface="Wingdings" panose="05000000000000000000" pitchFamily="2" charset="2"/>
              <a:buNone/>
            </a:pPr>
            <a:r>
              <a:rPr lang="en-US" altLang="ja-JP"/>
              <a:t>→ The next request cannot be issued until all requesting modules satisfy their requests.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ja-JP"/>
              <a:t>Round</a:t>
            </a:r>
            <a:r>
              <a:rPr lang="ja-JP" altLang="en-US"/>
              <a:t>　</a:t>
            </a:r>
            <a:r>
              <a:rPr lang="en-US" altLang="ja-JP"/>
              <a:t>Robin</a:t>
            </a:r>
          </a:p>
        </p:txBody>
      </p:sp>
      <p:sp>
        <p:nvSpPr>
          <p:cNvPr id="21507" name="Oval 4"/>
          <p:cNvSpPr>
            <a:spLocks noChangeArrowheads="1"/>
          </p:cNvSpPr>
          <p:nvPr/>
        </p:nvSpPr>
        <p:spPr bwMode="auto">
          <a:xfrm>
            <a:off x="1547813" y="1628775"/>
            <a:ext cx="360362"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08" name="Oval 5"/>
          <p:cNvSpPr>
            <a:spLocks noChangeArrowheads="1"/>
          </p:cNvSpPr>
          <p:nvPr/>
        </p:nvSpPr>
        <p:spPr bwMode="auto">
          <a:xfrm>
            <a:off x="2268538" y="1628775"/>
            <a:ext cx="360362"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09" name="Oval 6"/>
          <p:cNvSpPr>
            <a:spLocks noChangeArrowheads="1"/>
          </p:cNvSpPr>
          <p:nvPr/>
        </p:nvSpPr>
        <p:spPr bwMode="auto">
          <a:xfrm>
            <a:off x="3132138" y="1628775"/>
            <a:ext cx="360362"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0" name="Oval 7"/>
          <p:cNvSpPr>
            <a:spLocks noChangeArrowheads="1"/>
          </p:cNvSpPr>
          <p:nvPr/>
        </p:nvSpPr>
        <p:spPr bwMode="auto">
          <a:xfrm>
            <a:off x="3924300" y="1628775"/>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1" name="Oval 8"/>
          <p:cNvSpPr>
            <a:spLocks noChangeArrowheads="1"/>
          </p:cNvSpPr>
          <p:nvPr/>
        </p:nvSpPr>
        <p:spPr bwMode="auto">
          <a:xfrm>
            <a:off x="4716463" y="1628775"/>
            <a:ext cx="360362"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2" name="Oval 9"/>
          <p:cNvSpPr>
            <a:spLocks noChangeArrowheads="1"/>
          </p:cNvSpPr>
          <p:nvPr/>
        </p:nvSpPr>
        <p:spPr bwMode="auto">
          <a:xfrm>
            <a:off x="5580063" y="1628775"/>
            <a:ext cx="360362"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3" name="Oval 10"/>
          <p:cNvSpPr>
            <a:spLocks noChangeArrowheads="1"/>
          </p:cNvSpPr>
          <p:nvPr/>
        </p:nvSpPr>
        <p:spPr bwMode="auto">
          <a:xfrm>
            <a:off x="6372225" y="1628775"/>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4" name="Oval 11"/>
          <p:cNvSpPr>
            <a:spLocks noChangeArrowheads="1"/>
          </p:cNvSpPr>
          <p:nvPr/>
        </p:nvSpPr>
        <p:spPr bwMode="auto">
          <a:xfrm>
            <a:off x="7235825" y="1628775"/>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15" name="Text Box 12"/>
          <p:cNvSpPr txBox="1">
            <a:spLocks noChangeArrowheads="1"/>
          </p:cNvSpPr>
          <p:nvPr/>
        </p:nvSpPr>
        <p:spPr bwMode="auto">
          <a:xfrm>
            <a:off x="231775" y="2152650"/>
            <a:ext cx="984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Priority</a:t>
            </a:r>
          </a:p>
        </p:txBody>
      </p:sp>
      <p:sp>
        <p:nvSpPr>
          <p:cNvPr id="21516" name="Text Box 13"/>
          <p:cNvSpPr txBox="1">
            <a:spLocks noChangeArrowheads="1"/>
          </p:cNvSpPr>
          <p:nvPr/>
        </p:nvSpPr>
        <p:spPr bwMode="auto">
          <a:xfrm>
            <a:off x="1384300" y="215265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a:t>
            </a:r>
          </a:p>
        </p:txBody>
      </p:sp>
      <p:sp>
        <p:nvSpPr>
          <p:cNvPr id="21517" name="Text Box 14"/>
          <p:cNvSpPr txBox="1">
            <a:spLocks noChangeArrowheads="1"/>
          </p:cNvSpPr>
          <p:nvPr/>
        </p:nvSpPr>
        <p:spPr bwMode="auto">
          <a:xfrm>
            <a:off x="2206625" y="213360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a:t>
            </a:r>
          </a:p>
        </p:txBody>
      </p:sp>
      <p:sp>
        <p:nvSpPr>
          <p:cNvPr id="21518" name="Text Box 15"/>
          <p:cNvSpPr txBox="1">
            <a:spLocks noChangeArrowheads="1"/>
          </p:cNvSpPr>
          <p:nvPr/>
        </p:nvSpPr>
        <p:spPr bwMode="auto">
          <a:xfrm>
            <a:off x="3028950" y="211455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010</a:t>
            </a:r>
          </a:p>
        </p:txBody>
      </p:sp>
      <p:sp>
        <p:nvSpPr>
          <p:cNvPr id="21519" name="Text Box 16"/>
          <p:cNvSpPr txBox="1">
            <a:spLocks noChangeArrowheads="1"/>
          </p:cNvSpPr>
          <p:nvPr/>
        </p:nvSpPr>
        <p:spPr bwMode="auto">
          <a:xfrm>
            <a:off x="3851275" y="209550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011</a:t>
            </a:r>
          </a:p>
        </p:txBody>
      </p:sp>
      <p:sp>
        <p:nvSpPr>
          <p:cNvPr id="21520" name="Text Box 17"/>
          <p:cNvSpPr txBox="1">
            <a:spLocks noChangeArrowheads="1"/>
          </p:cNvSpPr>
          <p:nvPr/>
        </p:nvSpPr>
        <p:spPr bwMode="auto">
          <a:xfrm>
            <a:off x="4673600" y="207645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100</a:t>
            </a:r>
          </a:p>
        </p:txBody>
      </p:sp>
      <p:sp>
        <p:nvSpPr>
          <p:cNvPr id="21521" name="Text Box 18"/>
          <p:cNvSpPr txBox="1">
            <a:spLocks noChangeArrowheads="1"/>
          </p:cNvSpPr>
          <p:nvPr/>
        </p:nvSpPr>
        <p:spPr bwMode="auto">
          <a:xfrm>
            <a:off x="5495925" y="205740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101</a:t>
            </a:r>
          </a:p>
        </p:txBody>
      </p:sp>
      <p:sp>
        <p:nvSpPr>
          <p:cNvPr id="21522" name="Text Box 19"/>
          <p:cNvSpPr txBox="1">
            <a:spLocks noChangeArrowheads="1"/>
          </p:cNvSpPr>
          <p:nvPr/>
        </p:nvSpPr>
        <p:spPr bwMode="auto">
          <a:xfrm>
            <a:off x="6318250" y="203835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110</a:t>
            </a:r>
          </a:p>
        </p:txBody>
      </p:sp>
      <p:sp>
        <p:nvSpPr>
          <p:cNvPr id="21523" name="Text Box 20"/>
          <p:cNvSpPr txBox="1">
            <a:spLocks noChangeArrowheads="1"/>
          </p:cNvSpPr>
          <p:nvPr/>
        </p:nvSpPr>
        <p:spPr bwMode="auto">
          <a:xfrm>
            <a:off x="7140575" y="201930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111</a:t>
            </a:r>
          </a:p>
        </p:txBody>
      </p:sp>
      <p:grpSp>
        <p:nvGrpSpPr>
          <p:cNvPr id="164912" name="Group 48"/>
          <p:cNvGrpSpPr>
            <a:grpSpLocks/>
          </p:cNvGrpSpPr>
          <p:nvPr/>
        </p:nvGrpSpPr>
        <p:grpSpPr bwMode="auto">
          <a:xfrm>
            <a:off x="1403350" y="2636838"/>
            <a:ext cx="6326188" cy="773112"/>
            <a:chOff x="884" y="1661"/>
            <a:chExt cx="3985" cy="487"/>
          </a:xfrm>
        </p:grpSpPr>
        <p:sp>
          <p:nvSpPr>
            <p:cNvPr id="21545" name="Text Box 21"/>
            <p:cNvSpPr txBox="1">
              <a:spLocks noChangeArrowheads="1"/>
            </p:cNvSpPr>
            <p:nvPr/>
          </p:nvSpPr>
          <p:spPr bwMode="auto">
            <a:xfrm>
              <a:off x="4513" y="1842"/>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a:t>
              </a:r>
            </a:p>
          </p:txBody>
        </p:sp>
        <p:sp>
          <p:nvSpPr>
            <p:cNvPr id="21546" name="Text Box 22"/>
            <p:cNvSpPr txBox="1">
              <a:spLocks noChangeArrowheads="1"/>
            </p:cNvSpPr>
            <p:nvPr/>
          </p:nvSpPr>
          <p:spPr bwMode="auto">
            <a:xfrm>
              <a:off x="884" y="1917"/>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a:t>
              </a:r>
            </a:p>
          </p:txBody>
        </p:sp>
        <p:sp>
          <p:nvSpPr>
            <p:cNvPr id="21547" name="Text Box 23"/>
            <p:cNvSpPr txBox="1">
              <a:spLocks noChangeArrowheads="1"/>
            </p:cNvSpPr>
            <p:nvPr/>
          </p:nvSpPr>
          <p:spPr bwMode="auto">
            <a:xfrm>
              <a:off x="1402" y="1905"/>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010</a:t>
              </a:r>
            </a:p>
          </p:txBody>
        </p:sp>
        <p:sp>
          <p:nvSpPr>
            <p:cNvPr id="21548" name="Text Box 24"/>
            <p:cNvSpPr txBox="1">
              <a:spLocks noChangeArrowheads="1"/>
            </p:cNvSpPr>
            <p:nvPr/>
          </p:nvSpPr>
          <p:spPr bwMode="auto">
            <a:xfrm>
              <a:off x="1920" y="1893"/>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011</a:t>
              </a:r>
            </a:p>
          </p:txBody>
        </p:sp>
        <p:sp>
          <p:nvSpPr>
            <p:cNvPr id="21549" name="Text Box 25"/>
            <p:cNvSpPr txBox="1">
              <a:spLocks noChangeArrowheads="1"/>
            </p:cNvSpPr>
            <p:nvPr/>
          </p:nvSpPr>
          <p:spPr bwMode="auto">
            <a:xfrm>
              <a:off x="2438" y="1881"/>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100</a:t>
              </a:r>
            </a:p>
          </p:txBody>
        </p:sp>
        <p:sp>
          <p:nvSpPr>
            <p:cNvPr id="21550" name="Text Box 26"/>
            <p:cNvSpPr txBox="1">
              <a:spLocks noChangeArrowheads="1"/>
            </p:cNvSpPr>
            <p:nvPr/>
          </p:nvSpPr>
          <p:spPr bwMode="auto">
            <a:xfrm>
              <a:off x="2956" y="1869"/>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101</a:t>
              </a:r>
            </a:p>
          </p:txBody>
        </p:sp>
        <p:sp>
          <p:nvSpPr>
            <p:cNvPr id="21551" name="Text Box 27"/>
            <p:cNvSpPr txBox="1">
              <a:spLocks noChangeArrowheads="1"/>
            </p:cNvSpPr>
            <p:nvPr/>
          </p:nvSpPr>
          <p:spPr bwMode="auto">
            <a:xfrm>
              <a:off x="3474" y="1857"/>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110</a:t>
              </a:r>
            </a:p>
          </p:txBody>
        </p:sp>
        <p:sp>
          <p:nvSpPr>
            <p:cNvPr id="21552" name="Text Box 28"/>
            <p:cNvSpPr txBox="1">
              <a:spLocks noChangeArrowheads="1"/>
            </p:cNvSpPr>
            <p:nvPr/>
          </p:nvSpPr>
          <p:spPr bwMode="auto">
            <a:xfrm>
              <a:off x="3992" y="1845"/>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111</a:t>
              </a:r>
            </a:p>
          </p:txBody>
        </p:sp>
        <p:sp>
          <p:nvSpPr>
            <p:cNvPr id="21553" name="AutoShape 29"/>
            <p:cNvSpPr>
              <a:spLocks noChangeArrowheads="1"/>
            </p:cNvSpPr>
            <p:nvPr/>
          </p:nvSpPr>
          <p:spPr bwMode="auto">
            <a:xfrm>
              <a:off x="2517" y="1661"/>
              <a:ext cx="272" cy="13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64913" name="Group 49"/>
          <p:cNvGrpSpPr>
            <a:grpSpLocks/>
          </p:cNvGrpSpPr>
          <p:nvPr/>
        </p:nvGrpSpPr>
        <p:grpSpPr bwMode="auto">
          <a:xfrm>
            <a:off x="1433513" y="3663950"/>
            <a:ext cx="6296025" cy="754063"/>
            <a:chOff x="903" y="2308"/>
            <a:chExt cx="3966" cy="475"/>
          </a:xfrm>
        </p:grpSpPr>
        <p:sp>
          <p:nvSpPr>
            <p:cNvPr id="21536" name="Text Box 30"/>
            <p:cNvSpPr txBox="1">
              <a:spLocks noChangeArrowheads="1"/>
            </p:cNvSpPr>
            <p:nvPr/>
          </p:nvSpPr>
          <p:spPr bwMode="auto">
            <a:xfrm>
              <a:off x="3991" y="2489"/>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a:t>
              </a:r>
            </a:p>
          </p:txBody>
        </p:sp>
        <p:sp>
          <p:nvSpPr>
            <p:cNvPr id="21537" name="Text Box 31"/>
            <p:cNvSpPr txBox="1">
              <a:spLocks noChangeArrowheads="1"/>
            </p:cNvSpPr>
            <p:nvPr/>
          </p:nvSpPr>
          <p:spPr bwMode="auto">
            <a:xfrm>
              <a:off x="4513" y="2478"/>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a:t>
              </a:r>
            </a:p>
          </p:txBody>
        </p:sp>
        <p:sp>
          <p:nvSpPr>
            <p:cNvPr id="21538" name="Text Box 32"/>
            <p:cNvSpPr txBox="1">
              <a:spLocks noChangeArrowheads="1"/>
            </p:cNvSpPr>
            <p:nvPr/>
          </p:nvSpPr>
          <p:spPr bwMode="auto">
            <a:xfrm>
              <a:off x="903" y="2552"/>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010</a:t>
              </a:r>
            </a:p>
          </p:txBody>
        </p:sp>
        <p:sp>
          <p:nvSpPr>
            <p:cNvPr id="21539" name="Text Box 33"/>
            <p:cNvSpPr txBox="1">
              <a:spLocks noChangeArrowheads="1"/>
            </p:cNvSpPr>
            <p:nvPr/>
          </p:nvSpPr>
          <p:spPr bwMode="auto">
            <a:xfrm>
              <a:off x="1421" y="2540"/>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011</a:t>
              </a:r>
            </a:p>
          </p:txBody>
        </p:sp>
        <p:sp>
          <p:nvSpPr>
            <p:cNvPr id="21540" name="Text Box 34"/>
            <p:cNvSpPr txBox="1">
              <a:spLocks noChangeArrowheads="1"/>
            </p:cNvSpPr>
            <p:nvPr/>
          </p:nvSpPr>
          <p:spPr bwMode="auto">
            <a:xfrm>
              <a:off x="1939" y="2528"/>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100</a:t>
              </a:r>
            </a:p>
          </p:txBody>
        </p:sp>
        <p:sp>
          <p:nvSpPr>
            <p:cNvPr id="21541" name="Text Box 35"/>
            <p:cNvSpPr txBox="1">
              <a:spLocks noChangeArrowheads="1"/>
            </p:cNvSpPr>
            <p:nvPr/>
          </p:nvSpPr>
          <p:spPr bwMode="auto">
            <a:xfrm>
              <a:off x="2457" y="2516"/>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101</a:t>
              </a:r>
            </a:p>
          </p:txBody>
        </p:sp>
        <p:sp>
          <p:nvSpPr>
            <p:cNvPr id="21542" name="Text Box 36"/>
            <p:cNvSpPr txBox="1">
              <a:spLocks noChangeArrowheads="1"/>
            </p:cNvSpPr>
            <p:nvPr/>
          </p:nvSpPr>
          <p:spPr bwMode="auto">
            <a:xfrm>
              <a:off x="2975" y="2504"/>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110</a:t>
              </a:r>
            </a:p>
          </p:txBody>
        </p:sp>
        <p:sp>
          <p:nvSpPr>
            <p:cNvPr id="21543" name="Text Box 37"/>
            <p:cNvSpPr txBox="1">
              <a:spLocks noChangeArrowheads="1"/>
            </p:cNvSpPr>
            <p:nvPr/>
          </p:nvSpPr>
          <p:spPr bwMode="auto">
            <a:xfrm>
              <a:off x="3470" y="2492"/>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111</a:t>
              </a:r>
            </a:p>
          </p:txBody>
        </p:sp>
        <p:sp>
          <p:nvSpPr>
            <p:cNvPr id="21544" name="AutoShape 38"/>
            <p:cNvSpPr>
              <a:spLocks noChangeArrowheads="1"/>
            </p:cNvSpPr>
            <p:nvPr/>
          </p:nvSpPr>
          <p:spPr bwMode="auto">
            <a:xfrm>
              <a:off x="2517" y="2308"/>
              <a:ext cx="272" cy="13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64914" name="Group 50"/>
          <p:cNvGrpSpPr>
            <a:grpSpLocks/>
          </p:cNvGrpSpPr>
          <p:nvPr/>
        </p:nvGrpSpPr>
        <p:grpSpPr bwMode="auto">
          <a:xfrm>
            <a:off x="1476375" y="4691063"/>
            <a:ext cx="6264275" cy="735012"/>
            <a:chOff x="930" y="2955"/>
            <a:chExt cx="3946" cy="463"/>
          </a:xfrm>
        </p:grpSpPr>
        <p:sp>
          <p:nvSpPr>
            <p:cNvPr id="21527" name="Text Box 39"/>
            <p:cNvSpPr txBox="1">
              <a:spLocks noChangeArrowheads="1"/>
            </p:cNvSpPr>
            <p:nvPr/>
          </p:nvSpPr>
          <p:spPr bwMode="auto">
            <a:xfrm>
              <a:off x="3523" y="3136"/>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a:t>
              </a:r>
            </a:p>
          </p:txBody>
        </p:sp>
        <p:sp>
          <p:nvSpPr>
            <p:cNvPr id="21528" name="Text Box 40"/>
            <p:cNvSpPr txBox="1">
              <a:spLocks noChangeArrowheads="1"/>
            </p:cNvSpPr>
            <p:nvPr/>
          </p:nvSpPr>
          <p:spPr bwMode="auto">
            <a:xfrm>
              <a:off x="4002" y="3125"/>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a:t>
              </a:r>
            </a:p>
          </p:txBody>
        </p:sp>
        <p:sp>
          <p:nvSpPr>
            <p:cNvPr id="21529" name="Text Box 41"/>
            <p:cNvSpPr txBox="1">
              <a:spLocks noChangeArrowheads="1"/>
            </p:cNvSpPr>
            <p:nvPr/>
          </p:nvSpPr>
          <p:spPr bwMode="auto">
            <a:xfrm>
              <a:off x="4520" y="3113"/>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010</a:t>
              </a:r>
            </a:p>
          </p:txBody>
        </p:sp>
        <p:sp>
          <p:nvSpPr>
            <p:cNvPr id="21530" name="Text Box 42"/>
            <p:cNvSpPr txBox="1">
              <a:spLocks noChangeArrowheads="1"/>
            </p:cNvSpPr>
            <p:nvPr/>
          </p:nvSpPr>
          <p:spPr bwMode="auto">
            <a:xfrm>
              <a:off x="930" y="3187"/>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011</a:t>
              </a:r>
            </a:p>
          </p:txBody>
        </p:sp>
        <p:sp>
          <p:nvSpPr>
            <p:cNvPr id="21531" name="Text Box 43"/>
            <p:cNvSpPr txBox="1">
              <a:spLocks noChangeArrowheads="1"/>
            </p:cNvSpPr>
            <p:nvPr/>
          </p:nvSpPr>
          <p:spPr bwMode="auto">
            <a:xfrm>
              <a:off x="1448" y="3175"/>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100</a:t>
              </a:r>
            </a:p>
          </p:txBody>
        </p:sp>
        <p:sp>
          <p:nvSpPr>
            <p:cNvPr id="21532" name="Text Box 44"/>
            <p:cNvSpPr txBox="1">
              <a:spLocks noChangeArrowheads="1"/>
            </p:cNvSpPr>
            <p:nvPr/>
          </p:nvSpPr>
          <p:spPr bwMode="auto">
            <a:xfrm>
              <a:off x="1966" y="3163"/>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101</a:t>
              </a:r>
            </a:p>
          </p:txBody>
        </p:sp>
        <p:sp>
          <p:nvSpPr>
            <p:cNvPr id="21533" name="Text Box 45"/>
            <p:cNvSpPr txBox="1">
              <a:spLocks noChangeArrowheads="1"/>
            </p:cNvSpPr>
            <p:nvPr/>
          </p:nvSpPr>
          <p:spPr bwMode="auto">
            <a:xfrm>
              <a:off x="2484" y="3151"/>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110</a:t>
              </a:r>
            </a:p>
          </p:txBody>
        </p:sp>
        <p:sp>
          <p:nvSpPr>
            <p:cNvPr id="21534" name="Text Box 46"/>
            <p:cNvSpPr txBox="1">
              <a:spLocks noChangeArrowheads="1"/>
            </p:cNvSpPr>
            <p:nvPr/>
          </p:nvSpPr>
          <p:spPr bwMode="auto">
            <a:xfrm>
              <a:off x="3002" y="3139"/>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111</a:t>
              </a:r>
            </a:p>
          </p:txBody>
        </p:sp>
        <p:sp>
          <p:nvSpPr>
            <p:cNvPr id="21535" name="AutoShape 47"/>
            <p:cNvSpPr>
              <a:spLocks noChangeArrowheads="1"/>
            </p:cNvSpPr>
            <p:nvPr/>
          </p:nvSpPr>
          <p:spPr bwMode="auto">
            <a:xfrm>
              <a:off x="2517" y="2955"/>
              <a:ext cx="272" cy="13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491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49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4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Line 2"/>
          <p:cNvSpPr>
            <a:spLocks noChangeShapeType="1"/>
          </p:cNvSpPr>
          <p:nvPr/>
        </p:nvSpPr>
        <p:spPr bwMode="auto">
          <a:xfrm>
            <a:off x="4211638" y="1052513"/>
            <a:ext cx="0" cy="3816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3059" name="Oval 3"/>
          <p:cNvSpPr>
            <a:spLocks noChangeArrowheads="1"/>
          </p:cNvSpPr>
          <p:nvPr/>
        </p:nvSpPr>
        <p:spPr bwMode="auto">
          <a:xfrm>
            <a:off x="3708400" y="404813"/>
            <a:ext cx="935038" cy="6477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CPU </a:t>
            </a:r>
          </a:p>
        </p:txBody>
      </p:sp>
      <p:sp>
        <p:nvSpPr>
          <p:cNvPr id="173060" name="Rectangle 4"/>
          <p:cNvSpPr>
            <a:spLocks noChangeArrowheads="1"/>
          </p:cNvSpPr>
          <p:nvPr/>
        </p:nvSpPr>
        <p:spPr bwMode="auto">
          <a:xfrm>
            <a:off x="3635375" y="1412875"/>
            <a:ext cx="1441450" cy="4318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dirty="0" err="1"/>
              <a:t>L1</a:t>
            </a:r>
            <a:r>
              <a:rPr lang="ja-JP" altLang="en-US" dirty="0"/>
              <a:t>　</a:t>
            </a:r>
            <a:r>
              <a:rPr lang="en-US" altLang="ja-JP" dirty="0"/>
              <a:t>Cache</a:t>
            </a:r>
            <a:endParaRPr lang="ja-JP" altLang="en-US" dirty="0"/>
          </a:p>
        </p:txBody>
      </p:sp>
      <p:sp>
        <p:nvSpPr>
          <p:cNvPr id="173061" name="Rectangle 5"/>
          <p:cNvSpPr>
            <a:spLocks noChangeArrowheads="1"/>
          </p:cNvSpPr>
          <p:nvPr/>
        </p:nvSpPr>
        <p:spPr bwMode="auto">
          <a:xfrm>
            <a:off x="3348038" y="2133600"/>
            <a:ext cx="1944687" cy="6477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L2</a:t>
            </a:r>
            <a:r>
              <a:rPr lang="ja-JP" altLang="en-US" dirty="0"/>
              <a:t> </a:t>
            </a:r>
            <a:r>
              <a:rPr lang="en-US" altLang="ja-JP" dirty="0"/>
              <a:t>Cache</a:t>
            </a:r>
            <a:endParaRPr lang="ja-JP" altLang="en-US" dirty="0"/>
          </a:p>
        </p:txBody>
      </p:sp>
      <p:sp>
        <p:nvSpPr>
          <p:cNvPr id="173062" name="Rectangle 6"/>
          <p:cNvSpPr>
            <a:spLocks noChangeArrowheads="1"/>
          </p:cNvSpPr>
          <p:nvPr/>
        </p:nvSpPr>
        <p:spPr bwMode="auto">
          <a:xfrm>
            <a:off x="3060700" y="3213100"/>
            <a:ext cx="2447925" cy="8636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L3</a:t>
            </a:r>
            <a:r>
              <a:rPr lang="ja-JP" altLang="en-US" dirty="0"/>
              <a:t> </a:t>
            </a:r>
            <a:r>
              <a:rPr lang="en-US" altLang="ja-JP" dirty="0"/>
              <a:t>Cache</a:t>
            </a:r>
            <a:endParaRPr lang="ja-JP" altLang="en-US" dirty="0"/>
          </a:p>
          <a:p>
            <a:pPr algn="ctr"/>
            <a:r>
              <a:rPr lang="en-US" altLang="ja-JP" dirty="0"/>
              <a:t>SRAM</a:t>
            </a:r>
          </a:p>
        </p:txBody>
      </p:sp>
      <p:sp>
        <p:nvSpPr>
          <p:cNvPr id="173063" name="Rectangle 7"/>
          <p:cNvSpPr>
            <a:spLocks noChangeArrowheads="1"/>
          </p:cNvSpPr>
          <p:nvPr/>
        </p:nvSpPr>
        <p:spPr bwMode="auto">
          <a:xfrm>
            <a:off x="2555875" y="4365625"/>
            <a:ext cx="3313113" cy="1295400"/>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a:t>Main memory</a:t>
            </a:r>
            <a:endParaRPr lang="ja-JP" altLang="en-US" dirty="0"/>
          </a:p>
          <a:p>
            <a:pPr algn="ctr"/>
            <a:r>
              <a:rPr lang="en-US" altLang="ja-JP" dirty="0"/>
              <a:t>DRAM</a:t>
            </a:r>
          </a:p>
        </p:txBody>
      </p:sp>
      <p:sp>
        <p:nvSpPr>
          <p:cNvPr id="173064" name="Text Box 8"/>
          <p:cNvSpPr txBox="1">
            <a:spLocks noChangeArrowheads="1"/>
          </p:cNvSpPr>
          <p:nvPr/>
        </p:nvSpPr>
        <p:spPr bwMode="auto">
          <a:xfrm>
            <a:off x="5632450" y="1431925"/>
            <a:ext cx="1974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a:t>
            </a:r>
            <a:r>
              <a:rPr lang="en-US" altLang="ja-JP"/>
              <a:t>64KB</a:t>
            </a:r>
            <a:r>
              <a:rPr lang="ja-JP" altLang="en-US"/>
              <a:t>　</a:t>
            </a:r>
            <a:r>
              <a:rPr lang="en-US" altLang="ja-JP"/>
              <a:t>1-2clock</a:t>
            </a:r>
          </a:p>
        </p:txBody>
      </p:sp>
      <p:sp>
        <p:nvSpPr>
          <p:cNvPr id="173065" name="Text Box 9"/>
          <p:cNvSpPr txBox="1">
            <a:spLocks noChangeArrowheads="1"/>
          </p:cNvSpPr>
          <p:nvPr/>
        </p:nvSpPr>
        <p:spPr bwMode="auto">
          <a:xfrm>
            <a:off x="5724525" y="2198688"/>
            <a:ext cx="213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a:t>
            </a:r>
            <a:r>
              <a:rPr lang="en-US" altLang="ja-JP"/>
              <a:t>256KB 3-10clock</a:t>
            </a:r>
          </a:p>
        </p:txBody>
      </p:sp>
      <p:sp>
        <p:nvSpPr>
          <p:cNvPr id="173066" name="Text Box 10"/>
          <p:cNvSpPr txBox="1">
            <a:spLocks noChangeArrowheads="1"/>
          </p:cNvSpPr>
          <p:nvPr/>
        </p:nvSpPr>
        <p:spPr bwMode="auto">
          <a:xfrm>
            <a:off x="5724525" y="3278188"/>
            <a:ext cx="2368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2M</a:t>
            </a:r>
            <a:r>
              <a:rPr lang="ja-JP" altLang="en-US"/>
              <a:t>～</a:t>
            </a:r>
            <a:r>
              <a:rPr lang="en-US" altLang="ja-JP"/>
              <a:t>4MB 10-20clock</a:t>
            </a:r>
          </a:p>
        </p:txBody>
      </p:sp>
      <p:sp>
        <p:nvSpPr>
          <p:cNvPr id="173067" name="Text Box 11"/>
          <p:cNvSpPr txBox="1">
            <a:spLocks noChangeArrowheads="1"/>
          </p:cNvSpPr>
          <p:nvPr/>
        </p:nvSpPr>
        <p:spPr bwMode="auto">
          <a:xfrm>
            <a:off x="6035675" y="4868863"/>
            <a:ext cx="2419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4</a:t>
            </a:r>
            <a:r>
              <a:rPr lang="ja-JP" altLang="en-US"/>
              <a:t>～</a:t>
            </a:r>
            <a:r>
              <a:rPr lang="en-US" altLang="ja-JP"/>
              <a:t>16GB 50-100clock</a:t>
            </a:r>
          </a:p>
        </p:txBody>
      </p:sp>
      <p:sp>
        <p:nvSpPr>
          <p:cNvPr id="173068" name="Rectangle 12"/>
          <p:cNvSpPr>
            <a:spLocks noChangeArrowheads="1"/>
          </p:cNvSpPr>
          <p:nvPr/>
        </p:nvSpPr>
        <p:spPr bwMode="auto">
          <a:xfrm>
            <a:off x="2843213" y="260350"/>
            <a:ext cx="2736850" cy="273685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3069" name="Text Box 13"/>
          <p:cNvSpPr txBox="1">
            <a:spLocks noChangeArrowheads="1"/>
          </p:cNvSpPr>
          <p:nvPr/>
        </p:nvSpPr>
        <p:spPr bwMode="auto">
          <a:xfrm>
            <a:off x="107950" y="836613"/>
            <a:ext cx="2654894"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2400" dirty="0">
                <a:latin typeface="Times New Roman" panose="02020603050405020304" pitchFamily="18" charset="0"/>
              </a:rPr>
              <a:t>Memory</a:t>
            </a:r>
            <a:r>
              <a:rPr lang="ja-JP" altLang="en-US" sz="2400" dirty="0">
                <a:latin typeface="Times New Roman" panose="02020603050405020304" pitchFamily="18" charset="0"/>
              </a:rPr>
              <a:t> </a:t>
            </a:r>
            <a:r>
              <a:rPr lang="en-US" altLang="ja-JP" sz="2400" dirty="0">
                <a:latin typeface="Times New Roman" panose="02020603050405020304" pitchFamily="18" charset="0"/>
              </a:rPr>
              <a:t>Hierarchy</a:t>
            </a:r>
          </a:p>
          <a:p>
            <a:r>
              <a:rPr lang="en-US" altLang="ja-JP" sz="2400" dirty="0">
                <a:latin typeface="Times New Roman" panose="02020603050405020304" pitchFamily="18" charset="0"/>
              </a:rPr>
              <a:t>Locality is used.</a:t>
            </a:r>
            <a:endParaRPr lang="ja-JP" altLang="en-US" sz="2400" dirty="0">
              <a:latin typeface="Times New Roman" panose="02020603050405020304" pitchFamily="18" charset="0"/>
            </a:endParaRPr>
          </a:p>
          <a:p>
            <a:endParaRPr lang="ja-JP" altLang="en-US" sz="2400" dirty="0">
              <a:latin typeface="Times New Roman" panose="02020603050405020304" pitchFamily="18" charset="0"/>
            </a:endParaRPr>
          </a:p>
          <a:p>
            <a:r>
              <a:rPr lang="en-US" altLang="ja-JP" sz="2800" dirty="0">
                <a:latin typeface="Times New Roman" panose="02020603050405020304" pitchFamily="18" charset="0"/>
              </a:rPr>
              <a:t>Small</a:t>
            </a:r>
            <a:r>
              <a:rPr lang="ja-JP" altLang="en-US" sz="2800" dirty="0">
                <a:latin typeface="Times New Roman" panose="02020603050405020304" pitchFamily="18" charset="0"/>
              </a:rPr>
              <a:t> </a:t>
            </a:r>
            <a:r>
              <a:rPr lang="en-US" altLang="ja-JP" sz="2800" dirty="0">
                <a:latin typeface="Times New Roman" panose="02020603050405020304" pitchFamily="18" charset="0"/>
              </a:rPr>
              <a:t>high</a:t>
            </a:r>
            <a:r>
              <a:rPr lang="ja-JP" altLang="en-US" sz="2800" dirty="0">
                <a:latin typeface="Times New Roman" panose="02020603050405020304" pitchFamily="18" charset="0"/>
              </a:rPr>
              <a:t> </a:t>
            </a:r>
            <a:r>
              <a:rPr lang="en-US" altLang="ja-JP" sz="2800" dirty="0">
                <a:latin typeface="Times New Roman" panose="02020603050405020304" pitchFamily="18" charset="0"/>
              </a:rPr>
              <a:t>speed</a:t>
            </a:r>
            <a:endParaRPr lang="ja-JP" altLang="en-US" sz="2800" dirty="0">
              <a:latin typeface="Times New Roman" panose="02020603050405020304" pitchFamily="18" charset="0"/>
            </a:endParaRPr>
          </a:p>
          <a:p>
            <a:endParaRPr lang="ja-JP" altLang="en-US" sz="1600" dirty="0">
              <a:latin typeface="Times New Roman" panose="02020603050405020304" pitchFamily="18" charset="0"/>
            </a:endParaRPr>
          </a:p>
          <a:p>
            <a:endParaRPr lang="en-US" altLang="ja-JP" sz="1600" dirty="0">
              <a:latin typeface="Times New Roman" panose="02020603050405020304" pitchFamily="18" charset="0"/>
            </a:endParaRPr>
          </a:p>
          <a:p>
            <a:endParaRPr lang="en-US" altLang="ja-JP" sz="1600" dirty="0">
              <a:latin typeface="Times New Roman" panose="02020603050405020304" pitchFamily="18" charset="0"/>
            </a:endParaRPr>
          </a:p>
          <a:p>
            <a:endParaRPr lang="en-US" altLang="ja-JP" sz="1600" dirty="0">
              <a:latin typeface="Times New Roman" panose="02020603050405020304" pitchFamily="18" charset="0"/>
            </a:endParaRPr>
          </a:p>
          <a:p>
            <a:endParaRPr lang="en-US" altLang="ja-JP" sz="1600" dirty="0">
              <a:latin typeface="Times New Roman" panose="02020603050405020304" pitchFamily="18" charset="0"/>
            </a:endParaRPr>
          </a:p>
          <a:p>
            <a:endParaRPr lang="en-US" altLang="ja-JP" sz="1600" dirty="0">
              <a:latin typeface="Times New Roman" panose="02020603050405020304" pitchFamily="18" charset="0"/>
            </a:endParaRPr>
          </a:p>
          <a:p>
            <a:endParaRPr lang="en-US" altLang="ja-JP" sz="1600" dirty="0">
              <a:latin typeface="Times New Roman" panose="02020603050405020304" pitchFamily="18" charset="0"/>
            </a:endParaRPr>
          </a:p>
          <a:p>
            <a:endParaRPr lang="en-US" altLang="ja-JP" sz="1600" dirty="0">
              <a:latin typeface="Times New Roman" panose="02020603050405020304" pitchFamily="18" charset="0"/>
            </a:endParaRPr>
          </a:p>
          <a:p>
            <a:endParaRPr lang="en-US" altLang="ja-JP" sz="1600" dirty="0">
              <a:latin typeface="Times New Roman" panose="02020603050405020304" pitchFamily="18" charset="0"/>
            </a:endParaRPr>
          </a:p>
          <a:p>
            <a:r>
              <a:rPr lang="en-US" altLang="ja-JP" sz="2800" dirty="0">
                <a:latin typeface="Times New Roman" panose="02020603050405020304" pitchFamily="18" charset="0"/>
              </a:rPr>
              <a:t>Large</a:t>
            </a:r>
            <a:r>
              <a:rPr lang="ja-JP" altLang="en-US" sz="2800" dirty="0">
                <a:latin typeface="Times New Roman" panose="02020603050405020304" pitchFamily="18" charset="0"/>
              </a:rPr>
              <a:t> </a:t>
            </a:r>
            <a:r>
              <a:rPr lang="en-US" altLang="ja-JP" sz="2800" dirty="0">
                <a:latin typeface="Times New Roman" panose="02020603050405020304" pitchFamily="18" charset="0"/>
              </a:rPr>
              <a:t>low</a:t>
            </a:r>
            <a:r>
              <a:rPr lang="ja-JP" altLang="en-US" sz="2800" dirty="0">
                <a:latin typeface="Times New Roman" panose="02020603050405020304" pitchFamily="18" charset="0"/>
              </a:rPr>
              <a:t> </a:t>
            </a:r>
            <a:r>
              <a:rPr lang="en-US" altLang="ja-JP" sz="2800" dirty="0">
                <a:latin typeface="Times New Roman" panose="02020603050405020304" pitchFamily="18" charset="0"/>
              </a:rPr>
              <a:t>speed</a:t>
            </a:r>
            <a:endParaRPr lang="ja-JP" altLang="en-US" sz="2800" dirty="0">
              <a:latin typeface="Times New Roman" panose="02020603050405020304" pitchFamily="18" charset="0"/>
            </a:endParaRPr>
          </a:p>
        </p:txBody>
      </p:sp>
      <p:sp>
        <p:nvSpPr>
          <p:cNvPr id="173070" name="AutoShape 14"/>
          <p:cNvSpPr>
            <a:spLocks noChangeArrowheads="1"/>
          </p:cNvSpPr>
          <p:nvPr/>
        </p:nvSpPr>
        <p:spPr bwMode="auto">
          <a:xfrm>
            <a:off x="1763713" y="6092825"/>
            <a:ext cx="576262" cy="792163"/>
          </a:xfrm>
          <a:prstGeom prst="flowChartMagneticDisk">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3071" name="AutoShape 15"/>
          <p:cNvSpPr>
            <a:spLocks noChangeArrowheads="1"/>
          </p:cNvSpPr>
          <p:nvPr/>
        </p:nvSpPr>
        <p:spPr bwMode="auto">
          <a:xfrm>
            <a:off x="2700338" y="6065838"/>
            <a:ext cx="576262" cy="792162"/>
          </a:xfrm>
          <a:prstGeom prst="flowChartMagneticDisk">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3072" name="AutoShape 16"/>
          <p:cNvSpPr>
            <a:spLocks noChangeArrowheads="1"/>
          </p:cNvSpPr>
          <p:nvPr/>
        </p:nvSpPr>
        <p:spPr bwMode="auto">
          <a:xfrm>
            <a:off x="3636963" y="6038850"/>
            <a:ext cx="576262" cy="792163"/>
          </a:xfrm>
          <a:prstGeom prst="flowChartMagneticDisk">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3073" name="AutoShape 17"/>
          <p:cNvSpPr>
            <a:spLocks noChangeArrowheads="1"/>
          </p:cNvSpPr>
          <p:nvPr/>
        </p:nvSpPr>
        <p:spPr bwMode="auto">
          <a:xfrm>
            <a:off x="4573588" y="6011863"/>
            <a:ext cx="576262" cy="792162"/>
          </a:xfrm>
          <a:prstGeom prst="flowChartMagneticDisk">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3074" name="AutoShape 18"/>
          <p:cNvSpPr>
            <a:spLocks noChangeArrowheads="1"/>
          </p:cNvSpPr>
          <p:nvPr/>
        </p:nvSpPr>
        <p:spPr bwMode="auto">
          <a:xfrm>
            <a:off x="5510213" y="5984875"/>
            <a:ext cx="576262" cy="792163"/>
          </a:xfrm>
          <a:prstGeom prst="flowChartMagneticDisk">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3075" name="Text Box 19"/>
          <p:cNvSpPr txBox="1">
            <a:spLocks noChangeArrowheads="1"/>
          </p:cNvSpPr>
          <p:nvPr/>
        </p:nvSpPr>
        <p:spPr bwMode="auto">
          <a:xfrm>
            <a:off x="6443663" y="5805488"/>
            <a:ext cx="218521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t>Secondary Memory</a:t>
            </a:r>
            <a:endParaRPr lang="ja-JP" altLang="en-US" dirty="0"/>
          </a:p>
          <a:p>
            <a:r>
              <a:rPr lang="ja-JP" altLang="en-US" dirty="0"/>
              <a:t> </a:t>
            </a:r>
            <a:r>
              <a:rPr lang="en-US" altLang="ja-JP" dirty="0"/>
              <a:t>μ-</a:t>
            </a:r>
            <a:r>
              <a:rPr lang="en-US" altLang="ja-JP" dirty="0" err="1"/>
              <a:t>msec</a:t>
            </a:r>
            <a:endParaRPr lang="ja-JP" altLang="en-US" dirty="0"/>
          </a:p>
          <a:p>
            <a:r>
              <a:rPr lang="en-US" altLang="ja-JP" dirty="0"/>
              <a:t>TB</a:t>
            </a:r>
          </a:p>
          <a:p>
            <a:endParaRPr lang="en-US" altLang="ja-JP" dirty="0"/>
          </a:p>
        </p:txBody>
      </p:sp>
      <p:sp>
        <p:nvSpPr>
          <p:cNvPr id="173076" name="Text Box 20"/>
          <p:cNvSpPr txBox="1">
            <a:spLocks noChangeArrowheads="1"/>
          </p:cNvSpPr>
          <p:nvPr/>
        </p:nvSpPr>
        <p:spPr bwMode="auto">
          <a:xfrm>
            <a:off x="5508625" y="1117600"/>
            <a:ext cx="172354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t>On-Chip cache</a:t>
            </a:r>
          </a:p>
          <a:p>
            <a:endParaRPr lang="ja-JP" altLang="en-US" dirty="0"/>
          </a:p>
        </p:txBody>
      </p:sp>
      <p:sp>
        <p:nvSpPr>
          <p:cNvPr id="173077" name="Line 21"/>
          <p:cNvSpPr>
            <a:spLocks noChangeShapeType="1"/>
          </p:cNvSpPr>
          <p:nvPr/>
        </p:nvSpPr>
        <p:spPr bwMode="auto">
          <a:xfrm>
            <a:off x="898525" y="5734050"/>
            <a:ext cx="80660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3078" name="Line 22"/>
          <p:cNvSpPr>
            <a:spLocks noChangeShapeType="1"/>
          </p:cNvSpPr>
          <p:nvPr/>
        </p:nvSpPr>
        <p:spPr bwMode="auto">
          <a:xfrm>
            <a:off x="8675688" y="1196975"/>
            <a:ext cx="0" cy="4464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3079" name="Text Box 23"/>
          <p:cNvSpPr txBox="1">
            <a:spLocks noChangeArrowheads="1"/>
          </p:cNvSpPr>
          <p:nvPr/>
        </p:nvSpPr>
        <p:spPr bwMode="auto">
          <a:xfrm>
            <a:off x="6308069" y="593647"/>
            <a:ext cx="292041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t>Transparent from Software</a:t>
            </a:r>
            <a:endParaRPr lang="ja-JP" altLang="en-US" dirty="0"/>
          </a:p>
        </p:txBody>
      </p:sp>
      <p:sp>
        <p:nvSpPr>
          <p:cNvPr id="173080" name="Text Box 24"/>
          <p:cNvSpPr txBox="1">
            <a:spLocks noChangeArrowheads="1"/>
          </p:cNvSpPr>
          <p:nvPr/>
        </p:nvSpPr>
        <p:spPr bwMode="auto">
          <a:xfrm>
            <a:off x="347663" y="5799138"/>
            <a:ext cx="145424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t>Managed by</a:t>
            </a:r>
          </a:p>
          <a:p>
            <a:r>
              <a:rPr lang="en-US" altLang="ja-JP" dirty="0"/>
              <a:t>Operating</a:t>
            </a:r>
          </a:p>
          <a:p>
            <a:r>
              <a:rPr lang="en-US" altLang="ja-JP" dirty="0"/>
              <a:t>System</a:t>
            </a:r>
            <a:endParaRPr lang="ja-JP" altLang="en-US" dirty="0"/>
          </a:p>
        </p:txBody>
      </p:sp>
      <p:cxnSp>
        <p:nvCxnSpPr>
          <p:cNvPr id="3" name="直線矢印コネクタ 2"/>
          <p:cNvCxnSpPr/>
          <p:nvPr/>
        </p:nvCxnSpPr>
        <p:spPr>
          <a:xfrm flipV="1">
            <a:off x="1475656" y="2565400"/>
            <a:ext cx="0" cy="1944216"/>
          </a:xfrm>
          <a:prstGeom prst="straightConnector1">
            <a:avLst/>
          </a:prstGeom>
          <a:ln w="381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33720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ja-JP"/>
              <a:t>Practical Starvation Avoidance</a:t>
            </a:r>
          </a:p>
        </p:txBody>
      </p:sp>
      <p:sp>
        <p:nvSpPr>
          <p:cNvPr id="22531" name="Oval 4"/>
          <p:cNvSpPr>
            <a:spLocks noChangeArrowheads="1"/>
          </p:cNvSpPr>
          <p:nvPr/>
        </p:nvSpPr>
        <p:spPr bwMode="auto">
          <a:xfrm>
            <a:off x="1547813" y="1890713"/>
            <a:ext cx="360362"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32" name="Oval 5"/>
          <p:cNvSpPr>
            <a:spLocks noChangeArrowheads="1"/>
          </p:cNvSpPr>
          <p:nvPr/>
        </p:nvSpPr>
        <p:spPr bwMode="auto">
          <a:xfrm>
            <a:off x="2268538" y="1890713"/>
            <a:ext cx="360362"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33" name="Oval 6"/>
          <p:cNvSpPr>
            <a:spLocks noChangeArrowheads="1"/>
          </p:cNvSpPr>
          <p:nvPr/>
        </p:nvSpPr>
        <p:spPr bwMode="auto">
          <a:xfrm>
            <a:off x="3132138" y="1890713"/>
            <a:ext cx="360362"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34" name="Oval 7"/>
          <p:cNvSpPr>
            <a:spLocks noChangeArrowheads="1"/>
          </p:cNvSpPr>
          <p:nvPr/>
        </p:nvSpPr>
        <p:spPr bwMode="auto">
          <a:xfrm>
            <a:off x="3924300" y="1890713"/>
            <a:ext cx="360363"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35" name="Oval 8"/>
          <p:cNvSpPr>
            <a:spLocks noChangeArrowheads="1"/>
          </p:cNvSpPr>
          <p:nvPr/>
        </p:nvSpPr>
        <p:spPr bwMode="auto">
          <a:xfrm>
            <a:off x="4716463" y="1890713"/>
            <a:ext cx="360362"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36" name="Oval 9"/>
          <p:cNvSpPr>
            <a:spLocks noChangeArrowheads="1"/>
          </p:cNvSpPr>
          <p:nvPr/>
        </p:nvSpPr>
        <p:spPr bwMode="auto">
          <a:xfrm>
            <a:off x="5580063" y="1890713"/>
            <a:ext cx="360362"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37" name="Oval 10"/>
          <p:cNvSpPr>
            <a:spLocks noChangeArrowheads="1"/>
          </p:cNvSpPr>
          <p:nvPr/>
        </p:nvSpPr>
        <p:spPr bwMode="auto">
          <a:xfrm>
            <a:off x="6372225" y="1890713"/>
            <a:ext cx="360363"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38" name="Oval 11"/>
          <p:cNvSpPr>
            <a:spLocks noChangeArrowheads="1"/>
          </p:cNvSpPr>
          <p:nvPr/>
        </p:nvSpPr>
        <p:spPr bwMode="auto">
          <a:xfrm>
            <a:off x="7235825" y="1890713"/>
            <a:ext cx="360363"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39" name="Text Box 12"/>
          <p:cNvSpPr txBox="1">
            <a:spLocks noChangeArrowheads="1"/>
          </p:cNvSpPr>
          <p:nvPr/>
        </p:nvSpPr>
        <p:spPr bwMode="auto">
          <a:xfrm>
            <a:off x="231775" y="2414588"/>
            <a:ext cx="984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Priority</a:t>
            </a:r>
          </a:p>
        </p:txBody>
      </p:sp>
      <p:sp>
        <p:nvSpPr>
          <p:cNvPr id="22540" name="Text Box 13"/>
          <p:cNvSpPr txBox="1">
            <a:spLocks noChangeArrowheads="1"/>
          </p:cNvSpPr>
          <p:nvPr/>
        </p:nvSpPr>
        <p:spPr bwMode="auto">
          <a:xfrm>
            <a:off x="1384300" y="241458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a:t>
            </a:r>
          </a:p>
        </p:txBody>
      </p:sp>
      <p:sp>
        <p:nvSpPr>
          <p:cNvPr id="22541" name="Text Box 14"/>
          <p:cNvSpPr txBox="1">
            <a:spLocks noChangeArrowheads="1"/>
          </p:cNvSpPr>
          <p:nvPr/>
        </p:nvSpPr>
        <p:spPr bwMode="auto">
          <a:xfrm>
            <a:off x="2206625" y="239553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a:t>
            </a:r>
          </a:p>
        </p:txBody>
      </p:sp>
      <p:sp>
        <p:nvSpPr>
          <p:cNvPr id="22542" name="Text Box 15"/>
          <p:cNvSpPr txBox="1">
            <a:spLocks noChangeArrowheads="1"/>
          </p:cNvSpPr>
          <p:nvPr/>
        </p:nvSpPr>
        <p:spPr bwMode="auto">
          <a:xfrm>
            <a:off x="3028950" y="237648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010</a:t>
            </a:r>
          </a:p>
        </p:txBody>
      </p:sp>
      <p:sp>
        <p:nvSpPr>
          <p:cNvPr id="22543" name="Text Box 16"/>
          <p:cNvSpPr txBox="1">
            <a:spLocks noChangeArrowheads="1"/>
          </p:cNvSpPr>
          <p:nvPr/>
        </p:nvSpPr>
        <p:spPr bwMode="auto">
          <a:xfrm>
            <a:off x="3851275" y="235743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011</a:t>
            </a:r>
          </a:p>
        </p:txBody>
      </p:sp>
      <p:sp>
        <p:nvSpPr>
          <p:cNvPr id="22544" name="Text Box 17"/>
          <p:cNvSpPr txBox="1">
            <a:spLocks noChangeArrowheads="1"/>
          </p:cNvSpPr>
          <p:nvPr/>
        </p:nvSpPr>
        <p:spPr bwMode="auto">
          <a:xfrm>
            <a:off x="4673600" y="233838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100</a:t>
            </a:r>
          </a:p>
        </p:txBody>
      </p:sp>
      <p:sp>
        <p:nvSpPr>
          <p:cNvPr id="22545" name="Text Box 18"/>
          <p:cNvSpPr txBox="1">
            <a:spLocks noChangeArrowheads="1"/>
          </p:cNvSpPr>
          <p:nvPr/>
        </p:nvSpPr>
        <p:spPr bwMode="auto">
          <a:xfrm>
            <a:off x="5495925" y="231933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101</a:t>
            </a:r>
          </a:p>
        </p:txBody>
      </p:sp>
      <p:sp>
        <p:nvSpPr>
          <p:cNvPr id="22546" name="Text Box 19"/>
          <p:cNvSpPr txBox="1">
            <a:spLocks noChangeArrowheads="1"/>
          </p:cNvSpPr>
          <p:nvPr/>
        </p:nvSpPr>
        <p:spPr bwMode="auto">
          <a:xfrm>
            <a:off x="6318250" y="230028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110</a:t>
            </a:r>
          </a:p>
        </p:txBody>
      </p:sp>
      <p:sp>
        <p:nvSpPr>
          <p:cNvPr id="22547" name="Text Box 20"/>
          <p:cNvSpPr txBox="1">
            <a:spLocks noChangeArrowheads="1"/>
          </p:cNvSpPr>
          <p:nvPr/>
        </p:nvSpPr>
        <p:spPr bwMode="auto">
          <a:xfrm>
            <a:off x="7140575" y="228123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111</a:t>
            </a:r>
          </a:p>
        </p:txBody>
      </p:sp>
      <p:sp>
        <p:nvSpPr>
          <p:cNvPr id="22548" name="Text Box 21"/>
          <p:cNvSpPr txBox="1">
            <a:spLocks noChangeArrowheads="1"/>
          </p:cNvSpPr>
          <p:nvPr/>
        </p:nvSpPr>
        <p:spPr bwMode="auto">
          <a:xfrm>
            <a:off x="303213" y="1073150"/>
            <a:ext cx="3321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Assume that 0 is the strongest.</a:t>
            </a:r>
          </a:p>
        </p:txBody>
      </p:sp>
      <p:grpSp>
        <p:nvGrpSpPr>
          <p:cNvPr id="165933" name="Group 45"/>
          <p:cNvGrpSpPr>
            <a:grpSpLocks/>
          </p:cNvGrpSpPr>
          <p:nvPr/>
        </p:nvGrpSpPr>
        <p:grpSpPr bwMode="auto">
          <a:xfrm>
            <a:off x="2484438" y="2852738"/>
            <a:ext cx="5327650" cy="504825"/>
            <a:chOff x="1565" y="1797"/>
            <a:chExt cx="3356" cy="318"/>
          </a:xfrm>
        </p:grpSpPr>
        <p:sp>
          <p:nvSpPr>
            <p:cNvPr id="22571" name="Line 22"/>
            <p:cNvSpPr>
              <a:spLocks noChangeShapeType="1"/>
            </p:cNvSpPr>
            <p:nvPr/>
          </p:nvSpPr>
          <p:spPr bwMode="auto">
            <a:xfrm>
              <a:off x="1565" y="1797"/>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2" name="Line 23"/>
            <p:cNvSpPr>
              <a:spLocks noChangeShapeType="1"/>
            </p:cNvSpPr>
            <p:nvPr/>
          </p:nvSpPr>
          <p:spPr bwMode="auto">
            <a:xfrm>
              <a:off x="4649" y="1797"/>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3" name="AutoShape 24"/>
            <p:cNvSpPr>
              <a:spLocks noChangeArrowheads="1"/>
            </p:cNvSpPr>
            <p:nvPr/>
          </p:nvSpPr>
          <p:spPr bwMode="auto">
            <a:xfrm>
              <a:off x="4694" y="1934"/>
              <a:ext cx="227" cy="181"/>
            </a:xfrm>
            <a:prstGeom prst="irregularSeal2">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74" name="Line 30"/>
            <p:cNvSpPr>
              <a:spLocks noChangeShapeType="1"/>
            </p:cNvSpPr>
            <p:nvPr/>
          </p:nvSpPr>
          <p:spPr bwMode="auto">
            <a:xfrm>
              <a:off x="3651" y="1842"/>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5" name="AutoShape 32"/>
            <p:cNvSpPr>
              <a:spLocks noChangeArrowheads="1"/>
            </p:cNvSpPr>
            <p:nvPr/>
          </p:nvSpPr>
          <p:spPr bwMode="auto">
            <a:xfrm>
              <a:off x="3742" y="1933"/>
              <a:ext cx="227" cy="181"/>
            </a:xfrm>
            <a:prstGeom prst="irregularSeal2">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65934" name="Group 46"/>
          <p:cNvGrpSpPr>
            <a:grpSpLocks/>
          </p:cNvGrpSpPr>
          <p:nvPr/>
        </p:nvGrpSpPr>
        <p:grpSpPr bwMode="auto">
          <a:xfrm>
            <a:off x="1908175" y="3500438"/>
            <a:ext cx="5903913" cy="504825"/>
            <a:chOff x="1202" y="2205"/>
            <a:chExt cx="3719" cy="318"/>
          </a:xfrm>
        </p:grpSpPr>
        <p:sp>
          <p:nvSpPr>
            <p:cNvPr id="22565" name="Line 25"/>
            <p:cNvSpPr>
              <a:spLocks noChangeShapeType="1"/>
            </p:cNvSpPr>
            <p:nvPr/>
          </p:nvSpPr>
          <p:spPr bwMode="auto">
            <a:xfrm>
              <a:off x="4649" y="2251"/>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66" name="Line 26"/>
            <p:cNvSpPr>
              <a:spLocks noChangeShapeType="1"/>
            </p:cNvSpPr>
            <p:nvPr/>
          </p:nvSpPr>
          <p:spPr bwMode="auto">
            <a:xfrm>
              <a:off x="3107" y="2251"/>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67" name="AutoShape 27"/>
            <p:cNvSpPr>
              <a:spLocks noChangeArrowheads="1"/>
            </p:cNvSpPr>
            <p:nvPr/>
          </p:nvSpPr>
          <p:spPr bwMode="auto">
            <a:xfrm>
              <a:off x="4694" y="2342"/>
              <a:ext cx="227" cy="181"/>
            </a:xfrm>
            <a:prstGeom prst="irregularSeal2">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2568" name="Text Box 28"/>
            <p:cNvSpPr txBox="1">
              <a:spLocks noChangeArrowheads="1"/>
            </p:cNvSpPr>
            <p:nvPr/>
          </p:nvSpPr>
          <p:spPr bwMode="auto">
            <a:xfrm>
              <a:off x="1202" y="2218"/>
              <a:ext cx="6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Blocked</a:t>
              </a:r>
            </a:p>
          </p:txBody>
        </p:sp>
        <p:sp>
          <p:nvSpPr>
            <p:cNvPr id="22569" name="Line 31"/>
            <p:cNvSpPr>
              <a:spLocks noChangeShapeType="1"/>
            </p:cNvSpPr>
            <p:nvPr/>
          </p:nvSpPr>
          <p:spPr bwMode="auto">
            <a:xfrm>
              <a:off x="3651" y="2205"/>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0" name="AutoShape 33"/>
            <p:cNvSpPr>
              <a:spLocks noChangeArrowheads="1"/>
            </p:cNvSpPr>
            <p:nvPr/>
          </p:nvSpPr>
          <p:spPr bwMode="auto">
            <a:xfrm>
              <a:off x="3742" y="2341"/>
              <a:ext cx="227" cy="181"/>
            </a:xfrm>
            <a:prstGeom prst="irregularSeal2">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65935" name="Group 47"/>
          <p:cNvGrpSpPr>
            <a:grpSpLocks/>
          </p:cNvGrpSpPr>
          <p:nvPr/>
        </p:nvGrpSpPr>
        <p:grpSpPr bwMode="auto">
          <a:xfrm>
            <a:off x="4356100" y="4141788"/>
            <a:ext cx="3455988" cy="655637"/>
            <a:chOff x="2744" y="2609"/>
            <a:chExt cx="2177" cy="413"/>
          </a:xfrm>
        </p:grpSpPr>
        <p:sp>
          <p:nvSpPr>
            <p:cNvPr id="22561" name="Text Box 29"/>
            <p:cNvSpPr txBox="1">
              <a:spLocks noChangeArrowheads="1"/>
            </p:cNvSpPr>
            <p:nvPr/>
          </p:nvSpPr>
          <p:spPr bwMode="auto">
            <a:xfrm>
              <a:off x="2744" y="2609"/>
              <a:ext cx="6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Blocked</a:t>
              </a:r>
            </a:p>
          </p:txBody>
        </p:sp>
        <p:sp>
          <p:nvSpPr>
            <p:cNvPr id="22562" name="Line 34"/>
            <p:cNvSpPr>
              <a:spLocks noChangeShapeType="1"/>
            </p:cNvSpPr>
            <p:nvPr/>
          </p:nvSpPr>
          <p:spPr bwMode="auto">
            <a:xfrm>
              <a:off x="3651" y="2704"/>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63" name="Line 36"/>
            <p:cNvSpPr>
              <a:spLocks noChangeShapeType="1"/>
            </p:cNvSpPr>
            <p:nvPr/>
          </p:nvSpPr>
          <p:spPr bwMode="auto">
            <a:xfrm>
              <a:off x="4649" y="2750"/>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64" name="AutoShape 37"/>
            <p:cNvSpPr>
              <a:spLocks noChangeArrowheads="1"/>
            </p:cNvSpPr>
            <p:nvPr/>
          </p:nvSpPr>
          <p:spPr bwMode="auto">
            <a:xfrm>
              <a:off x="4694" y="2841"/>
              <a:ext cx="227" cy="181"/>
            </a:xfrm>
            <a:prstGeom prst="irregularSeal2">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65927" name="Text Box 39"/>
          <p:cNvSpPr txBox="1">
            <a:spLocks noChangeArrowheads="1"/>
          </p:cNvSpPr>
          <p:nvPr/>
        </p:nvSpPr>
        <p:spPr bwMode="auto">
          <a:xfrm>
            <a:off x="2843213" y="5373688"/>
            <a:ext cx="1073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Blocked</a:t>
            </a:r>
          </a:p>
        </p:txBody>
      </p:sp>
      <p:grpSp>
        <p:nvGrpSpPr>
          <p:cNvPr id="165936" name="Group 48"/>
          <p:cNvGrpSpPr>
            <a:grpSpLocks/>
          </p:cNvGrpSpPr>
          <p:nvPr/>
        </p:nvGrpSpPr>
        <p:grpSpPr bwMode="auto">
          <a:xfrm>
            <a:off x="3276600" y="4724400"/>
            <a:ext cx="4535488" cy="720725"/>
            <a:chOff x="2064" y="2976"/>
            <a:chExt cx="2857" cy="454"/>
          </a:xfrm>
        </p:grpSpPr>
        <p:sp>
          <p:nvSpPr>
            <p:cNvPr id="22557" name="Text Box 35"/>
            <p:cNvSpPr txBox="1">
              <a:spLocks noChangeArrowheads="1"/>
            </p:cNvSpPr>
            <p:nvPr/>
          </p:nvSpPr>
          <p:spPr bwMode="auto">
            <a:xfrm>
              <a:off x="3293" y="2976"/>
              <a:ext cx="6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Blocked</a:t>
              </a:r>
            </a:p>
          </p:txBody>
        </p:sp>
        <p:sp>
          <p:nvSpPr>
            <p:cNvPr id="22558" name="Line 38"/>
            <p:cNvSpPr>
              <a:spLocks noChangeShapeType="1"/>
            </p:cNvSpPr>
            <p:nvPr/>
          </p:nvSpPr>
          <p:spPr bwMode="auto">
            <a:xfrm>
              <a:off x="2064" y="3158"/>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59" name="Line 40"/>
            <p:cNvSpPr>
              <a:spLocks noChangeShapeType="1"/>
            </p:cNvSpPr>
            <p:nvPr/>
          </p:nvSpPr>
          <p:spPr bwMode="auto">
            <a:xfrm>
              <a:off x="4649" y="3158"/>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60" name="AutoShape 41"/>
            <p:cNvSpPr>
              <a:spLocks noChangeArrowheads="1"/>
            </p:cNvSpPr>
            <p:nvPr/>
          </p:nvSpPr>
          <p:spPr bwMode="auto">
            <a:xfrm>
              <a:off x="4694" y="3249"/>
              <a:ext cx="227" cy="181"/>
            </a:xfrm>
            <a:prstGeom prst="irregularSeal2">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65937" name="Group 49"/>
          <p:cNvGrpSpPr>
            <a:grpSpLocks/>
          </p:cNvGrpSpPr>
          <p:nvPr/>
        </p:nvGrpSpPr>
        <p:grpSpPr bwMode="auto">
          <a:xfrm>
            <a:off x="2535238" y="5661025"/>
            <a:ext cx="4845050" cy="890588"/>
            <a:chOff x="1597" y="3566"/>
            <a:chExt cx="3052" cy="561"/>
          </a:xfrm>
        </p:grpSpPr>
        <p:sp>
          <p:nvSpPr>
            <p:cNvPr id="22555" name="Line 42"/>
            <p:cNvSpPr>
              <a:spLocks noChangeShapeType="1"/>
            </p:cNvSpPr>
            <p:nvPr/>
          </p:nvSpPr>
          <p:spPr bwMode="auto">
            <a:xfrm>
              <a:off x="4649" y="3566"/>
              <a:ext cx="0" cy="22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56" name="Text Box 44"/>
            <p:cNvSpPr txBox="1">
              <a:spLocks noChangeArrowheads="1"/>
            </p:cNvSpPr>
            <p:nvPr/>
          </p:nvSpPr>
          <p:spPr bwMode="auto">
            <a:xfrm>
              <a:off x="1597" y="3896"/>
              <a:ext cx="24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All Blocked modules are released</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593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593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593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593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6593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59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92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ja-JP" sz="3800"/>
              <a:t>Overlap between the arbitration and data transfer</a:t>
            </a:r>
          </a:p>
        </p:txBody>
      </p:sp>
      <p:sp>
        <p:nvSpPr>
          <p:cNvPr id="23555" name="Line 4"/>
          <p:cNvSpPr>
            <a:spLocks noChangeShapeType="1"/>
          </p:cNvSpPr>
          <p:nvPr/>
        </p:nvSpPr>
        <p:spPr bwMode="auto">
          <a:xfrm>
            <a:off x="827088" y="2349500"/>
            <a:ext cx="7200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56" name="Line 5"/>
          <p:cNvSpPr>
            <a:spLocks noChangeShapeType="1"/>
          </p:cNvSpPr>
          <p:nvPr/>
        </p:nvSpPr>
        <p:spPr bwMode="auto">
          <a:xfrm>
            <a:off x="827088" y="4365625"/>
            <a:ext cx="7200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57" name="Text Box 6"/>
          <p:cNvSpPr txBox="1">
            <a:spLocks noChangeArrowheads="1"/>
          </p:cNvSpPr>
          <p:nvPr/>
        </p:nvSpPr>
        <p:spPr bwMode="auto">
          <a:xfrm>
            <a:off x="447675" y="1865313"/>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Arbitration</a:t>
            </a:r>
          </a:p>
        </p:txBody>
      </p:sp>
      <p:sp>
        <p:nvSpPr>
          <p:cNvPr id="23558" name="Text Box 7"/>
          <p:cNvSpPr txBox="1">
            <a:spLocks noChangeArrowheads="1"/>
          </p:cNvSpPr>
          <p:nvPr/>
        </p:nvSpPr>
        <p:spPr bwMode="auto">
          <a:xfrm>
            <a:off x="468313" y="3860800"/>
            <a:ext cx="1504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Data transfer</a:t>
            </a:r>
          </a:p>
        </p:txBody>
      </p:sp>
      <p:sp>
        <p:nvSpPr>
          <p:cNvPr id="23559" name="Rectangle 8"/>
          <p:cNvSpPr>
            <a:spLocks noChangeArrowheads="1"/>
          </p:cNvSpPr>
          <p:nvPr/>
        </p:nvSpPr>
        <p:spPr bwMode="auto">
          <a:xfrm>
            <a:off x="1331913" y="2205038"/>
            <a:ext cx="936625" cy="287337"/>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n</a:t>
            </a:r>
          </a:p>
        </p:txBody>
      </p:sp>
      <p:sp>
        <p:nvSpPr>
          <p:cNvPr id="23560" name="Rectangle 10"/>
          <p:cNvSpPr>
            <a:spLocks noChangeArrowheads="1"/>
          </p:cNvSpPr>
          <p:nvPr/>
        </p:nvSpPr>
        <p:spPr bwMode="auto">
          <a:xfrm>
            <a:off x="900113" y="4221163"/>
            <a:ext cx="1727200" cy="2873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n-1</a:t>
            </a:r>
          </a:p>
        </p:txBody>
      </p:sp>
      <p:sp>
        <p:nvSpPr>
          <p:cNvPr id="23561" name="Line 12"/>
          <p:cNvSpPr>
            <a:spLocks noChangeShapeType="1"/>
          </p:cNvSpPr>
          <p:nvPr/>
        </p:nvSpPr>
        <p:spPr bwMode="auto">
          <a:xfrm>
            <a:off x="2268538" y="2492375"/>
            <a:ext cx="574675" cy="1657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62" name="Text Box 13"/>
          <p:cNvSpPr txBox="1">
            <a:spLocks noChangeArrowheads="1"/>
          </p:cNvSpPr>
          <p:nvPr/>
        </p:nvSpPr>
        <p:spPr bwMode="auto">
          <a:xfrm>
            <a:off x="2555875" y="2997200"/>
            <a:ext cx="1758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bus master for</a:t>
            </a:r>
          </a:p>
          <a:p>
            <a:pPr eaLnBrk="1" hangingPunct="1"/>
            <a:r>
              <a:rPr lang="en-US" altLang="ja-JP"/>
              <a:t>n-th transaction</a:t>
            </a:r>
          </a:p>
        </p:txBody>
      </p:sp>
      <p:sp>
        <p:nvSpPr>
          <p:cNvPr id="23563" name="Rectangle 14"/>
          <p:cNvSpPr>
            <a:spLocks noChangeArrowheads="1"/>
          </p:cNvSpPr>
          <p:nvPr/>
        </p:nvSpPr>
        <p:spPr bwMode="auto">
          <a:xfrm>
            <a:off x="2844800" y="4221163"/>
            <a:ext cx="1727200" cy="2873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n</a:t>
            </a:r>
          </a:p>
        </p:txBody>
      </p:sp>
      <p:sp>
        <p:nvSpPr>
          <p:cNvPr id="23564" name="Rectangle 15"/>
          <p:cNvSpPr>
            <a:spLocks noChangeArrowheads="1"/>
          </p:cNvSpPr>
          <p:nvPr/>
        </p:nvSpPr>
        <p:spPr bwMode="auto">
          <a:xfrm>
            <a:off x="2987675" y="2205038"/>
            <a:ext cx="936625" cy="287337"/>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n+1</a:t>
            </a:r>
          </a:p>
        </p:txBody>
      </p:sp>
      <p:sp>
        <p:nvSpPr>
          <p:cNvPr id="23565" name="Rectangle 16"/>
          <p:cNvSpPr>
            <a:spLocks noChangeArrowheads="1"/>
          </p:cNvSpPr>
          <p:nvPr/>
        </p:nvSpPr>
        <p:spPr bwMode="auto">
          <a:xfrm>
            <a:off x="4789488" y="4221163"/>
            <a:ext cx="1295400" cy="2873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n+1</a:t>
            </a:r>
          </a:p>
        </p:txBody>
      </p:sp>
      <p:sp>
        <p:nvSpPr>
          <p:cNvPr id="23566" name="Line 17"/>
          <p:cNvSpPr>
            <a:spLocks noChangeShapeType="1"/>
          </p:cNvSpPr>
          <p:nvPr/>
        </p:nvSpPr>
        <p:spPr bwMode="auto">
          <a:xfrm>
            <a:off x="3924300" y="2492375"/>
            <a:ext cx="863600" cy="1657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67" name="Text Box 18"/>
          <p:cNvSpPr txBox="1">
            <a:spLocks noChangeArrowheads="1"/>
          </p:cNvSpPr>
          <p:nvPr/>
        </p:nvSpPr>
        <p:spPr bwMode="auto">
          <a:xfrm>
            <a:off x="4427538" y="2997200"/>
            <a:ext cx="20193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bus master for</a:t>
            </a:r>
          </a:p>
          <a:p>
            <a:pPr eaLnBrk="1" hangingPunct="1"/>
            <a:r>
              <a:rPr lang="en-US" altLang="ja-JP"/>
              <a:t>n+1-th transaction</a:t>
            </a:r>
          </a:p>
        </p:txBody>
      </p:sp>
      <p:sp>
        <p:nvSpPr>
          <p:cNvPr id="23568" name="Rectangle 19"/>
          <p:cNvSpPr>
            <a:spLocks noChangeArrowheads="1"/>
          </p:cNvSpPr>
          <p:nvPr/>
        </p:nvSpPr>
        <p:spPr bwMode="auto">
          <a:xfrm>
            <a:off x="4787900" y="2205038"/>
            <a:ext cx="936625" cy="287337"/>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n+2</a:t>
            </a:r>
          </a:p>
        </p:txBody>
      </p:sp>
      <p:sp>
        <p:nvSpPr>
          <p:cNvPr id="23569" name="Rectangle 20"/>
          <p:cNvSpPr>
            <a:spLocks noChangeArrowheads="1"/>
          </p:cNvSpPr>
          <p:nvPr/>
        </p:nvSpPr>
        <p:spPr bwMode="auto">
          <a:xfrm>
            <a:off x="6229350" y="4221163"/>
            <a:ext cx="1871663" cy="2873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n+1</a:t>
            </a:r>
          </a:p>
        </p:txBody>
      </p:sp>
      <p:sp>
        <p:nvSpPr>
          <p:cNvPr id="23570" name="Line 21"/>
          <p:cNvSpPr>
            <a:spLocks noChangeShapeType="1"/>
          </p:cNvSpPr>
          <p:nvPr/>
        </p:nvSpPr>
        <p:spPr bwMode="auto">
          <a:xfrm>
            <a:off x="5724525" y="2492375"/>
            <a:ext cx="503238" cy="1657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71" name="Text Box 22"/>
          <p:cNvSpPr txBox="1">
            <a:spLocks noChangeArrowheads="1"/>
          </p:cNvSpPr>
          <p:nvPr/>
        </p:nvSpPr>
        <p:spPr bwMode="auto">
          <a:xfrm>
            <a:off x="6011863" y="2565400"/>
            <a:ext cx="20193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bus master for</a:t>
            </a:r>
          </a:p>
          <a:p>
            <a:pPr eaLnBrk="1" hangingPunct="1"/>
            <a:r>
              <a:rPr lang="en-US" altLang="ja-JP"/>
              <a:t>n+2-th transaction</a:t>
            </a:r>
          </a:p>
        </p:txBody>
      </p:sp>
      <p:sp>
        <p:nvSpPr>
          <p:cNvPr id="23572" name="Rectangle 23"/>
          <p:cNvSpPr>
            <a:spLocks noChangeArrowheads="1"/>
          </p:cNvSpPr>
          <p:nvPr/>
        </p:nvSpPr>
        <p:spPr bwMode="auto">
          <a:xfrm>
            <a:off x="6227763" y="2205038"/>
            <a:ext cx="936625" cy="287337"/>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n+3</a:t>
            </a:r>
          </a:p>
        </p:txBody>
      </p:sp>
      <p:sp>
        <p:nvSpPr>
          <p:cNvPr id="23573" name="Line 24"/>
          <p:cNvSpPr>
            <a:spLocks noChangeShapeType="1"/>
          </p:cNvSpPr>
          <p:nvPr/>
        </p:nvSpPr>
        <p:spPr bwMode="auto">
          <a:xfrm>
            <a:off x="7164388" y="2492375"/>
            <a:ext cx="1439862" cy="1657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74" name="Text Box 25"/>
          <p:cNvSpPr txBox="1">
            <a:spLocks noChangeArrowheads="1"/>
          </p:cNvSpPr>
          <p:nvPr/>
        </p:nvSpPr>
        <p:spPr bwMode="auto">
          <a:xfrm>
            <a:off x="1958975" y="5105400"/>
            <a:ext cx="5327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So, the arbitration time is not critical in most cases.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ja-JP" sz="3800"/>
              <a:t>glossary-1</a:t>
            </a:r>
            <a:br>
              <a:rPr lang="en-US" altLang="ja-JP" sz="3800"/>
            </a:br>
            <a:endParaRPr lang="en-US" altLang="ja-JP" sz="3800"/>
          </a:p>
        </p:txBody>
      </p:sp>
      <p:sp>
        <p:nvSpPr>
          <p:cNvPr id="24579" name="Rectangle 3"/>
          <p:cNvSpPr>
            <a:spLocks noGrp="1" noChangeArrowheads="1"/>
          </p:cNvSpPr>
          <p:nvPr>
            <p:ph type="body" idx="1"/>
          </p:nvPr>
        </p:nvSpPr>
        <p:spPr>
          <a:xfrm>
            <a:off x="468313" y="1341438"/>
            <a:ext cx="8218487" cy="4852987"/>
          </a:xfrm>
        </p:spPr>
        <p:txBody>
          <a:bodyPr/>
          <a:lstStyle/>
          <a:p>
            <a:pPr eaLnBrk="1" hangingPunct="1">
              <a:lnSpc>
                <a:spcPct val="80000"/>
              </a:lnSpc>
            </a:pPr>
            <a:r>
              <a:rPr lang="en-US" altLang="ja-JP" sz="2100"/>
              <a:t>Arbiter </a:t>
            </a:r>
            <a:r>
              <a:rPr lang="ja-JP" altLang="en-US" sz="2100"/>
              <a:t>調停回路</a:t>
            </a:r>
          </a:p>
          <a:p>
            <a:pPr eaLnBrk="1" hangingPunct="1">
              <a:lnSpc>
                <a:spcPct val="80000"/>
              </a:lnSpc>
            </a:pPr>
            <a:r>
              <a:rPr lang="en-US" altLang="ja-JP" sz="2100"/>
              <a:t>Arbitration</a:t>
            </a:r>
            <a:r>
              <a:rPr lang="ja-JP" altLang="en-US" sz="2100"/>
              <a:t>　調停操作、バスマスタを選ぶ</a:t>
            </a:r>
          </a:p>
          <a:p>
            <a:pPr eaLnBrk="1" hangingPunct="1">
              <a:lnSpc>
                <a:spcPct val="80000"/>
              </a:lnSpc>
            </a:pPr>
            <a:r>
              <a:rPr lang="en-US" altLang="ja-JP" sz="2100"/>
              <a:t>Bus master</a:t>
            </a:r>
            <a:r>
              <a:rPr lang="ja-JP" altLang="en-US" sz="2100"/>
              <a:t>　バスマスタ、バスの利用権を管理するモジュール</a:t>
            </a:r>
          </a:p>
          <a:p>
            <a:pPr eaLnBrk="1" hangingPunct="1">
              <a:lnSpc>
                <a:spcPct val="80000"/>
              </a:lnSpc>
            </a:pPr>
            <a:r>
              <a:rPr lang="en-US" altLang="ja-JP" sz="2100"/>
              <a:t>Bus slave</a:t>
            </a:r>
            <a:r>
              <a:rPr lang="ja-JP" altLang="en-US" sz="2100"/>
              <a:t>　バススレーブ、バスの利用権を持たないモジュール（マスタからスレーブに常にデータを転送するわけではないので注意！）</a:t>
            </a:r>
          </a:p>
          <a:p>
            <a:pPr eaLnBrk="1" hangingPunct="1">
              <a:lnSpc>
                <a:spcPct val="80000"/>
              </a:lnSpc>
            </a:pPr>
            <a:r>
              <a:rPr lang="en-US" altLang="ja-JP" sz="2100"/>
              <a:t>Centralized </a:t>
            </a:r>
            <a:r>
              <a:rPr lang="ja-JP" altLang="en-US" sz="2100"/>
              <a:t>集中型　⇔　</a:t>
            </a:r>
            <a:r>
              <a:rPr lang="en-US" altLang="ja-JP" sz="2100"/>
              <a:t>Distributed </a:t>
            </a:r>
            <a:r>
              <a:rPr lang="ja-JP" altLang="en-US" sz="2100"/>
              <a:t>分散型</a:t>
            </a:r>
          </a:p>
          <a:p>
            <a:pPr eaLnBrk="1" hangingPunct="1">
              <a:lnSpc>
                <a:spcPct val="80000"/>
              </a:lnSpc>
            </a:pPr>
            <a:r>
              <a:rPr lang="en-US" altLang="ja-JP" sz="2100"/>
              <a:t>Daisy Chain</a:t>
            </a:r>
            <a:r>
              <a:rPr lang="ja-JP" altLang="en-US" sz="2100"/>
              <a:t>　</a:t>
            </a:r>
            <a:r>
              <a:rPr lang="en-US" altLang="ja-JP" sz="2100"/>
              <a:t>Arbiter</a:t>
            </a:r>
            <a:r>
              <a:rPr lang="ja-JP" altLang="en-US" sz="2100"/>
              <a:t>の一方法で、ヒナゲシの花輪から来ている</a:t>
            </a:r>
          </a:p>
          <a:p>
            <a:pPr eaLnBrk="1" hangingPunct="1">
              <a:lnSpc>
                <a:spcPct val="80000"/>
              </a:lnSpc>
            </a:pPr>
            <a:r>
              <a:rPr lang="en-US" altLang="ja-JP" sz="2100"/>
              <a:t>Transaction</a:t>
            </a:r>
            <a:r>
              <a:rPr lang="ja-JP" altLang="en-US" sz="2100"/>
              <a:t>　バス上でデータを転送するための一連の操作</a:t>
            </a:r>
          </a:p>
          <a:p>
            <a:pPr eaLnBrk="1" hangingPunct="1">
              <a:lnSpc>
                <a:spcPct val="80000"/>
              </a:lnSpc>
            </a:pPr>
            <a:r>
              <a:rPr lang="en-US" altLang="ja-JP" sz="2100"/>
              <a:t>Open drain</a:t>
            </a:r>
            <a:r>
              <a:rPr lang="ja-JP" altLang="en-US" sz="2100"/>
              <a:t>　オープンドレイン、バスの作り方の一つで、出力トランジスタをオープンにして抵抗につなぐ。全てが</a:t>
            </a:r>
            <a:r>
              <a:rPr lang="en-US" altLang="ja-JP" sz="2100"/>
              <a:t>OFF</a:t>
            </a:r>
            <a:r>
              <a:rPr lang="ja-JP" altLang="en-US" sz="2100"/>
              <a:t>のときのみ</a:t>
            </a:r>
            <a:r>
              <a:rPr lang="en-US" altLang="ja-JP" sz="2100"/>
              <a:t>H</a:t>
            </a:r>
            <a:r>
              <a:rPr lang="ja-JP" altLang="en-US" sz="2100"/>
              <a:t>レベルになり、どれか一つでも</a:t>
            </a:r>
            <a:r>
              <a:rPr lang="en-US" altLang="ja-JP" sz="2100"/>
              <a:t>ON</a:t>
            </a:r>
            <a:r>
              <a:rPr lang="ja-JP" altLang="en-US" sz="2100"/>
              <a:t>になると</a:t>
            </a:r>
            <a:r>
              <a:rPr lang="en-US" altLang="ja-JP" sz="2100"/>
              <a:t>L</a:t>
            </a:r>
            <a:r>
              <a:rPr lang="ja-JP" altLang="en-US" sz="2100"/>
              <a:t>レベルになる。この操作をワイヤード</a:t>
            </a:r>
            <a:r>
              <a:rPr lang="en-US" altLang="ja-JP" sz="2100"/>
              <a:t>OR</a:t>
            </a:r>
            <a:r>
              <a:rPr lang="ja-JP" altLang="en-US" sz="2100"/>
              <a:t>と呼ぶ。</a:t>
            </a:r>
          </a:p>
          <a:p>
            <a:pPr eaLnBrk="1" hangingPunct="1">
              <a:lnSpc>
                <a:spcPct val="80000"/>
              </a:lnSpc>
            </a:pPr>
            <a:r>
              <a:rPr lang="en-US" altLang="ja-JP" sz="2100"/>
              <a:t>Starvation</a:t>
            </a:r>
            <a:r>
              <a:rPr lang="ja-JP" altLang="en-US" sz="2100"/>
              <a:t>　飢餓状態、バスの利用権を獲得できない状態が長期間続くこと</a:t>
            </a:r>
          </a:p>
          <a:p>
            <a:pPr eaLnBrk="1" hangingPunct="1">
              <a:lnSpc>
                <a:spcPct val="80000"/>
              </a:lnSpc>
            </a:pPr>
            <a:r>
              <a:rPr lang="en-US" altLang="ja-JP" sz="2100"/>
              <a:t>Round-robin</a:t>
            </a:r>
            <a:r>
              <a:rPr lang="ja-JP" altLang="en-US" sz="2100"/>
              <a:t>　ラウンドロビン、優先順位を</a:t>
            </a:r>
            <a:r>
              <a:rPr lang="en-US" altLang="ja-JP" sz="2100"/>
              <a:t>Arbitration</a:t>
            </a:r>
            <a:r>
              <a:rPr lang="ja-JP" altLang="en-US" sz="2100"/>
              <a:t>毎に隣りのモジュールに移動していく方法</a:t>
            </a:r>
          </a:p>
          <a:p>
            <a:pPr eaLnBrk="1" hangingPunct="1">
              <a:lnSpc>
                <a:spcPct val="80000"/>
              </a:lnSpc>
            </a:pPr>
            <a:endParaRPr lang="en-US" altLang="ja-JP" sz="21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ja-JP"/>
              <a:t>Handshake for data transfer</a:t>
            </a:r>
          </a:p>
        </p:txBody>
      </p:sp>
      <p:sp>
        <p:nvSpPr>
          <p:cNvPr id="25603" name="Text Box 4"/>
          <p:cNvSpPr txBox="1">
            <a:spLocks noChangeArrowheads="1"/>
          </p:cNvSpPr>
          <p:nvPr/>
        </p:nvSpPr>
        <p:spPr bwMode="auto">
          <a:xfrm>
            <a:off x="6659563" y="2636838"/>
            <a:ext cx="1250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b="1"/>
              <a:t>2-edge </a:t>
            </a:r>
          </a:p>
        </p:txBody>
      </p:sp>
      <p:sp>
        <p:nvSpPr>
          <p:cNvPr id="25604" name="Text Box 5"/>
          <p:cNvSpPr txBox="1">
            <a:spLocks noChangeArrowheads="1"/>
          </p:cNvSpPr>
          <p:nvPr/>
        </p:nvSpPr>
        <p:spPr bwMode="auto">
          <a:xfrm>
            <a:off x="1476375" y="2060575"/>
            <a:ext cx="4879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b="1"/>
              <a:t>2-line (Strobe + 1 Acknowledge) </a:t>
            </a:r>
          </a:p>
        </p:txBody>
      </p:sp>
      <p:sp>
        <p:nvSpPr>
          <p:cNvPr id="25605" name="Text Box 6"/>
          <p:cNvSpPr txBox="1">
            <a:spLocks noChangeArrowheads="1"/>
          </p:cNvSpPr>
          <p:nvPr/>
        </p:nvSpPr>
        <p:spPr bwMode="auto">
          <a:xfrm>
            <a:off x="6588125" y="1484313"/>
            <a:ext cx="1250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b="1"/>
              <a:t>4-edge </a:t>
            </a:r>
          </a:p>
        </p:txBody>
      </p:sp>
      <p:sp>
        <p:nvSpPr>
          <p:cNvPr id="25606" name="Line 7"/>
          <p:cNvSpPr>
            <a:spLocks noChangeShapeType="1"/>
          </p:cNvSpPr>
          <p:nvPr/>
        </p:nvSpPr>
        <p:spPr bwMode="auto">
          <a:xfrm flipV="1">
            <a:off x="6227763" y="1773238"/>
            <a:ext cx="360362"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607" name="Line 8"/>
          <p:cNvSpPr>
            <a:spLocks noChangeShapeType="1"/>
          </p:cNvSpPr>
          <p:nvPr/>
        </p:nvSpPr>
        <p:spPr bwMode="auto">
          <a:xfrm>
            <a:off x="6227763" y="2492375"/>
            <a:ext cx="360362"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608" name="Text Box 9"/>
          <p:cNvSpPr txBox="1">
            <a:spLocks noChangeArrowheads="1"/>
          </p:cNvSpPr>
          <p:nvPr/>
        </p:nvSpPr>
        <p:spPr bwMode="auto">
          <a:xfrm>
            <a:off x="2103438" y="2655888"/>
            <a:ext cx="2432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Only for a single slave</a:t>
            </a:r>
          </a:p>
        </p:txBody>
      </p:sp>
      <p:sp>
        <p:nvSpPr>
          <p:cNvPr id="25609" name="Text Box 10"/>
          <p:cNvSpPr txBox="1">
            <a:spLocks noChangeArrowheads="1"/>
          </p:cNvSpPr>
          <p:nvPr/>
        </p:nvSpPr>
        <p:spPr bwMode="auto">
          <a:xfrm>
            <a:off x="6659563" y="4627563"/>
            <a:ext cx="1250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b="1"/>
              <a:t>2-edge </a:t>
            </a:r>
          </a:p>
        </p:txBody>
      </p:sp>
      <p:sp>
        <p:nvSpPr>
          <p:cNvPr id="25610" name="Text Box 11"/>
          <p:cNvSpPr txBox="1">
            <a:spLocks noChangeArrowheads="1"/>
          </p:cNvSpPr>
          <p:nvPr/>
        </p:nvSpPr>
        <p:spPr bwMode="auto">
          <a:xfrm>
            <a:off x="1476375" y="4051300"/>
            <a:ext cx="48974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b="1"/>
              <a:t>3-line (Strobe + 2-Acknowledge) </a:t>
            </a:r>
          </a:p>
        </p:txBody>
      </p:sp>
      <p:sp>
        <p:nvSpPr>
          <p:cNvPr id="25611" name="Text Box 12"/>
          <p:cNvSpPr txBox="1">
            <a:spLocks noChangeArrowheads="1"/>
          </p:cNvSpPr>
          <p:nvPr/>
        </p:nvSpPr>
        <p:spPr bwMode="auto">
          <a:xfrm>
            <a:off x="6588125" y="3475038"/>
            <a:ext cx="1250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b="1"/>
              <a:t>4-edge </a:t>
            </a:r>
          </a:p>
        </p:txBody>
      </p:sp>
      <p:sp>
        <p:nvSpPr>
          <p:cNvPr id="25612" name="Line 13"/>
          <p:cNvSpPr>
            <a:spLocks noChangeShapeType="1"/>
          </p:cNvSpPr>
          <p:nvPr/>
        </p:nvSpPr>
        <p:spPr bwMode="auto">
          <a:xfrm flipV="1">
            <a:off x="6227763" y="3763963"/>
            <a:ext cx="360362"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613" name="Line 14"/>
          <p:cNvSpPr>
            <a:spLocks noChangeShapeType="1"/>
          </p:cNvSpPr>
          <p:nvPr/>
        </p:nvSpPr>
        <p:spPr bwMode="auto">
          <a:xfrm>
            <a:off x="6227763" y="4483100"/>
            <a:ext cx="360362"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614" name="Text Box 15"/>
          <p:cNvSpPr txBox="1">
            <a:spLocks noChangeArrowheads="1"/>
          </p:cNvSpPr>
          <p:nvPr/>
        </p:nvSpPr>
        <p:spPr bwMode="auto">
          <a:xfrm>
            <a:off x="2103438" y="4646613"/>
            <a:ext cx="2089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For multiple slaves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a:t>２</a:t>
            </a:r>
            <a:r>
              <a:rPr lang="en-US" altLang="ja-JP"/>
              <a:t>-line </a:t>
            </a:r>
            <a:r>
              <a:rPr lang="ja-JP" altLang="en-US"/>
              <a:t>４</a:t>
            </a:r>
            <a:r>
              <a:rPr lang="en-US" altLang="ja-JP"/>
              <a:t>-edge handshake</a:t>
            </a:r>
          </a:p>
        </p:txBody>
      </p:sp>
      <p:sp>
        <p:nvSpPr>
          <p:cNvPr id="26627" name="Text Box 3"/>
          <p:cNvSpPr txBox="1">
            <a:spLocks noChangeArrowheads="1"/>
          </p:cNvSpPr>
          <p:nvPr/>
        </p:nvSpPr>
        <p:spPr bwMode="auto">
          <a:xfrm>
            <a:off x="1050925" y="1995488"/>
            <a:ext cx="846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Strobe</a:t>
            </a:r>
          </a:p>
        </p:txBody>
      </p:sp>
      <p:sp>
        <p:nvSpPr>
          <p:cNvPr id="26628" name="Line 4"/>
          <p:cNvSpPr>
            <a:spLocks noChangeShapeType="1"/>
          </p:cNvSpPr>
          <p:nvPr/>
        </p:nvSpPr>
        <p:spPr bwMode="auto">
          <a:xfrm>
            <a:off x="2362200" y="1905000"/>
            <a:ext cx="121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29" name="Line 5"/>
          <p:cNvSpPr>
            <a:spLocks noChangeShapeType="1"/>
          </p:cNvSpPr>
          <p:nvPr/>
        </p:nvSpPr>
        <p:spPr bwMode="auto">
          <a:xfrm>
            <a:off x="3581400" y="19050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30" name="Line 6"/>
          <p:cNvSpPr>
            <a:spLocks noChangeShapeType="1"/>
          </p:cNvSpPr>
          <p:nvPr/>
        </p:nvSpPr>
        <p:spPr bwMode="auto">
          <a:xfrm>
            <a:off x="3581400" y="2438400"/>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31" name="Line 7"/>
          <p:cNvSpPr>
            <a:spLocks noChangeShapeType="1"/>
          </p:cNvSpPr>
          <p:nvPr/>
        </p:nvSpPr>
        <p:spPr bwMode="auto">
          <a:xfrm flipV="1">
            <a:off x="6019800" y="19050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32" name="Line 8"/>
          <p:cNvSpPr>
            <a:spLocks noChangeShapeType="1"/>
          </p:cNvSpPr>
          <p:nvPr/>
        </p:nvSpPr>
        <p:spPr bwMode="auto">
          <a:xfrm>
            <a:off x="6019800" y="1905000"/>
            <a:ext cx="1828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33" name="Text Box 9"/>
          <p:cNvSpPr txBox="1">
            <a:spLocks noChangeArrowheads="1"/>
          </p:cNvSpPr>
          <p:nvPr/>
        </p:nvSpPr>
        <p:spPr bwMode="auto">
          <a:xfrm>
            <a:off x="914400" y="2971800"/>
            <a:ext cx="10858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Address/</a:t>
            </a:r>
          </a:p>
          <a:p>
            <a:pPr eaLnBrk="1" hangingPunct="1"/>
            <a:r>
              <a:rPr lang="en-US" altLang="ja-JP" sz="2000">
                <a:latin typeface="Times New Roman" panose="02020603050405020304" pitchFamily="18" charset="0"/>
              </a:rPr>
              <a:t>Data</a:t>
            </a:r>
          </a:p>
        </p:txBody>
      </p:sp>
      <p:grpSp>
        <p:nvGrpSpPr>
          <p:cNvPr id="26634" name="Group 10"/>
          <p:cNvGrpSpPr>
            <a:grpSpLocks/>
          </p:cNvGrpSpPr>
          <p:nvPr/>
        </p:nvGrpSpPr>
        <p:grpSpPr bwMode="auto">
          <a:xfrm>
            <a:off x="2133600" y="3048000"/>
            <a:ext cx="762000" cy="609600"/>
            <a:chOff x="1344" y="1920"/>
            <a:chExt cx="480" cy="384"/>
          </a:xfrm>
        </p:grpSpPr>
        <p:sp>
          <p:nvSpPr>
            <p:cNvPr id="26655" name="Line 11"/>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56" name="Line 12"/>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6635" name="Line 13"/>
          <p:cNvSpPr>
            <a:spLocks noChangeShapeType="1"/>
          </p:cNvSpPr>
          <p:nvPr/>
        </p:nvSpPr>
        <p:spPr bwMode="auto">
          <a:xfrm>
            <a:off x="2895600" y="3048000"/>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36" name="Line 14"/>
          <p:cNvSpPr>
            <a:spLocks noChangeShapeType="1"/>
          </p:cNvSpPr>
          <p:nvPr/>
        </p:nvSpPr>
        <p:spPr bwMode="auto">
          <a:xfrm flipV="1">
            <a:off x="2895600" y="3048000"/>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26637" name="Group 15"/>
          <p:cNvGrpSpPr>
            <a:grpSpLocks/>
          </p:cNvGrpSpPr>
          <p:nvPr/>
        </p:nvGrpSpPr>
        <p:grpSpPr bwMode="auto">
          <a:xfrm>
            <a:off x="3348038" y="3068638"/>
            <a:ext cx="762000" cy="609600"/>
            <a:chOff x="1344" y="1920"/>
            <a:chExt cx="480" cy="384"/>
          </a:xfrm>
        </p:grpSpPr>
        <p:sp>
          <p:nvSpPr>
            <p:cNvPr id="26653" name="Line 16"/>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54" name="Line 17"/>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6638" name="Line 18"/>
          <p:cNvSpPr>
            <a:spLocks noChangeShapeType="1"/>
          </p:cNvSpPr>
          <p:nvPr/>
        </p:nvSpPr>
        <p:spPr bwMode="auto">
          <a:xfrm>
            <a:off x="2286000" y="4876800"/>
            <a:ext cx="213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39" name="Line 19"/>
          <p:cNvSpPr>
            <a:spLocks noChangeShapeType="1"/>
          </p:cNvSpPr>
          <p:nvPr/>
        </p:nvSpPr>
        <p:spPr bwMode="auto">
          <a:xfrm>
            <a:off x="4419600" y="43434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40" name="Line 20"/>
          <p:cNvSpPr>
            <a:spLocks noChangeShapeType="1"/>
          </p:cNvSpPr>
          <p:nvPr/>
        </p:nvSpPr>
        <p:spPr bwMode="auto">
          <a:xfrm>
            <a:off x="4419600" y="4343400"/>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41" name="Line 21"/>
          <p:cNvSpPr>
            <a:spLocks noChangeShapeType="1"/>
          </p:cNvSpPr>
          <p:nvPr/>
        </p:nvSpPr>
        <p:spPr bwMode="auto">
          <a:xfrm flipV="1">
            <a:off x="6858000" y="43434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42" name="Line 22"/>
          <p:cNvSpPr>
            <a:spLocks noChangeShapeType="1"/>
          </p:cNvSpPr>
          <p:nvPr/>
        </p:nvSpPr>
        <p:spPr bwMode="auto">
          <a:xfrm>
            <a:off x="6858000" y="4876800"/>
            <a:ext cx="1828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43" name="Text Box 23"/>
          <p:cNvSpPr txBox="1">
            <a:spLocks noChangeArrowheads="1"/>
          </p:cNvSpPr>
          <p:nvPr/>
        </p:nvSpPr>
        <p:spPr bwMode="auto">
          <a:xfrm>
            <a:off x="974725" y="4510088"/>
            <a:ext cx="159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Acknowledge</a:t>
            </a:r>
          </a:p>
        </p:txBody>
      </p:sp>
      <p:sp>
        <p:nvSpPr>
          <p:cNvPr id="119832" name="Line 24"/>
          <p:cNvSpPr>
            <a:spLocks noChangeShapeType="1"/>
          </p:cNvSpPr>
          <p:nvPr/>
        </p:nvSpPr>
        <p:spPr bwMode="auto">
          <a:xfrm flipV="1">
            <a:off x="4572000" y="2590800"/>
            <a:ext cx="1295400" cy="1905000"/>
          </a:xfrm>
          <a:prstGeom prst="line">
            <a:avLst/>
          </a:prstGeom>
          <a:noFill/>
          <a:ln w="190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9833" name="Line 25"/>
          <p:cNvSpPr>
            <a:spLocks noChangeShapeType="1"/>
          </p:cNvSpPr>
          <p:nvPr/>
        </p:nvSpPr>
        <p:spPr bwMode="auto">
          <a:xfrm>
            <a:off x="6096000" y="2362200"/>
            <a:ext cx="685800" cy="2209800"/>
          </a:xfrm>
          <a:prstGeom prst="line">
            <a:avLst/>
          </a:prstGeom>
          <a:noFill/>
          <a:ln w="190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9834" name="Rectangle 26"/>
          <p:cNvSpPr>
            <a:spLocks noChangeArrowheads="1"/>
          </p:cNvSpPr>
          <p:nvPr/>
        </p:nvSpPr>
        <p:spPr bwMode="auto">
          <a:xfrm>
            <a:off x="3348038" y="3068638"/>
            <a:ext cx="792162" cy="6477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19835" name="Line 27"/>
          <p:cNvSpPr>
            <a:spLocks noChangeShapeType="1"/>
          </p:cNvSpPr>
          <p:nvPr/>
        </p:nvSpPr>
        <p:spPr bwMode="auto">
          <a:xfrm>
            <a:off x="3581400" y="2514600"/>
            <a:ext cx="685800" cy="1752600"/>
          </a:xfrm>
          <a:prstGeom prst="line">
            <a:avLst/>
          </a:prstGeom>
          <a:noFill/>
          <a:ln w="190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48" name="Line 13"/>
          <p:cNvSpPr>
            <a:spLocks noChangeShapeType="1"/>
          </p:cNvSpPr>
          <p:nvPr/>
        </p:nvSpPr>
        <p:spPr bwMode="auto">
          <a:xfrm>
            <a:off x="4140200" y="3106738"/>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49" name="Line 14"/>
          <p:cNvSpPr>
            <a:spLocks noChangeShapeType="1"/>
          </p:cNvSpPr>
          <p:nvPr/>
        </p:nvSpPr>
        <p:spPr bwMode="auto">
          <a:xfrm flipV="1">
            <a:off x="4140200" y="3106738"/>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26650" name="Group 10"/>
          <p:cNvGrpSpPr>
            <a:grpSpLocks/>
          </p:cNvGrpSpPr>
          <p:nvPr/>
        </p:nvGrpSpPr>
        <p:grpSpPr bwMode="auto">
          <a:xfrm>
            <a:off x="4643438" y="3106738"/>
            <a:ext cx="2665412" cy="609600"/>
            <a:chOff x="1344" y="1920"/>
            <a:chExt cx="480" cy="384"/>
          </a:xfrm>
        </p:grpSpPr>
        <p:sp>
          <p:nvSpPr>
            <p:cNvPr id="26651" name="Line 11"/>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652" name="Line 12"/>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83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983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983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98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32" grpId="0" animBg="1"/>
      <p:bldP spid="119833" grpId="0" animBg="1"/>
      <p:bldP spid="119834" grpId="0" animBg="1"/>
      <p:bldP spid="11983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ja-JP" altLang="en-US"/>
              <a:t>２</a:t>
            </a:r>
            <a:r>
              <a:rPr lang="en-US" altLang="ja-JP"/>
              <a:t>-line </a:t>
            </a:r>
            <a:r>
              <a:rPr lang="ja-JP" altLang="en-US"/>
              <a:t>２</a:t>
            </a:r>
            <a:r>
              <a:rPr lang="en-US" altLang="ja-JP"/>
              <a:t>-edge handshake</a:t>
            </a:r>
          </a:p>
        </p:txBody>
      </p:sp>
      <p:sp>
        <p:nvSpPr>
          <p:cNvPr id="27651" name="Text Box 3"/>
          <p:cNvSpPr txBox="1">
            <a:spLocks noChangeArrowheads="1"/>
          </p:cNvSpPr>
          <p:nvPr/>
        </p:nvSpPr>
        <p:spPr bwMode="auto">
          <a:xfrm>
            <a:off x="1050925" y="1995488"/>
            <a:ext cx="846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Strobe</a:t>
            </a:r>
          </a:p>
        </p:txBody>
      </p:sp>
      <p:sp>
        <p:nvSpPr>
          <p:cNvPr id="27652" name="Line 4"/>
          <p:cNvSpPr>
            <a:spLocks noChangeShapeType="1"/>
          </p:cNvSpPr>
          <p:nvPr/>
        </p:nvSpPr>
        <p:spPr bwMode="auto">
          <a:xfrm>
            <a:off x="2362200" y="1905000"/>
            <a:ext cx="121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53" name="Line 5"/>
          <p:cNvSpPr>
            <a:spLocks noChangeShapeType="1"/>
          </p:cNvSpPr>
          <p:nvPr/>
        </p:nvSpPr>
        <p:spPr bwMode="auto">
          <a:xfrm>
            <a:off x="3581400" y="19050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54" name="Line 6"/>
          <p:cNvSpPr>
            <a:spLocks noChangeShapeType="1"/>
          </p:cNvSpPr>
          <p:nvPr/>
        </p:nvSpPr>
        <p:spPr bwMode="auto">
          <a:xfrm>
            <a:off x="3581400" y="2438400"/>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55" name="Line 7"/>
          <p:cNvSpPr>
            <a:spLocks noChangeShapeType="1"/>
          </p:cNvSpPr>
          <p:nvPr/>
        </p:nvSpPr>
        <p:spPr bwMode="auto">
          <a:xfrm flipV="1">
            <a:off x="6019800" y="19050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56" name="Line 8"/>
          <p:cNvSpPr>
            <a:spLocks noChangeShapeType="1"/>
          </p:cNvSpPr>
          <p:nvPr/>
        </p:nvSpPr>
        <p:spPr bwMode="auto">
          <a:xfrm>
            <a:off x="6019800" y="1905000"/>
            <a:ext cx="1828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57" name="Text Box 9"/>
          <p:cNvSpPr txBox="1">
            <a:spLocks noChangeArrowheads="1"/>
          </p:cNvSpPr>
          <p:nvPr/>
        </p:nvSpPr>
        <p:spPr bwMode="auto">
          <a:xfrm>
            <a:off x="914400" y="2971800"/>
            <a:ext cx="10858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Address/</a:t>
            </a:r>
          </a:p>
          <a:p>
            <a:pPr eaLnBrk="1" hangingPunct="1"/>
            <a:r>
              <a:rPr lang="en-US" altLang="ja-JP" sz="2000">
                <a:latin typeface="Times New Roman" panose="02020603050405020304" pitchFamily="18" charset="0"/>
              </a:rPr>
              <a:t>Data</a:t>
            </a:r>
          </a:p>
        </p:txBody>
      </p:sp>
      <p:grpSp>
        <p:nvGrpSpPr>
          <p:cNvPr id="27658" name="Group 10"/>
          <p:cNvGrpSpPr>
            <a:grpSpLocks/>
          </p:cNvGrpSpPr>
          <p:nvPr/>
        </p:nvGrpSpPr>
        <p:grpSpPr bwMode="auto">
          <a:xfrm>
            <a:off x="2133600" y="3048000"/>
            <a:ext cx="1219200" cy="609600"/>
            <a:chOff x="1344" y="1920"/>
            <a:chExt cx="768" cy="384"/>
          </a:xfrm>
        </p:grpSpPr>
        <p:grpSp>
          <p:nvGrpSpPr>
            <p:cNvPr id="27689" name="Group 11"/>
            <p:cNvGrpSpPr>
              <a:grpSpLocks/>
            </p:cNvGrpSpPr>
            <p:nvPr/>
          </p:nvGrpSpPr>
          <p:grpSpPr bwMode="auto">
            <a:xfrm>
              <a:off x="1344" y="1920"/>
              <a:ext cx="480" cy="384"/>
              <a:chOff x="1344" y="1920"/>
              <a:chExt cx="480" cy="384"/>
            </a:xfrm>
          </p:grpSpPr>
          <p:sp>
            <p:nvSpPr>
              <p:cNvPr id="27692" name="Line 12"/>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93" name="Line 13"/>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7690" name="Line 14"/>
            <p:cNvSpPr>
              <a:spLocks noChangeShapeType="1"/>
            </p:cNvSpPr>
            <p:nvPr/>
          </p:nvSpPr>
          <p:spPr bwMode="auto">
            <a:xfrm>
              <a:off x="1824" y="1920"/>
              <a:ext cx="288"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91" name="Line 15"/>
            <p:cNvSpPr>
              <a:spLocks noChangeShapeType="1"/>
            </p:cNvSpPr>
            <p:nvPr/>
          </p:nvSpPr>
          <p:spPr bwMode="auto">
            <a:xfrm flipV="1">
              <a:off x="1824" y="1920"/>
              <a:ext cx="288"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27659" name="Group 16"/>
          <p:cNvGrpSpPr>
            <a:grpSpLocks/>
          </p:cNvGrpSpPr>
          <p:nvPr/>
        </p:nvGrpSpPr>
        <p:grpSpPr bwMode="auto">
          <a:xfrm>
            <a:off x="3352800" y="3048000"/>
            <a:ext cx="762000" cy="609600"/>
            <a:chOff x="1344" y="1920"/>
            <a:chExt cx="480" cy="384"/>
          </a:xfrm>
        </p:grpSpPr>
        <p:sp>
          <p:nvSpPr>
            <p:cNvPr id="27687" name="Line 17"/>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88" name="Line 18"/>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7660" name="Line 19"/>
          <p:cNvSpPr>
            <a:spLocks noChangeShapeType="1"/>
          </p:cNvSpPr>
          <p:nvPr/>
        </p:nvSpPr>
        <p:spPr bwMode="auto">
          <a:xfrm>
            <a:off x="2286000" y="4876800"/>
            <a:ext cx="213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61" name="Line 20"/>
          <p:cNvSpPr>
            <a:spLocks noChangeShapeType="1"/>
          </p:cNvSpPr>
          <p:nvPr/>
        </p:nvSpPr>
        <p:spPr bwMode="auto">
          <a:xfrm>
            <a:off x="4419600" y="43434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62" name="Line 21"/>
          <p:cNvSpPr>
            <a:spLocks noChangeShapeType="1"/>
          </p:cNvSpPr>
          <p:nvPr/>
        </p:nvSpPr>
        <p:spPr bwMode="auto">
          <a:xfrm>
            <a:off x="4419600" y="4343400"/>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63" name="Line 22"/>
          <p:cNvSpPr>
            <a:spLocks noChangeShapeType="1"/>
          </p:cNvSpPr>
          <p:nvPr/>
        </p:nvSpPr>
        <p:spPr bwMode="auto">
          <a:xfrm flipV="1">
            <a:off x="6858000" y="43434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64" name="Line 23"/>
          <p:cNvSpPr>
            <a:spLocks noChangeShapeType="1"/>
          </p:cNvSpPr>
          <p:nvPr/>
        </p:nvSpPr>
        <p:spPr bwMode="auto">
          <a:xfrm>
            <a:off x="6858000" y="4876800"/>
            <a:ext cx="1828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65" name="Text Box 24"/>
          <p:cNvSpPr txBox="1">
            <a:spLocks noChangeArrowheads="1"/>
          </p:cNvSpPr>
          <p:nvPr/>
        </p:nvSpPr>
        <p:spPr bwMode="auto">
          <a:xfrm>
            <a:off x="974725" y="4510088"/>
            <a:ext cx="159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Acknowledge</a:t>
            </a:r>
          </a:p>
        </p:txBody>
      </p:sp>
      <p:grpSp>
        <p:nvGrpSpPr>
          <p:cNvPr id="27666" name="Group 25"/>
          <p:cNvGrpSpPr>
            <a:grpSpLocks/>
          </p:cNvGrpSpPr>
          <p:nvPr/>
        </p:nvGrpSpPr>
        <p:grpSpPr bwMode="auto">
          <a:xfrm>
            <a:off x="4876800" y="3048000"/>
            <a:ext cx="762000" cy="609600"/>
            <a:chOff x="1344" y="1920"/>
            <a:chExt cx="480" cy="384"/>
          </a:xfrm>
        </p:grpSpPr>
        <p:sp>
          <p:nvSpPr>
            <p:cNvPr id="27685" name="Line 26"/>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86" name="Line 27"/>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27667" name="Group 28"/>
          <p:cNvGrpSpPr>
            <a:grpSpLocks/>
          </p:cNvGrpSpPr>
          <p:nvPr/>
        </p:nvGrpSpPr>
        <p:grpSpPr bwMode="auto">
          <a:xfrm>
            <a:off x="3657600" y="3048000"/>
            <a:ext cx="1219200" cy="609600"/>
            <a:chOff x="1344" y="1920"/>
            <a:chExt cx="768" cy="384"/>
          </a:xfrm>
        </p:grpSpPr>
        <p:grpSp>
          <p:nvGrpSpPr>
            <p:cNvPr id="27680" name="Group 29"/>
            <p:cNvGrpSpPr>
              <a:grpSpLocks/>
            </p:cNvGrpSpPr>
            <p:nvPr/>
          </p:nvGrpSpPr>
          <p:grpSpPr bwMode="auto">
            <a:xfrm>
              <a:off x="1344" y="1920"/>
              <a:ext cx="480" cy="384"/>
              <a:chOff x="1344" y="1920"/>
              <a:chExt cx="480" cy="384"/>
            </a:xfrm>
          </p:grpSpPr>
          <p:sp>
            <p:nvSpPr>
              <p:cNvPr id="27683" name="Line 30"/>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84" name="Line 31"/>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7681" name="Line 32"/>
            <p:cNvSpPr>
              <a:spLocks noChangeShapeType="1"/>
            </p:cNvSpPr>
            <p:nvPr/>
          </p:nvSpPr>
          <p:spPr bwMode="auto">
            <a:xfrm>
              <a:off x="1824" y="1920"/>
              <a:ext cx="288"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82" name="Line 33"/>
            <p:cNvSpPr>
              <a:spLocks noChangeShapeType="1"/>
            </p:cNvSpPr>
            <p:nvPr/>
          </p:nvSpPr>
          <p:spPr bwMode="auto">
            <a:xfrm flipV="1">
              <a:off x="1824" y="1920"/>
              <a:ext cx="288"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27668" name="Group 34"/>
          <p:cNvGrpSpPr>
            <a:grpSpLocks/>
          </p:cNvGrpSpPr>
          <p:nvPr/>
        </p:nvGrpSpPr>
        <p:grpSpPr bwMode="auto">
          <a:xfrm>
            <a:off x="5638800" y="3048000"/>
            <a:ext cx="1219200" cy="609600"/>
            <a:chOff x="1344" y="1920"/>
            <a:chExt cx="768" cy="384"/>
          </a:xfrm>
        </p:grpSpPr>
        <p:grpSp>
          <p:nvGrpSpPr>
            <p:cNvPr id="27675" name="Group 35"/>
            <p:cNvGrpSpPr>
              <a:grpSpLocks/>
            </p:cNvGrpSpPr>
            <p:nvPr/>
          </p:nvGrpSpPr>
          <p:grpSpPr bwMode="auto">
            <a:xfrm>
              <a:off x="1344" y="1920"/>
              <a:ext cx="480" cy="384"/>
              <a:chOff x="1344" y="1920"/>
              <a:chExt cx="480" cy="384"/>
            </a:xfrm>
          </p:grpSpPr>
          <p:sp>
            <p:nvSpPr>
              <p:cNvPr id="27678" name="Line 36"/>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79" name="Line 37"/>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7676" name="Line 38"/>
            <p:cNvSpPr>
              <a:spLocks noChangeShapeType="1"/>
            </p:cNvSpPr>
            <p:nvPr/>
          </p:nvSpPr>
          <p:spPr bwMode="auto">
            <a:xfrm>
              <a:off x="1824" y="1920"/>
              <a:ext cx="288"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77" name="Line 39"/>
            <p:cNvSpPr>
              <a:spLocks noChangeShapeType="1"/>
            </p:cNvSpPr>
            <p:nvPr/>
          </p:nvSpPr>
          <p:spPr bwMode="auto">
            <a:xfrm flipV="1">
              <a:off x="1824" y="1920"/>
              <a:ext cx="288"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7669" name="Text Box 40"/>
          <p:cNvSpPr txBox="1">
            <a:spLocks noChangeArrowheads="1"/>
          </p:cNvSpPr>
          <p:nvPr/>
        </p:nvSpPr>
        <p:spPr bwMode="auto">
          <a:xfrm>
            <a:off x="2574925" y="5576888"/>
            <a:ext cx="5056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Data is transferred with both edges of the strobe</a:t>
            </a:r>
          </a:p>
        </p:txBody>
      </p:sp>
      <p:sp>
        <p:nvSpPr>
          <p:cNvPr id="120873" name="Rectangle 41"/>
          <p:cNvSpPr>
            <a:spLocks noChangeArrowheads="1"/>
          </p:cNvSpPr>
          <p:nvPr/>
        </p:nvSpPr>
        <p:spPr bwMode="auto">
          <a:xfrm>
            <a:off x="3419475" y="3068638"/>
            <a:ext cx="1008063" cy="576262"/>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0874" name="Rectangle 42"/>
          <p:cNvSpPr>
            <a:spLocks noChangeArrowheads="1"/>
          </p:cNvSpPr>
          <p:nvPr/>
        </p:nvSpPr>
        <p:spPr bwMode="auto">
          <a:xfrm>
            <a:off x="4932363" y="3068638"/>
            <a:ext cx="1511300" cy="576262"/>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0875" name="Line 43"/>
          <p:cNvSpPr>
            <a:spLocks noChangeShapeType="1"/>
          </p:cNvSpPr>
          <p:nvPr/>
        </p:nvSpPr>
        <p:spPr bwMode="auto">
          <a:xfrm>
            <a:off x="3581400" y="2514600"/>
            <a:ext cx="685800" cy="1752600"/>
          </a:xfrm>
          <a:prstGeom prst="line">
            <a:avLst/>
          </a:prstGeom>
          <a:noFill/>
          <a:ln w="190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0876" name="Line 44"/>
          <p:cNvSpPr>
            <a:spLocks noChangeShapeType="1"/>
          </p:cNvSpPr>
          <p:nvPr/>
        </p:nvSpPr>
        <p:spPr bwMode="auto">
          <a:xfrm flipV="1">
            <a:off x="4572000" y="2590800"/>
            <a:ext cx="1295400" cy="1905000"/>
          </a:xfrm>
          <a:prstGeom prst="line">
            <a:avLst/>
          </a:prstGeom>
          <a:noFill/>
          <a:ln w="190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0877" name="Line 45"/>
          <p:cNvSpPr>
            <a:spLocks noChangeShapeType="1"/>
          </p:cNvSpPr>
          <p:nvPr/>
        </p:nvSpPr>
        <p:spPr bwMode="auto">
          <a:xfrm>
            <a:off x="6096000" y="2362200"/>
            <a:ext cx="685800" cy="2209800"/>
          </a:xfrm>
          <a:prstGeom prst="line">
            <a:avLst/>
          </a:prstGeom>
          <a:noFill/>
          <a:ln w="285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087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087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087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087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08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73" grpId="0" animBg="1"/>
      <p:bldP spid="120874" grpId="0" animBg="1"/>
      <p:bldP spid="120875" grpId="0" animBg="1"/>
      <p:bldP spid="120876" grpId="0" animBg="1"/>
      <p:bldP spid="12087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ja-JP" sz="3800"/>
              <a:t>In the case of multiple slaves</a:t>
            </a:r>
            <a:endParaRPr lang="en-US" altLang="ja-JP"/>
          </a:p>
        </p:txBody>
      </p:sp>
      <p:sp>
        <p:nvSpPr>
          <p:cNvPr id="28675" name="Text Box 3"/>
          <p:cNvSpPr txBox="1">
            <a:spLocks noChangeArrowheads="1"/>
          </p:cNvSpPr>
          <p:nvPr/>
        </p:nvSpPr>
        <p:spPr bwMode="auto">
          <a:xfrm>
            <a:off x="1050925" y="1995488"/>
            <a:ext cx="846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Strobe</a:t>
            </a:r>
          </a:p>
        </p:txBody>
      </p:sp>
      <p:sp>
        <p:nvSpPr>
          <p:cNvPr id="28676" name="Line 4"/>
          <p:cNvSpPr>
            <a:spLocks noChangeShapeType="1"/>
          </p:cNvSpPr>
          <p:nvPr/>
        </p:nvSpPr>
        <p:spPr bwMode="auto">
          <a:xfrm>
            <a:off x="2362200" y="1905000"/>
            <a:ext cx="121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77" name="Line 5"/>
          <p:cNvSpPr>
            <a:spLocks noChangeShapeType="1"/>
          </p:cNvSpPr>
          <p:nvPr/>
        </p:nvSpPr>
        <p:spPr bwMode="auto">
          <a:xfrm>
            <a:off x="3581400" y="19050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78" name="Line 6"/>
          <p:cNvSpPr>
            <a:spLocks noChangeShapeType="1"/>
          </p:cNvSpPr>
          <p:nvPr/>
        </p:nvSpPr>
        <p:spPr bwMode="auto">
          <a:xfrm>
            <a:off x="3581400" y="2438400"/>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79" name="Line 7"/>
          <p:cNvSpPr>
            <a:spLocks noChangeShapeType="1"/>
          </p:cNvSpPr>
          <p:nvPr/>
        </p:nvSpPr>
        <p:spPr bwMode="auto">
          <a:xfrm flipV="1">
            <a:off x="6019800" y="19050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80" name="Line 8"/>
          <p:cNvSpPr>
            <a:spLocks noChangeShapeType="1"/>
          </p:cNvSpPr>
          <p:nvPr/>
        </p:nvSpPr>
        <p:spPr bwMode="auto">
          <a:xfrm>
            <a:off x="6019800" y="1905000"/>
            <a:ext cx="1828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81" name="Text Box 9"/>
          <p:cNvSpPr txBox="1">
            <a:spLocks noChangeArrowheads="1"/>
          </p:cNvSpPr>
          <p:nvPr/>
        </p:nvSpPr>
        <p:spPr bwMode="auto">
          <a:xfrm>
            <a:off x="914400" y="2971800"/>
            <a:ext cx="10858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Address/</a:t>
            </a:r>
          </a:p>
          <a:p>
            <a:pPr eaLnBrk="1" hangingPunct="1"/>
            <a:r>
              <a:rPr lang="en-US" altLang="ja-JP" sz="2000">
                <a:latin typeface="Times New Roman" panose="02020603050405020304" pitchFamily="18" charset="0"/>
              </a:rPr>
              <a:t>Data</a:t>
            </a:r>
          </a:p>
        </p:txBody>
      </p:sp>
      <p:grpSp>
        <p:nvGrpSpPr>
          <p:cNvPr id="28682" name="Group 10"/>
          <p:cNvGrpSpPr>
            <a:grpSpLocks/>
          </p:cNvGrpSpPr>
          <p:nvPr/>
        </p:nvGrpSpPr>
        <p:grpSpPr bwMode="auto">
          <a:xfrm>
            <a:off x="2133600" y="3048000"/>
            <a:ext cx="762000" cy="609600"/>
            <a:chOff x="1344" y="1920"/>
            <a:chExt cx="480" cy="384"/>
          </a:xfrm>
        </p:grpSpPr>
        <p:sp>
          <p:nvSpPr>
            <p:cNvPr id="28723" name="Line 11"/>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24" name="Line 12"/>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8683" name="Line 13"/>
          <p:cNvSpPr>
            <a:spLocks noChangeShapeType="1"/>
          </p:cNvSpPr>
          <p:nvPr/>
        </p:nvSpPr>
        <p:spPr bwMode="auto">
          <a:xfrm>
            <a:off x="2895600" y="3048000"/>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84" name="Line 14"/>
          <p:cNvSpPr>
            <a:spLocks noChangeShapeType="1"/>
          </p:cNvSpPr>
          <p:nvPr/>
        </p:nvSpPr>
        <p:spPr bwMode="auto">
          <a:xfrm flipV="1">
            <a:off x="2895600" y="3048000"/>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28685" name="Group 15"/>
          <p:cNvGrpSpPr>
            <a:grpSpLocks/>
          </p:cNvGrpSpPr>
          <p:nvPr/>
        </p:nvGrpSpPr>
        <p:grpSpPr bwMode="auto">
          <a:xfrm>
            <a:off x="3352800" y="3048000"/>
            <a:ext cx="762000" cy="609600"/>
            <a:chOff x="1344" y="1920"/>
            <a:chExt cx="480" cy="384"/>
          </a:xfrm>
        </p:grpSpPr>
        <p:sp>
          <p:nvSpPr>
            <p:cNvPr id="28721" name="Line 16"/>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22" name="Line 17"/>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28686" name="Group 18"/>
          <p:cNvGrpSpPr>
            <a:grpSpLocks/>
          </p:cNvGrpSpPr>
          <p:nvPr/>
        </p:nvGrpSpPr>
        <p:grpSpPr bwMode="auto">
          <a:xfrm>
            <a:off x="974725" y="4343400"/>
            <a:ext cx="7712075" cy="868363"/>
            <a:chOff x="614" y="2736"/>
            <a:chExt cx="4858" cy="547"/>
          </a:xfrm>
        </p:grpSpPr>
        <p:sp>
          <p:nvSpPr>
            <p:cNvPr id="28715" name="Line 19"/>
            <p:cNvSpPr>
              <a:spLocks noChangeShapeType="1"/>
            </p:cNvSpPr>
            <p:nvPr/>
          </p:nvSpPr>
          <p:spPr bwMode="auto">
            <a:xfrm>
              <a:off x="1440" y="3072"/>
              <a:ext cx="13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16" name="Line 20"/>
            <p:cNvSpPr>
              <a:spLocks noChangeShapeType="1"/>
            </p:cNvSpPr>
            <p:nvPr/>
          </p:nvSpPr>
          <p:spPr bwMode="auto">
            <a:xfrm>
              <a:off x="2784" y="273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17" name="Line 21"/>
            <p:cNvSpPr>
              <a:spLocks noChangeShapeType="1"/>
            </p:cNvSpPr>
            <p:nvPr/>
          </p:nvSpPr>
          <p:spPr bwMode="auto">
            <a:xfrm>
              <a:off x="2784" y="2736"/>
              <a:ext cx="15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18" name="Line 22"/>
            <p:cNvSpPr>
              <a:spLocks noChangeShapeType="1"/>
            </p:cNvSpPr>
            <p:nvPr/>
          </p:nvSpPr>
          <p:spPr bwMode="auto">
            <a:xfrm flipV="1">
              <a:off x="4320" y="273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19" name="Line 23"/>
            <p:cNvSpPr>
              <a:spLocks noChangeShapeType="1"/>
            </p:cNvSpPr>
            <p:nvPr/>
          </p:nvSpPr>
          <p:spPr bwMode="auto">
            <a:xfrm>
              <a:off x="4320" y="3072"/>
              <a:ext cx="115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20" name="Text Box 24"/>
            <p:cNvSpPr txBox="1">
              <a:spLocks noChangeArrowheads="1"/>
            </p:cNvSpPr>
            <p:nvPr/>
          </p:nvSpPr>
          <p:spPr bwMode="auto">
            <a:xfrm>
              <a:off x="614" y="2841"/>
              <a:ext cx="1005"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Module</a:t>
              </a:r>
              <a:r>
                <a:rPr lang="ja-JP" altLang="en-US" sz="2000">
                  <a:latin typeface="Times New Roman" panose="02020603050405020304" pitchFamily="18" charset="0"/>
                </a:rPr>
                <a:t>　１</a:t>
              </a:r>
            </a:p>
            <a:p>
              <a:pPr eaLnBrk="1" hangingPunct="1"/>
              <a:r>
                <a:rPr lang="en-US" altLang="ja-JP" sz="2000">
                  <a:latin typeface="Times New Roman" panose="02020603050405020304" pitchFamily="18" charset="0"/>
                </a:rPr>
                <a:t>Acknowledge</a:t>
              </a:r>
            </a:p>
          </p:txBody>
        </p:sp>
      </p:grpSp>
      <p:sp>
        <p:nvSpPr>
          <p:cNvPr id="28687" name="Line 25"/>
          <p:cNvSpPr>
            <a:spLocks noChangeShapeType="1"/>
          </p:cNvSpPr>
          <p:nvPr/>
        </p:nvSpPr>
        <p:spPr bwMode="auto">
          <a:xfrm>
            <a:off x="2759075" y="5776913"/>
            <a:ext cx="213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88" name="Line 26"/>
          <p:cNvSpPr>
            <a:spLocks noChangeShapeType="1"/>
          </p:cNvSpPr>
          <p:nvPr/>
        </p:nvSpPr>
        <p:spPr bwMode="auto">
          <a:xfrm>
            <a:off x="4892675" y="5243513"/>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89" name="Line 27"/>
          <p:cNvSpPr>
            <a:spLocks noChangeShapeType="1"/>
          </p:cNvSpPr>
          <p:nvPr/>
        </p:nvSpPr>
        <p:spPr bwMode="auto">
          <a:xfrm>
            <a:off x="4892675" y="5243513"/>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90" name="Line 28"/>
          <p:cNvSpPr>
            <a:spLocks noChangeShapeType="1"/>
          </p:cNvSpPr>
          <p:nvPr/>
        </p:nvSpPr>
        <p:spPr bwMode="auto">
          <a:xfrm flipV="1">
            <a:off x="7331075" y="5243513"/>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91" name="Line 29"/>
          <p:cNvSpPr>
            <a:spLocks noChangeShapeType="1"/>
          </p:cNvSpPr>
          <p:nvPr/>
        </p:nvSpPr>
        <p:spPr bwMode="auto">
          <a:xfrm>
            <a:off x="7331075" y="5776913"/>
            <a:ext cx="1828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92" name="Text Box 30"/>
          <p:cNvSpPr txBox="1">
            <a:spLocks noChangeArrowheads="1"/>
          </p:cNvSpPr>
          <p:nvPr/>
        </p:nvSpPr>
        <p:spPr bwMode="auto">
          <a:xfrm>
            <a:off x="914400" y="5334000"/>
            <a:ext cx="159543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Module</a:t>
            </a:r>
            <a:r>
              <a:rPr lang="ja-JP" altLang="en-US" sz="2000">
                <a:latin typeface="Times New Roman" panose="02020603050405020304" pitchFamily="18" charset="0"/>
              </a:rPr>
              <a:t>　２</a:t>
            </a:r>
          </a:p>
          <a:p>
            <a:pPr eaLnBrk="1" hangingPunct="1"/>
            <a:r>
              <a:rPr lang="en-US" altLang="ja-JP" sz="2000">
                <a:latin typeface="Times New Roman" panose="02020603050405020304" pitchFamily="18" charset="0"/>
              </a:rPr>
              <a:t>Acknowledge</a:t>
            </a:r>
          </a:p>
        </p:txBody>
      </p:sp>
      <p:sp>
        <p:nvSpPr>
          <p:cNvPr id="121887" name="Line 31"/>
          <p:cNvSpPr>
            <a:spLocks noChangeShapeType="1"/>
          </p:cNvSpPr>
          <p:nvPr/>
        </p:nvSpPr>
        <p:spPr bwMode="auto">
          <a:xfrm flipV="1">
            <a:off x="4932363" y="2514600"/>
            <a:ext cx="935037" cy="3578225"/>
          </a:xfrm>
          <a:prstGeom prst="line">
            <a:avLst/>
          </a:prstGeom>
          <a:noFill/>
          <a:ln w="190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21888" name="Group 32"/>
          <p:cNvGrpSpPr>
            <a:grpSpLocks/>
          </p:cNvGrpSpPr>
          <p:nvPr/>
        </p:nvGrpSpPr>
        <p:grpSpPr bwMode="auto">
          <a:xfrm>
            <a:off x="6096000" y="2362200"/>
            <a:ext cx="1143000" cy="2971800"/>
            <a:chOff x="3840" y="1488"/>
            <a:chExt cx="720" cy="1872"/>
          </a:xfrm>
        </p:grpSpPr>
        <p:sp>
          <p:nvSpPr>
            <p:cNvPr id="28713" name="Line 33"/>
            <p:cNvSpPr>
              <a:spLocks noChangeShapeType="1"/>
            </p:cNvSpPr>
            <p:nvPr/>
          </p:nvSpPr>
          <p:spPr bwMode="auto">
            <a:xfrm>
              <a:off x="3840" y="1488"/>
              <a:ext cx="432" cy="1392"/>
            </a:xfrm>
            <a:prstGeom prst="line">
              <a:avLst/>
            </a:prstGeom>
            <a:noFill/>
            <a:ln w="190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14" name="Line 34"/>
            <p:cNvSpPr>
              <a:spLocks noChangeShapeType="1"/>
            </p:cNvSpPr>
            <p:nvPr/>
          </p:nvSpPr>
          <p:spPr bwMode="auto">
            <a:xfrm>
              <a:off x="3840" y="1488"/>
              <a:ext cx="720" cy="1872"/>
            </a:xfrm>
            <a:prstGeom prst="line">
              <a:avLst/>
            </a:prstGeom>
            <a:noFill/>
            <a:ln w="190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21891" name="Rectangle 35"/>
          <p:cNvSpPr>
            <a:spLocks noChangeArrowheads="1"/>
          </p:cNvSpPr>
          <p:nvPr/>
        </p:nvSpPr>
        <p:spPr bwMode="auto">
          <a:xfrm>
            <a:off x="3348038" y="3068638"/>
            <a:ext cx="792162" cy="576262"/>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1892" name="Line 36"/>
          <p:cNvSpPr>
            <a:spLocks noChangeShapeType="1"/>
          </p:cNvSpPr>
          <p:nvPr/>
        </p:nvSpPr>
        <p:spPr bwMode="auto">
          <a:xfrm>
            <a:off x="3581400" y="2514600"/>
            <a:ext cx="685800" cy="1752600"/>
          </a:xfrm>
          <a:prstGeom prst="line">
            <a:avLst/>
          </a:prstGeom>
          <a:noFill/>
          <a:ln w="190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21893" name="Group 37"/>
          <p:cNvGrpSpPr>
            <a:grpSpLocks/>
          </p:cNvGrpSpPr>
          <p:nvPr/>
        </p:nvGrpSpPr>
        <p:grpSpPr bwMode="auto">
          <a:xfrm>
            <a:off x="3543300" y="5013325"/>
            <a:ext cx="2012950" cy="660400"/>
            <a:chOff x="2232" y="3158"/>
            <a:chExt cx="1268" cy="416"/>
          </a:xfrm>
        </p:grpSpPr>
        <p:sp>
          <p:nvSpPr>
            <p:cNvPr id="28711" name="Line 38"/>
            <p:cNvSpPr>
              <a:spLocks noChangeShapeType="1"/>
            </p:cNvSpPr>
            <p:nvPr/>
          </p:nvSpPr>
          <p:spPr bwMode="auto">
            <a:xfrm flipV="1">
              <a:off x="2789" y="3158"/>
              <a:ext cx="0" cy="18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12" name="Text Box 39"/>
            <p:cNvSpPr txBox="1">
              <a:spLocks noChangeArrowheads="1"/>
            </p:cNvSpPr>
            <p:nvPr/>
          </p:nvSpPr>
          <p:spPr bwMode="auto">
            <a:xfrm>
              <a:off x="2232" y="3343"/>
              <a:ext cx="12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HG創英角ｺﾞｼｯｸUB" panose="020B0909000000000000" pitchFamily="49" charset="-128"/>
                  <a:ea typeface="HG創英角ｺﾞｼｯｸUB" panose="020B0909000000000000" pitchFamily="49" charset="-128"/>
                </a:rPr>
                <a:t>L because 2 is L</a:t>
              </a:r>
            </a:p>
          </p:txBody>
        </p:sp>
      </p:grpSp>
      <p:sp>
        <p:nvSpPr>
          <p:cNvPr id="28698" name="Text Box 40"/>
          <p:cNvSpPr txBox="1">
            <a:spLocks noChangeArrowheads="1"/>
          </p:cNvSpPr>
          <p:nvPr/>
        </p:nvSpPr>
        <p:spPr bwMode="auto">
          <a:xfrm>
            <a:off x="879475" y="6113463"/>
            <a:ext cx="21796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Acknowledge</a:t>
            </a:r>
          </a:p>
          <a:p>
            <a:pPr eaLnBrk="1" hangingPunct="1"/>
            <a:r>
              <a:rPr lang="en-US" altLang="ja-JP" b="1"/>
              <a:t>Bus (Wired-OR)</a:t>
            </a:r>
          </a:p>
        </p:txBody>
      </p:sp>
      <p:sp>
        <p:nvSpPr>
          <p:cNvPr id="28699" name="Line 41"/>
          <p:cNvSpPr>
            <a:spLocks noChangeShapeType="1"/>
          </p:cNvSpPr>
          <p:nvPr/>
        </p:nvSpPr>
        <p:spPr bwMode="auto">
          <a:xfrm>
            <a:off x="2771775" y="6453188"/>
            <a:ext cx="21605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0" name="Line 42"/>
          <p:cNvSpPr>
            <a:spLocks noChangeShapeType="1"/>
          </p:cNvSpPr>
          <p:nvPr/>
        </p:nvSpPr>
        <p:spPr bwMode="auto">
          <a:xfrm flipV="1">
            <a:off x="4932363" y="6165850"/>
            <a:ext cx="0"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1" name="Line 43"/>
          <p:cNvSpPr>
            <a:spLocks noChangeShapeType="1"/>
          </p:cNvSpPr>
          <p:nvPr/>
        </p:nvSpPr>
        <p:spPr bwMode="auto">
          <a:xfrm flipV="1">
            <a:off x="4932363" y="6165850"/>
            <a:ext cx="19446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2" name="Line 44"/>
          <p:cNvSpPr>
            <a:spLocks noChangeShapeType="1"/>
          </p:cNvSpPr>
          <p:nvPr/>
        </p:nvSpPr>
        <p:spPr bwMode="auto">
          <a:xfrm>
            <a:off x="6877050" y="6165850"/>
            <a:ext cx="0"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3" name="Line 45"/>
          <p:cNvSpPr>
            <a:spLocks noChangeShapeType="1"/>
          </p:cNvSpPr>
          <p:nvPr/>
        </p:nvSpPr>
        <p:spPr bwMode="auto">
          <a:xfrm>
            <a:off x="6877050" y="6453188"/>
            <a:ext cx="18716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4" name="Line 46"/>
          <p:cNvSpPr>
            <a:spLocks noChangeShapeType="1"/>
          </p:cNvSpPr>
          <p:nvPr/>
        </p:nvSpPr>
        <p:spPr bwMode="auto">
          <a:xfrm>
            <a:off x="4932363" y="580548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5" name="Line 47"/>
          <p:cNvSpPr>
            <a:spLocks noChangeShapeType="1"/>
          </p:cNvSpPr>
          <p:nvPr/>
        </p:nvSpPr>
        <p:spPr bwMode="auto">
          <a:xfrm flipH="1">
            <a:off x="6877050" y="4941888"/>
            <a:ext cx="0" cy="1079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6" name="Line 13"/>
          <p:cNvSpPr>
            <a:spLocks noChangeShapeType="1"/>
          </p:cNvSpPr>
          <p:nvPr/>
        </p:nvSpPr>
        <p:spPr bwMode="auto">
          <a:xfrm>
            <a:off x="4140200" y="3106738"/>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07" name="Line 14"/>
          <p:cNvSpPr>
            <a:spLocks noChangeShapeType="1"/>
          </p:cNvSpPr>
          <p:nvPr/>
        </p:nvSpPr>
        <p:spPr bwMode="auto">
          <a:xfrm flipV="1">
            <a:off x="4140200" y="3106738"/>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28708" name="Group 10"/>
          <p:cNvGrpSpPr>
            <a:grpSpLocks/>
          </p:cNvGrpSpPr>
          <p:nvPr/>
        </p:nvGrpSpPr>
        <p:grpSpPr bwMode="auto">
          <a:xfrm>
            <a:off x="4643438" y="3106738"/>
            <a:ext cx="2665412" cy="609600"/>
            <a:chOff x="1344" y="1920"/>
            <a:chExt cx="480" cy="384"/>
          </a:xfrm>
        </p:grpSpPr>
        <p:sp>
          <p:nvSpPr>
            <p:cNvPr id="28709" name="Line 11"/>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10" name="Line 12"/>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18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189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189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188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18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87" grpId="0" animBg="1"/>
      <p:bldP spid="121891" grpId="0" animBg="1"/>
      <p:bldP spid="12189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p:txBody>
          <a:bodyPr/>
          <a:lstStyle/>
          <a:p>
            <a:r>
              <a:rPr lang="en-US" altLang="ja-JP"/>
              <a:t>Quiz</a:t>
            </a:r>
            <a:endParaRPr lang="ja-JP" altLang="en-US"/>
          </a:p>
        </p:txBody>
      </p:sp>
      <p:sp>
        <p:nvSpPr>
          <p:cNvPr id="29699" name="コンテンツ プレースホルダー 2"/>
          <p:cNvSpPr>
            <a:spLocks noGrp="1"/>
          </p:cNvSpPr>
          <p:nvPr>
            <p:ph idx="1"/>
          </p:nvPr>
        </p:nvSpPr>
        <p:spPr>
          <a:xfrm>
            <a:off x="457200" y="1557338"/>
            <a:ext cx="8229600" cy="4530725"/>
          </a:xfrm>
        </p:spPr>
        <p:txBody>
          <a:bodyPr/>
          <a:lstStyle/>
          <a:p>
            <a:r>
              <a:rPr lang="en-US" altLang="ja-JP"/>
              <a:t>3-line handshake (1 for strove and 2 for acknowledge) is used for multiple slaves.</a:t>
            </a:r>
          </a:p>
          <a:p>
            <a:r>
              <a:rPr lang="en-US" altLang="ja-JP"/>
              <a:t>Why 2-line handshake cannot manage multiple slaves?</a:t>
            </a:r>
            <a:endParaRPr lang="ja-JP"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ja-JP" altLang="en-US" sz="3800"/>
              <a:t>２</a:t>
            </a:r>
            <a:r>
              <a:rPr lang="en-US" altLang="ja-JP" sz="3800"/>
              <a:t>-line cannot manage multiple slaves</a:t>
            </a:r>
            <a:endParaRPr lang="en-US" altLang="ja-JP"/>
          </a:p>
        </p:txBody>
      </p:sp>
      <p:sp>
        <p:nvSpPr>
          <p:cNvPr id="30723" name="Text Box 3"/>
          <p:cNvSpPr txBox="1">
            <a:spLocks noChangeArrowheads="1"/>
          </p:cNvSpPr>
          <p:nvPr/>
        </p:nvSpPr>
        <p:spPr bwMode="auto">
          <a:xfrm>
            <a:off x="1050925" y="1358900"/>
            <a:ext cx="846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Strobe</a:t>
            </a:r>
          </a:p>
        </p:txBody>
      </p:sp>
      <p:sp>
        <p:nvSpPr>
          <p:cNvPr id="30724" name="Line 4"/>
          <p:cNvSpPr>
            <a:spLocks noChangeShapeType="1"/>
          </p:cNvSpPr>
          <p:nvPr/>
        </p:nvSpPr>
        <p:spPr bwMode="auto">
          <a:xfrm>
            <a:off x="2362200" y="1268413"/>
            <a:ext cx="121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25" name="Line 5"/>
          <p:cNvSpPr>
            <a:spLocks noChangeShapeType="1"/>
          </p:cNvSpPr>
          <p:nvPr/>
        </p:nvSpPr>
        <p:spPr bwMode="auto">
          <a:xfrm>
            <a:off x="3581400" y="1268413"/>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30726" name="Group 6"/>
          <p:cNvGrpSpPr>
            <a:grpSpLocks/>
          </p:cNvGrpSpPr>
          <p:nvPr/>
        </p:nvGrpSpPr>
        <p:grpSpPr bwMode="auto">
          <a:xfrm>
            <a:off x="3581400" y="1268413"/>
            <a:ext cx="4267200" cy="533400"/>
            <a:chOff x="2256" y="1200"/>
            <a:chExt cx="2688" cy="336"/>
          </a:xfrm>
        </p:grpSpPr>
        <p:sp>
          <p:nvSpPr>
            <p:cNvPr id="30787" name="Line 7"/>
            <p:cNvSpPr>
              <a:spLocks noChangeShapeType="1"/>
            </p:cNvSpPr>
            <p:nvPr/>
          </p:nvSpPr>
          <p:spPr bwMode="auto">
            <a:xfrm>
              <a:off x="2256" y="1536"/>
              <a:ext cx="15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88" name="Line 8"/>
            <p:cNvSpPr>
              <a:spLocks noChangeShapeType="1"/>
            </p:cNvSpPr>
            <p:nvPr/>
          </p:nvSpPr>
          <p:spPr bwMode="auto">
            <a:xfrm flipV="1">
              <a:off x="3792" y="1200"/>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89" name="Line 9"/>
            <p:cNvSpPr>
              <a:spLocks noChangeShapeType="1"/>
            </p:cNvSpPr>
            <p:nvPr/>
          </p:nvSpPr>
          <p:spPr bwMode="auto">
            <a:xfrm>
              <a:off x="3792" y="1200"/>
              <a:ext cx="115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0727" name="Text Box 10"/>
          <p:cNvSpPr txBox="1">
            <a:spLocks noChangeArrowheads="1"/>
          </p:cNvSpPr>
          <p:nvPr/>
        </p:nvSpPr>
        <p:spPr bwMode="auto">
          <a:xfrm>
            <a:off x="914400" y="2335213"/>
            <a:ext cx="10858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Address/</a:t>
            </a:r>
          </a:p>
          <a:p>
            <a:pPr eaLnBrk="1" hangingPunct="1"/>
            <a:r>
              <a:rPr lang="en-US" altLang="ja-JP" sz="2000">
                <a:latin typeface="Times New Roman" panose="02020603050405020304" pitchFamily="18" charset="0"/>
              </a:rPr>
              <a:t>Data</a:t>
            </a:r>
          </a:p>
        </p:txBody>
      </p:sp>
      <p:grpSp>
        <p:nvGrpSpPr>
          <p:cNvPr id="30728" name="Group 11"/>
          <p:cNvGrpSpPr>
            <a:grpSpLocks/>
          </p:cNvGrpSpPr>
          <p:nvPr/>
        </p:nvGrpSpPr>
        <p:grpSpPr bwMode="auto">
          <a:xfrm>
            <a:off x="2133600" y="2411413"/>
            <a:ext cx="762000" cy="609600"/>
            <a:chOff x="1344" y="1920"/>
            <a:chExt cx="480" cy="384"/>
          </a:xfrm>
        </p:grpSpPr>
        <p:sp>
          <p:nvSpPr>
            <p:cNvPr id="30785" name="Line 12"/>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86" name="Line 13"/>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0729" name="Line 14"/>
          <p:cNvSpPr>
            <a:spLocks noChangeShapeType="1"/>
          </p:cNvSpPr>
          <p:nvPr/>
        </p:nvSpPr>
        <p:spPr bwMode="auto">
          <a:xfrm>
            <a:off x="2895600" y="2411413"/>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30" name="Line 15"/>
          <p:cNvSpPr>
            <a:spLocks noChangeShapeType="1"/>
          </p:cNvSpPr>
          <p:nvPr/>
        </p:nvSpPr>
        <p:spPr bwMode="auto">
          <a:xfrm flipV="1">
            <a:off x="2895600" y="2411413"/>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30731" name="Group 16"/>
          <p:cNvGrpSpPr>
            <a:grpSpLocks/>
          </p:cNvGrpSpPr>
          <p:nvPr/>
        </p:nvGrpSpPr>
        <p:grpSpPr bwMode="auto">
          <a:xfrm>
            <a:off x="3352800" y="2411413"/>
            <a:ext cx="762000" cy="609600"/>
            <a:chOff x="1344" y="1920"/>
            <a:chExt cx="480" cy="384"/>
          </a:xfrm>
        </p:grpSpPr>
        <p:sp>
          <p:nvSpPr>
            <p:cNvPr id="30783" name="Line 17"/>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84" name="Line 18"/>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0732" name="Line 19"/>
          <p:cNvSpPr>
            <a:spLocks noChangeShapeType="1"/>
          </p:cNvSpPr>
          <p:nvPr/>
        </p:nvSpPr>
        <p:spPr bwMode="auto">
          <a:xfrm>
            <a:off x="2298700" y="4284663"/>
            <a:ext cx="21304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33" name="Line 20"/>
          <p:cNvSpPr>
            <a:spLocks noChangeShapeType="1"/>
          </p:cNvSpPr>
          <p:nvPr/>
        </p:nvSpPr>
        <p:spPr bwMode="auto">
          <a:xfrm>
            <a:off x="4429125" y="3706813"/>
            <a:ext cx="0" cy="577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34" name="Line 21"/>
          <p:cNvSpPr>
            <a:spLocks noChangeShapeType="1"/>
          </p:cNvSpPr>
          <p:nvPr/>
        </p:nvSpPr>
        <p:spPr bwMode="auto">
          <a:xfrm>
            <a:off x="4429125" y="3706813"/>
            <a:ext cx="2432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35" name="Line 22"/>
          <p:cNvSpPr>
            <a:spLocks noChangeShapeType="1"/>
          </p:cNvSpPr>
          <p:nvPr/>
        </p:nvSpPr>
        <p:spPr bwMode="auto">
          <a:xfrm flipV="1">
            <a:off x="6861175" y="3706813"/>
            <a:ext cx="0" cy="577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36" name="Line 23"/>
          <p:cNvSpPr>
            <a:spLocks noChangeShapeType="1"/>
          </p:cNvSpPr>
          <p:nvPr/>
        </p:nvSpPr>
        <p:spPr bwMode="auto">
          <a:xfrm>
            <a:off x="6858000" y="4316413"/>
            <a:ext cx="1143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37" name="Text Box 24"/>
          <p:cNvSpPr txBox="1">
            <a:spLocks noChangeArrowheads="1"/>
          </p:cNvSpPr>
          <p:nvPr/>
        </p:nvSpPr>
        <p:spPr bwMode="auto">
          <a:xfrm>
            <a:off x="990600" y="3887788"/>
            <a:ext cx="159543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Module</a:t>
            </a:r>
            <a:r>
              <a:rPr lang="ja-JP" altLang="en-US" sz="2000">
                <a:latin typeface="Times New Roman" panose="02020603050405020304" pitchFamily="18" charset="0"/>
              </a:rPr>
              <a:t>　１</a:t>
            </a:r>
          </a:p>
          <a:p>
            <a:pPr eaLnBrk="1" hangingPunct="1"/>
            <a:r>
              <a:rPr lang="en-US" altLang="ja-JP" sz="2000">
                <a:latin typeface="Times New Roman" panose="02020603050405020304" pitchFamily="18" charset="0"/>
              </a:rPr>
              <a:t>Acknowledge</a:t>
            </a:r>
          </a:p>
        </p:txBody>
      </p:sp>
      <p:sp>
        <p:nvSpPr>
          <p:cNvPr id="30738" name="Line 25"/>
          <p:cNvSpPr>
            <a:spLocks noChangeShapeType="1"/>
          </p:cNvSpPr>
          <p:nvPr/>
        </p:nvSpPr>
        <p:spPr bwMode="auto">
          <a:xfrm>
            <a:off x="2759075" y="5140325"/>
            <a:ext cx="213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39" name="Line 26"/>
          <p:cNvSpPr>
            <a:spLocks noChangeShapeType="1"/>
          </p:cNvSpPr>
          <p:nvPr/>
        </p:nvSpPr>
        <p:spPr bwMode="auto">
          <a:xfrm>
            <a:off x="4892675" y="4606925"/>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0" name="Line 27"/>
          <p:cNvSpPr>
            <a:spLocks noChangeShapeType="1"/>
          </p:cNvSpPr>
          <p:nvPr/>
        </p:nvSpPr>
        <p:spPr bwMode="auto">
          <a:xfrm>
            <a:off x="4892675" y="4606925"/>
            <a:ext cx="3413125" cy="14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1" name="Text Box 28"/>
          <p:cNvSpPr txBox="1">
            <a:spLocks noChangeArrowheads="1"/>
          </p:cNvSpPr>
          <p:nvPr/>
        </p:nvSpPr>
        <p:spPr bwMode="auto">
          <a:xfrm>
            <a:off x="914400" y="4697413"/>
            <a:ext cx="22002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Module 2 (SLOW!)</a:t>
            </a:r>
          </a:p>
          <a:p>
            <a:pPr eaLnBrk="1" hangingPunct="1"/>
            <a:r>
              <a:rPr lang="en-US" altLang="ja-JP" sz="2000">
                <a:latin typeface="Times New Roman" panose="02020603050405020304" pitchFamily="18" charset="0"/>
              </a:rPr>
              <a:t>Acknowledge</a:t>
            </a:r>
          </a:p>
        </p:txBody>
      </p:sp>
      <p:sp>
        <p:nvSpPr>
          <p:cNvPr id="122909" name="Line 29"/>
          <p:cNvSpPr>
            <a:spLocks noChangeShapeType="1"/>
          </p:cNvSpPr>
          <p:nvPr/>
        </p:nvSpPr>
        <p:spPr bwMode="auto">
          <a:xfrm flipV="1">
            <a:off x="4932363" y="1878013"/>
            <a:ext cx="935037" cy="3495675"/>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3" name="Line 30"/>
          <p:cNvSpPr>
            <a:spLocks noChangeShapeType="1"/>
          </p:cNvSpPr>
          <p:nvPr/>
        </p:nvSpPr>
        <p:spPr bwMode="auto">
          <a:xfrm>
            <a:off x="7848600" y="1268413"/>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4" name="Line 31"/>
          <p:cNvSpPr>
            <a:spLocks noChangeShapeType="1"/>
          </p:cNvSpPr>
          <p:nvPr/>
        </p:nvSpPr>
        <p:spPr bwMode="auto">
          <a:xfrm>
            <a:off x="7848600" y="1801813"/>
            <a:ext cx="990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5" name="Line 32"/>
          <p:cNvSpPr>
            <a:spLocks noChangeShapeType="1"/>
          </p:cNvSpPr>
          <p:nvPr/>
        </p:nvSpPr>
        <p:spPr bwMode="auto">
          <a:xfrm>
            <a:off x="8305800" y="4621213"/>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6" name="Line 33"/>
          <p:cNvSpPr>
            <a:spLocks noChangeShapeType="1"/>
          </p:cNvSpPr>
          <p:nvPr/>
        </p:nvSpPr>
        <p:spPr bwMode="auto">
          <a:xfrm>
            <a:off x="8305800" y="5154613"/>
            <a:ext cx="838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7" name="Line 34"/>
          <p:cNvSpPr>
            <a:spLocks noChangeShapeType="1"/>
          </p:cNvSpPr>
          <p:nvPr/>
        </p:nvSpPr>
        <p:spPr bwMode="auto">
          <a:xfrm flipV="1">
            <a:off x="8001000" y="3706813"/>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8" name="Line 35"/>
          <p:cNvSpPr>
            <a:spLocks noChangeShapeType="1"/>
          </p:cNvSpPr>
          <p:nvPr/>
        </p:nvSpPr>
        <p:spPr bwMode="auto">
          <a:xfrm>
            <a:off x="8001000" y="3706813"/>
            <a:ext cx="914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2916" name="Rectangle 36"/>
          <p:cNvSpPr>
            <a:spLocks noChangeArrowheads="1"/>
          </p:cNvSpPr>
          <p:nvPr/>
        </p:nvSpPr>
        <p:spPr bwMode="auto">
          <a:xfrm>
            <a:off x="3348038" y="2432050"/>
            <a:ext cx="792162" cy="576263"/>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2917" name="Line 37"/>
          <p:cNvSpPr>
            <a:spLocks noChangeShapeType="1"/>
          </p:cNvSpPr>
          <p:nvPr/>
        </p:nvSpPr>
        <p:spPr bwMode="auto">
          <a:xfrm>
            <a:off x="3581400" y="1878013"/>
            <a:ext cx="685800" cy="1752600"/>
          </a:xfrm>
          <a:prstGeom prst="line">
            <a:avLst/>
          </a:prstGeom>
          <a:noFill/>
          <a:ln w="285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22918" name="Group 38"/>
          <p:cNvGrpSpPr>
            <a:grpSpLocks/>
          </p:cNvGrpSpPr>
          <p:nvPr/>
        </p:nvGrpSpPr>
        <p:grpSpPr bwMode="auto">
          <a:xfrm>
            <a:off x="3975100" y="4376738"/>
            <a:ext cx="1670050" cy="587375"/>
            <a:chOff x="2504" y="3158"/>
            <a:chExt cx="1052" cy="370"/>
          </a:xfrm>
        </p:grpSpPr>
        <p:sp>
          <p:nvSpPr>
            <p:cNvPr id="30781" name="Line 39"/>
            <p:cNvSpPr>
              <a:spLocks noChangeShapeType="1"/>
            </p:cNvSpPr>
            <p:nvPr/>
          </p:nvSpPr>
          <p:spPr bwMode="auto">
            <a:xfrm flipV="1">
              <a:off x="2789" y="3158"/>
              <a:ext cx="0" cy="13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82" name="Text Box 40"/>
            <p:cNvSpPr txBox="1">
              <a:spLocks noChangeArrowheads="1"/>
            </p:cNvSpPr>
            <p:nvPr/>
          </p:nvSpPr>
          <p:spPr bwMode="auto">
            <a:xfrm>
              <a:off x="2504" y="3297"/>
              <a:ext cx="10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latin typeface="HG創英角ｺﾞｼｯｸUB" panose="020B0909000000000000" pitchFamily="49" charset="-128"/>
                  <a:ea typeface="HG創英角ｺﾞｼｯｸUB" panose="020B0909000000000000" pitchFamily="49" charset="-128"/>
                </a:rPr>
                <a:t>２ </a:t>
              </a:r>
              <a:r>
                <a:rPr lang="en-US" altLang="ja-JP">
                  <a:latin typeface="HG創英角ｺﾞｼｯｸUB" panose="020B0909000000000000" pitchFamily="49" charset="-128"/>
                  <a:ea typeface="HG創英角ｺﾞｼｯｸUB" panose="020B0909000000000000" pitchFamily="49" charset="-128"/>
                </a:rPr>
                <a:t>is still L</a:t>
              </a:r>
            </a:p>
          </p:txBody>
        </p:sp>
      </p:grpSp>
      <p:grpSp>
        <p:nvGrpSpPr>
          <p:cNvPr id="122921" name="Group 41"/>
          <p:cNvGrpSpPr>
            <a:grpSpLocks/>
          </p:cNvGrpSpPr>
          <p:nvPr/>
        </p:nvGrpSpPr>
        <p:grpSpPr bwMode="auto">
          <a:xfrm>
            <a:off x="6084888" y="1725613"/>
            <a:ext cx="3149600" cy="3648075"/>
            <a:chOff x="3840" y="1488"/>
            <a:chExt cx="2048" cy="1392"/>
          </a:xfrm>
        </p:grpSpPr>
        <p:sp>
          <p:nvSpPr>
            <p:cNvPr id="30779" name="Line 42"/>
            <p:cNvSpPr>
              <a:spLocks noChangeShapeType="1"/>
            </p:cNvSpPr>
            <p:nvPr/>
          </p:nvSpPr>
          <p:spPr bwMode="auto">
            <a:xfrm>
              <a:off x="3840" y="1488"/>
              <a:ext cx="432" cy="1392"/>
            </a:xfrm>
            <a:prstGeom prst="line">
              <a:avLst/>
            </a:prstGeom>
            <a:noFill/>
            <a:ln w="285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80" name="Text Box 43"/>
            <p:cNvSpPr txBox="1">
              <a:spLocks noChangeArrowheads="1"/>
            </p:cNvSpPr>
            <p:nvPr/>
          </p:nvSpPr>
          <p:spPr bwMode="auto">
            <a:xfrm>
              <a:off x="4001" y="1673"/>
              <a:ext cx="1887" cy="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ea typeface="HGS創英角ｺﾞｼｯｸUB" panose="020B0900000000000000" pitchFamily="50" charset="-128"/>
                </a:rPr>
                <a:t>Then, go to next transfer</a:t>
              </a:r>
              <a:r>
                <a:rPr lang="ja-JP" altLang="en-US">
                  <a:ea typeface="HGS創英角ｺﾞｼｯｸUB" panose="020B0900000000000000" pitchFamily="50" charset="-128"/>
                </a:rPr>
                <a:t>！</a:t>
              </a:r>
            </a:p>
          </p:txBody>
        </p:sp>
      </p:grpSp>
      <p:sp>
        <p:nvSpPr>
          <p:cNvPr id="30753" name="Line 44"/>
          <p:cNvSpPr>
            <a:spLocks noChangeShapeType="1"/>
          </p:cNvSpPr>
          <p:nvPr/>
        </p:nvSpPr>
        <p:spPr bwMode="auto">
          <a:xfrm flipV="1">
            <a:off x="6877050" y="5929313"/>
            <a:ext cx="0" cy="360362"/>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type="triangl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22925" name="Group 45"/>
          <p:cNvGrpSpPr>
            <a:grpSpLocks/>
          </p:cNvGrpSpPr>
          <p:nvPr/>
        </p:nvGrpSpPr>
        <p:grpSpPr bwMode="auto">
          <a:xfrm>
            <a:off x="6516688" y="5857875"/>
            <a:ext cx="742950" cy="884238"/>
            <a:chOff x="4105" y="3158"/>
            <a:chExt cx="468" cy="557"/>
          </a:xfrm>
        </p:grpSpPr>
        <p:sp>
          <p:nvSpPr>
            <p:cNvPr id="30777" name="Text Box 46"/>
            <p:cNvSpPr txBox="1">
              <a:spLocks noChangeArrowheads="1"/>
            </p:cNvSpPr>
            <p:nvPr/>
          </p:nvSpPr>
          <p:spPr bwMode="auto">
            <a:xfrm>
              <a:off x="4105" y="3484"/>
              <a:ext cx="4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ea typeface="HGS創英角ｺﾞｼｯｸUB" panose="020B0900000000000000" pitchFamily="50" charset="-128"/>
                </a:rPr>
                <a:t>OK</a:t>
              </a:r>
              <a:r>
                <a:rPr lang="ja-JP" altLang="en-US">
                  <a:ea typeface="HGS創英角ｺﾞｼｯｸUB" panose="020B0900000000000000" pitchFamily="50" charset="-128"/>
                </a:rPr>
                <a:t>！</a:t>
              </a:r>
            </a:p>
          </p:txBody>
        </p:sp>
        <p:sp>
          <p:nvSpPr>
            <p:cNvPr id="30778" name="Line 47"/>
            <p:cNvSpPr>
              <a:spLocks noChangeShapeType="1"/>
            </p:cNvSpPr>
            <p:nvPr/>
          </p:nvSpPr>
          <p:spPr bwMode="auto">
            <a:xfrm flipV="1">
              <a:off x="4332" y="3158"/>
              <a:ext cx="0" cy="272"/>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22928" name="Line 48"/>
          <p:cNvSpPr>
            <a:spLocks noChangeShapeType="1"/>
          </p:cNvSpPr>
          <p:nvPr/>
        </p:nvSpPr>
        <p:spPr bwMode="auto">
          <a:xfrm flipV="1">
            <a:off x="6948488" y="1712913"/>
            <a:ext cx="719137" cy="2016125"/>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56" name="Line 49"/>
          <p:cNvSpPr>
            <a:spLocks noChangeShapeType="1"/>
          </p:cNvSpPr>
          <p:nvPr/>
        </p:nvSpPr>
        <p:spPr bwMode="auto">
          <a:xfrm>
            <a:off x="4140200" y="2432050"/>
            <a:ext cx="2879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57" name="Line 50"/>
          <p:cNvSpPr>
            <a:spLocks noChangeShapeType="1"/>
          </p:cNvSpPr>
          <p:nvPr/>
        </p:nvSpPr>
        <p:spPr bwMode="auto">
          <a:xfrm>
            <a:off x="4140200" y="3008313"/>
            <a:ext cx="2879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58" name="Line 51"/>
          <p:cNvSpPr>
            <a:spLocks noChangeShapeType="1"/>
          </p:cNvSpPr>
          <p:nvPr/>
        </p:nvSpPr>
        <p:spPr bwMode="auto">
          <a:xfrm>
            <a:off x="7019925" y="2432050"/>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59" name="Line 52"/>
          <p:cNvSpPr>
            <a:spLocks noChangeShapeType="1"/>
          </p:cNvSpPr>
          <p:nvPr/>
        </p:nvSpPr>
        <p:spPr bwMode="auto">
          <a:xfrm flipV="1">
            <a:off x="7019925" y="2432050"/>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30760" name="Group 53"/>
          <p:cNvGrpSpPr>
            <a:grpSpLocks/>
          </p:cNvGrpSpPr>
          <p:nvPr/>
        </p:nvGrpSpPr>
        <p:grpSpPr bwMode="auto">
          <a:xfrm>
            <a:off x="7451725" y="2432050"/>
            <a:ext cx="762000" cy="609600"/>
            <a:chOff x="1344" y="1920"/>
            <a:chExt cx="480" cy="384"/>
          </a:xfrm>
        </p:grpSpPr>
        <p:sp>
          <p:nvSpPr>
            <p:cNvPr id="30775" name="Line 54"/>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76" name="Line 55"/>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22936" name="Rectangle 56"/>
          <p:cNvSpPr>
            <a:spLocks noChangeArrowheads="1"/>
          </p:cNvSpPr>
          <p:nvPr/>
        </p:nvSpPr>
        <p:spPr bwMode="auto">
          <a:xfrm>
            <a:off x="7451725" y="2432050"/>
            <a:ext cx="719138" cy="574675"/>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2937" name="Line 57"/>
          <p:cNvSpPr>
            <a:spLocks noChangeShapeType="1"/>
          </p:cNvSpPr>
          <p:nvPr/>
        </p:nvSpPr>
        <p:spPr bwMode="auto">
          <a:xfrm>
            <a:off x="7924800" y="1649413"/>
            <a:ext cx="457200" cy="2819400"/>
          </a:xfrm>
          <a:prstGeom prst="line">
            <a:avLst/>
          </a:prstGeom>
          <a:noFill/>
          <a:ln w="285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2938" name="Text Box 58"/>
          <p:cNvSpPr txBox="1">
            <a:spLocks noChangeArrowheads="1"/>
          </p:cNvSpPr>
          <p:nvPr/>
        </p:nvSpPr>
        <p:spPr bwMode="auto">
          <a:xfrm>
            <a:off x="7423150" y="4879975"/>
            <a:ext cx="17208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solidFill>
                  <a:srgbClr val="FF6699"/>
                </a:solidFill>
                <a:ea typeface="HGS創英角ｺﾞｼｯｸUB" panose="020B0900000000000000" pitchFamily="50" charset="-128"/>
              </a:rPr>
              <a:t>Slow module</a:t>
            </a:r>
          </a:p>
          <a:p>
            <a:pPr eaLnBrk="1" hangingPunct="1"/>
            <a:r>
              <a:rPr lang="en-US" altLang="ja-JP">
                <a:solidFill>
                  <a:srgbClr val="FF6699"/>
                </a:solidFill>
                <a:ea typeface="HGS創英角ｺﾞｼｯｸUB" panose="020B0900000000000000" pitchFamily="50" charset="-128"/>
              </a:rPr>
              <a:t>Cannot receive</a:t>
            </a:r>
          </a:p>
        </p:txBody>
      </p:sp>
      <p:sp>
        <p:nvSpPr>
          <p:cNvPr id="30764" name="Text Box 59"/>
          <p:cNvSpPr txBox="1">
            <a:spLocks noChangeArrowheads="1"/>
          </p:cNvSpPr>
          <p:nvPr/>
        </p:nvSpPr>
        <p:spPr bwMode="auto">
          <a:xfrm>
            <a:off x="879475" y="5451475"/>
            <a:ext cx="21796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Acknowledge</a:t>
            </a:r>
          </a:p>
          <a:p>
            <a:pPr eaLnBrk="1" hangingPunct="1"/>
            <a:r>
              <a:rPr lang="en-US" altLang="ja-JP" b="1"/>
              <a:t>Bus (Wired-OR)</a:t>
            </a:r>
          </a:p>
        </p:txBody>
      </p:sp>
      <p:sp>
        <p:nvSpPr>
          <p:cNvPr id="30765" name="Line 60"/>
          <p:cNvSpPr>
            <a:spLocks noChangeShapeType="1"/>
          </p:cNvSpPr>
          <p:nvPr/>
        </p:nvSpPr>
        <p:spPr bwMode="auto">
          <a:xfrm>
            <a:off x="2771775" y="5791200"/>
            <a:ext cx="21605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66" name="Line 61"/>
          <p:cNvSpPr>
            <a:spLocks noChangeShapeType="1"/>
          </p:cNvSpPr>
          <p:nvPr/>
        </p:nvSpPr>
        <p:spPr bwMode="auto">
          <a:xfrm flipV="1">
            <a:off x="4932363" y="5503863"/>
            <a:ext cx="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67" name="Line 62"/>
          <p:cNvSpPr>
            <a:spLocks noChangeShapeType="1"/>
          </p:cNvSpPr>
          <p:nvPr/>
        </p:nvSpPr>
        <p:spPr bwMode="auto">
          <a:xfrm flipV="1">
            <a:off x="4932363" y="5503863"/>
            <a:ext cx="19446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68" name="Line 63"/>
          <p:cNvSpPr>
            <a:spLocks noChangeShapeType="1"/>
          </p:cNvSpPr>
          <p:nvPr/>
        </p:nvSpPr>
        <p:spPr bwMode="auto">
          <a:xfrm>
            <a:off x="6877050" y="5503863"/>
            <a:ext cx="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69" name="Line 64"/>
          <p:cNvSpPr>
            <a:spLocks noChangeShapeType="1"/>
          </p:cNvSpPr>
          <p:nvPr/>
        </p:nvSpPr>
        <p:spPr bwMode="auto">
          <a:xfrm>
            <a:off x="6877050" y="5791200"/>
            <a:ext cx="10795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0" name="Line 65"/>
          <p:cNvSpPr>
            <a:spLocks noChangeShapeType="1"/>
          </p:cNvSpPr>
          <p:nvPr/>
        </p:nvSpPr>
        <p:spPr bwMode="auto">
          <a:xfrm flipV="1">
            <a:off x="7956550" y="5503863"/>
            <a:ext cx="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1" name="Line 66"/>
          <p:cNvSpPr>
            <a:spLocks noChangeShapeType="1"/>
          </p:cNvSpPr>
          <p:nvPr/>
        </p:nvSpPr>
        <p:spPr bwMode="auto">
          <a:xfrm>
            <a:off x="7956550" y="550386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2" name="Line 67"/>
          <p:cNvSpPr>
            <a:spLocks noChangeShapeType="1"/>
          </p:cNvSpPr>
          <p:nvPr/>
        </p:nvSpPr>
        <p:spPr bwMode="auto">
          <a:xfrm>
            <a:off x="8243888" y="5503863"/>
            <a:ext cx="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3" name="Line 68"/>
          <p:cNvSpPr>
            <a:spLocks noChangeShapeType="1"/>
          </p:cNvSpPr>
          <p:nvPr/>
        </p:nvSpPr>
        <p:spPr bwMode="auto">
          <a:xfrm>
            <a:off x="8243888" y="5791200"/>
            <a:ext cx="5762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4" name="テキスト ボックス 1"/>
          <p:cNvSpPr txBox="1">
            <a:spLocks noChangeArrowheads="1"/>
          </p:cNvSpPr>
          <p:nvPr/>
        </p:nvSpPr>
        <p:spPr bwMode="auto">
          <a:xfrm>
            <a:off x="971550" y="6381750"/>
            <a:ext cx="53149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Negative edge cannot be used for synchronization</a:t>
            </a:r>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91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0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292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2292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2928"/>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2936"/>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293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29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9" grpId="0" animBg="1"/>
      <p:bldP spid="122916" grpId="0" animBg="1"/>
      <p:bldP spid="122917" grpId="0" animBg="1"/>
      <p:bldP spid="122928" grpId="0" animBg="1"/>
      <p:bldP spid="122936" grpId="0" animBg="1"/>
      <p:bldP spid="122937" grpId="0" animBg="1"/>
      <p:bldP spid="12293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ja-JP" altLang="en-US" sz="3800"/>
              <a:t>３</a:t>
            </a:r>
            <a:r>
              <a:rPr lang="en-US" altLang="ja-JP" sz="3800"/>
              <a:t>-line handshake</a:t>
            </a:r>
            <a:endParaRPr lang="en-US" altLang="ja-JP"/>
          </a:p>
        </p:txBody>
      </p:sp>
      <p:sp>
        <p:nvSpPr>
          <p:cNvPr id="31747" name="Text Box 3"/>
          <p:cNvSpPr txBox="1">
            <a:spLocks noChangeArrowheads="1"/>
          </p:cNvSpPr>
          <p:nvPr/>
        </p:nvSpPr>
        <p:spPr bwMode="auto">
          <a:xfrm>
            <a:off x="1050925" y="1995488"/>
            <a:ext cx="846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Strobe</a:t>
            </a:r>
          </a:p>
        </p:txBody>
      </p:sp>
      <p:sp>
        <p:nvSpPr>
          <p:cNvPr id="31748" name="Line 4"/>
          <p:cNvSpPr>
            <a:spLocks noChangeShapeType="1"/>
          </p:cNvSpPr>
          <p:nvPr/>
        </p:nvSpPr>
        <p:spPr bwMode="auto">
          <a:xfrm>
            <a:off x="2362200" y="1905000"/>
            <a:ext cx="121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49" name="Line 5"/>
          <p:cNvSpPr>
            <a:spLocks noChangeShapeType="1"/>
          </p:cNvSpPr>
          <p:nvPr/>
        </p:nvSpPr>
        <p:spPr bwMode="auto">
          <a:xfrm>
            <a:off x="3581400" y="19050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31750" name="Group 6"/>
          <p:cNvGrpSpPr>
            <a:grpSpLocks/>
          </p:cNvGrpSpPr>
          <p:nvPr/>
        </p:nvGrpSpPr>
        <p:grpSpPr bwMode="auto">
          <a:xfrm>
            <a:off x="3581400" y="1905000"/>
            <a:ext cx="4267200" cy="533400"/>
            <a:chOff x="2256" y="1200"/>
            <a:chExt cx="2688" cy="336"/>
          </a:xfrm>
        </p:grpSpPr>
        <p:sp>
          <p:nvSpPr>
            <p:cNvPr id="31786" name="Line 7"/>
            <p:cNvSpPr>
              <a:spLocks noChangeShapeType="1"/>
            </p:cNvSpPr>
            <p:nvPr/>
          </p:nvSpPr>
          <p:spPr bwMode="auto">
            <a:xfrm>
              <a:off x="2256" y="1536"/>
              <a:ext cx="15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87" name="Line 8"/>
            <p:cNvSpPr>
              <a:spLocks noChangeShapeType="1"/>
            </p:cNvSpPr>
            <p:nvPr/>
          </p:nvSpPr>
          <p:spPr bwMode="auto">
            <a:xfrm flipV="1">
              <a:off x="3792" y="1200"/>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88" name="Line 9"/>
            <p:cNvSpPr>
              <a:spLocks noChangeShapeType="1"/>
            </p:cNvSpPr>
            <p:nvPr/>
          </p:nvSpPr>
          <p:spPr bwMode="auto">
            <a:xfrm>
              <a:off x="3792" y="1200"/>
              <a:ext cx="115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1751" name="Text Box 10"/>
          <p:cNvSpPr txBox="1">
            <a:spLocks noChangeArrowheads="1"/>
          </p:cNvSpPr>
          <p:nvPr/>
        </p:nvSpPr>
        <p:spPr bwMode="auto">
          <a:xfrm>
            <a:off x="914400" y="2971800"/>
            <a:ext cx="10858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Address/</a:t>
            </a:r>
          </a:p>
          <a:p>
            <a:pPr eaLnBrk="1" hangingPunct="1"/>
            <a:r>
              <a:rPr lang="en-US" altLang="ja-JP" sz="2000">
                <a:latin typeface="Times New Roman" panose="02020603050405020304" pitchFamily="18" charset="0"/>
              </a:rPr>
              <a:t>Data</a:t>
            </a:r>
          </a:p>
        </p:txBody>
      </p:sp>
      <p:grpSp>
        <p:nvGrpSpPr>
          <p:cNvPr id="31752" name="Group 11"/>
          <p:cNvGrpSpPr>
            <a:grpSpLocks/>
          </p:cNvGrpSpPr>
          <p:nvPr/>
        </p:nvGrpSpPr>
        <p:grpSpPr bwMode="auto">
          <a:xfrm>
            <a:off x="2133600" y="3048000"/>
            <a:ext cx="762000" cy="609600"/>
            <a:chOff x="1344" y="1920"/>
            <a:chExt cx="480" cy="384"/>
          </a:xfrm>
        </p:grpSpPr>
        <p:sp>
          <p:nvSpPr>
            <p:cNvPr id="31784" name="Line 12"/>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85" name="Line 13"/>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1753" name="Line 14"/>
          <p:cNvSpPr>
            <a:spLocks noChangeShapeType="1"/>
          </p:cNvSpPr>
          <p:nvPr/>
        </p:nvSpPr>
        <p:spPr bwMode="auto">
          <a:xfrm>
            <a:off x="2895600" y="3048000"/>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54" name="Line 15"/>
          <p:cNvSpPr>
            <a:spLocks noChangeShapeType="1"/>
          </p:cNvSpPr>
          <p:nvPr/>
        </p:nvSpPr>
        <p:spPr bwMode="auto">
          <a:xfrm flipV="1">
            <a:off x="2895600" y="3048000"/>
            <a:ext cx="4572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31755" name="Group 16"/>
          <p:cNvGrpSpPr>
            <a:grpSpLocks/>
          </p:cNvGrpSpPr>
          <p:nvPr/>
        </p:nvGrpSpPr>
        <p:grpSpPr bwMode="auto">
          <a:xfrm>
            <a:off x="3352800" y="3048000"/>
            <a:ext cx="762000" cy="609600"/>
            <a:chOff x="1344" y="1920"/>
            <a:chExt cx="480" cy="384"/>
          </a:xfrm>
        </p:grpSpPr>
        <p:sp>
          <p:nvSpPr>
            <p:cNvPr id="31782" name="Line 17"/>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83" name="Line 18"/>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1756" name="Line 19"/>
          <p:cNvSpPr>
            <a:spLocks noChangeShapeType="1"/>
          </p:cNvSpPr>
          <p:nvPr/>
        </p:nvSpPr>
        <p:spPr bwMode="auto">
          <a:xfrm>
            <a:off x="2298700" y="4921250"/>
            <a:ext cx="21304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57" name="Line 20"/>
          <p:cNvSpPr>
            <a:spLocks noChangeShapeType="1"/>
          </p:cNvSpPr>
          <p:nvPr/>
        </p:nvSpPr>
        <p:spPr bwMode="auto">
          <a:xfrm>
            <a:off x="4429125" y="4343400"/>
            <a:ext cx="0" cy="577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58" name="Line 21"/>
          <p:cNvSpPr>
            <a:spLocks noChangeShapeType="1"/>
          </p:cNvSpPr>
          <p:nvPr/>
        </p:nvSpPr>
        <p:spPr bwMode="auto">
          <a:xfrm>
            <a:off x="4429125" y="4343400"/>
            <a:ext cx="2432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59" name="Line 22"/>
          <p:cNvSpPr>
            <a:spLocks noChangeShapeType="1"/>
          </p:cNvSpPr>
          <p:nvPr/>
        </p:nvSpPr>
        <p:spPr bwMode="auto">
          <a:xfrm flipV="1">
            <a:off x="6861175" y="4343400"/>
            <a:ext cx="0" cy="577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60" name="Line 23"/>
          <p:cNvSpPr>
            <a:spLocks noChangeShapeType="1"/>
          </p:cNvSpPr>
          <p:nvPr/>
        </p:nvSpPr>
        <p:spPr bwMode="auto">
          <a:xfrm>
            <a:off x="6858000" y="4953000"/>
            <a:ext cx="1143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61" name="Text Box 24"/>
          <p:cNvSpPr txBox="1">
            <a:spLocks noChangeArrowheads="1"/>
          </p:cNvSpPr>
          <p:nvPr/>
        </p:nvSpPr>
        <p:spPr bwMode="auto">
          <a:xfrm>
            <a:off x="990600" y="4524375"/>
            <a:ext cx="19367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Acknowledge</a:t>
            </a:r>
            <a:r>
              <a:rPr lang="ja-JP" altLang="en-US" sz="2000">
                <a:latin typeface="Times New Roman" panose="02020603050405020304" pitchFamily="18" charset="0"/>
              </a:rPr>
              <a:t>　１</a:t>
            </a:r>
          </a:p>
        </p:txBody>
      </p:sp>
      <p:sp>
        <p:nvSpPr>
          <p:cNvPr id="31762" name="Text Box 25"/>
          <p:cNvSpPr txBox="1">
            <a:spLocks noChangeArrowheads="1"/>
          </p:cNvSpPr>
          <p:nvPr/>
        </p:nvSpPr>
        <p:spPr bwMode="auto">
          <a:xfrm>
            <a:off x="914400" y="5334000"/>
            <a:ext cx="19367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Acknowledge</a:t>
            </a:r>
            <a:r>
              <a:rPr lang="ja-JP" altLang="en-US" sz="2000">
                <a:latin typeface="Times New Roman" panose="02020603050405020304" pitchFamily="18" charset="0"/>
              </a:rPr>
              <a:t>　２</a:t>
            </a:r>
          </a:p>
        </p:txBody>
      </p:sp>
      <p:sp>
        <p:nvSpPr>
          <p:cNvPr id="31763" name="Line 26"/>
          <p:cNvSpPr>
            <a:spLocks noChangeShapeType="1"/>
          </p:cNvSpPr>
          <p:nvPr/>
        </p:nvSpPr>
        <p:spPr bwMode="auto">
          <a:xfrm>
            <a:off x="7848600" y="19050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64" name="Line 27"/>
          <p:cNvSpPr>
            <a:spLocks noChangeShapeType="1"/>
          </p:cNvSpPr>
          <p:nvPr/>
        </p:nvSpPr>
        <p:spPr bwMode="auto">
          <a:xfrm>
            <a:off x="7848600" y="2438400"/>
            <a:ext cx="990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65" name="Line 28"/>
          <p:cNvSpPr>
            <a:spLocks noChangeShapeType="1"/>
          </p:cNvSpPr>
          <p:nvPr/>
        </p:nvSpPr>
        <p:spPr bwMode="auto">
          <a:xfrm>
            <a:off x="2286000" y="5105400"/>
            <a:ext cx="213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66" name="Line 29"/>
          <p:cNvSpPr>
            <a:spLocks noChangeShapeType="1"/>
          </p:cNvSpPr>
          <p:nvPr/>
        </p:nvSpPr>
        <p:spPr bwMode="auto">
          <a:xfrm>
            <a:off x="4419600" y="51054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67" name="Line 30"/>
          <p:cNvSpPr>
            <a:spLocks noChangeShapeType="1"/>
          </p:cNvSpPr>
          <p:nvPr/>
        </p:nvSpPr>
        <p:spPr bwMode="auto">
          <a:xfrm>
            <a:off x="4419600" y="5638800"/>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68" name="Line 31"/>
          <p:cNvSpPr>
            <a:spLocks noChangeShapeType="1"/>
          </p:cNvSpPr>
          <p:nvPr/>
        </p:nvSpPr>
        <p:spPr bwMode="auto">
          <a:xfrm flipV="1">
            <a:off x="6858000" y="51054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69" name="Line 32"/>
          <p:cNvSpPr>
            <a:spLocks noChangeShapeType="1"/>
          </p:cNvSpPr>
          <p:nvPr/>
        </p:nvSpPr>
        <p:spPr bwMode="auto">
          <a:xfrm>
            <a:off x="6858000" y="5105400"/>
            <a:ext cx="121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3937" name="Text Box 33"/>
          <p:cNvSpPr txBox="1">
            <a:spLocks noChangeArrowheads="1"/>
          </p:cNvSpPr>
          <p:nvPr/>
        </p:nvSpPr>
        <p:spPr bwMode="auto">
          <a:xfrm>
            <a:off x="1889125" y="6213475"/>
            <a:ext cx="5081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ea typeface="HGS創英角ｺﾞｼｯｸUB" panose="020B0900000000000000" pitchFamily="50" charset="-128"/>
              </a:rPr>
              <a:t>3-line 2-edge handshake is also possible</a:t>
            </a:r>
            <a:endParaRPr lang="en-US" altLang="ja-JP" sz="2000">
              <a:latin typeface="Times New Roman" panose="02020603050405020304" pitchFamily="18" charset="0"/>
              <a:ea typeface="HGS創英角ｺﾞｼｯｸUB" panose="020B0900000000000000" pitchFamily="50" charset="-128"/>
            </a:endParaRPr>
          </a:p>
        </p:txBody>
      </p:sp>
      <p:sp>
        <p:nvSpPr>
          <p:cNvPr id="31771" name="Text Box 34"/>
          <p:cNvSpPr txBox="1">
            <a:spLocks noChangeArrowheads="1"/>
          </p:cNvSpPr>
          <p:nvPr/>
        </p:nvSpPr>
        <p:spPr bwMode="auto">
          <a:xfrm>
            <a:off x="3111500" y="386715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123939" name="Rectangle 35"/>
          <p:cNvSpPr>
            <a:spLocks noChangeArrowheads="1"/>
          </p:cNvSpPr>
          <p:nvPr/>
        </p:nvSpPr>
        <p:spPr bwMode="auto">
          <a:xfrm>
            <a:off x="3348038" y="3068638"/>
            <a:ext cx="863600" cy="576262"/>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3940" name="Line 36"/>
          <p:cNvSpPr>
            <a:spLocks noChangeShapeType="1"/>
          </p:cNvSpPr>
          <p:nvPr/>
        </p:nvSpPr>
        <p:spPr bwMode="auto">
          <a:xfrm>
            <a:off x="3581400" y="2514600"/>
            <a:ext cx="685800" cy="1752600"/>
          </a:xfrm>
          <a:prstGeom prst="line">
            <a:avLst/>
          </a:prstGeom>
          <a:noFill/>
          <a:ln w="285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23941" name="Group 37"/>
          <p:cNvGrpSpPr>
            <a:grpSpLocks/>
          </p:cNvGrpSpPr>
          <p:nvPr/>
        </p:nvGrpSpPr>
        <p:grpSpPr bwMode="auto">
          <a:xfrm>
            <a:off x="4495800" y="2209800"/>
            <a:ext cx="1425575" cy="2286000"/>
            <a:chOff x="2832" y="1392"/>
            <a:chExt cx="898" cy="1440"/>
          </a:xfrm>
        </p:grpSpPr>
        <p:sp>
          <p:nvSpPr>
            <p:cNvPr id="31780" name="Line 38"/>
            <p:cNvSpPr>
              <a:spLocks noChangeShapeType="1"/>
            </p:cNvSpPr>
            <p:nvPr/>
          </p:nvSpPr>
          <p:spPr bwMode="auto">
            <a:xfrm flipV="1">
              <a:off x="2832" y="1392"/>
              <a:ext cx="864" cy="1440"/>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81" name="Text Box 39"/>
            <p:cNvSpPr txBox="1">
              <a:spLocks noChangeArrowheads="1"/>
            </p:cNvSpPr>
            <p:nvPr/>
          </p:nvSpPr>
          <p:spPr bwMode="auto">
            <a:xfrm>
              <a:off x="3366" y="1991"/>
              <a:ext cx="3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ea typeface="HGS創英角ｺﾞｼｯｸUB" panose="020B0900000000000000" pitchFamily="50" charset="-128"/>
                </a:rPr>
                <a:t>OK!</a:t>
              </a:r>
            </a:p>
          </p:txBody>
        </p:sp>
      </p:grpSp>
      <p:sp>
        <p:nvSpPr>
          <p:cNvPr id="123944" name="Line 40"/>
          <p:cNvSpPr>
            <a:spLocks noChangeShapeType="1"/>
          </p:cNvSpPr>
          <p:nvPr/>
        </p:nvSpPr>
        <p:spPr bwMode="auto">
          <a:xfrm>
            <a:off x="6084888" y="2349500"/>
            <a:ext cx="503237" cy="21590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23945" name="Group 41"/>
          <p:cNvGrpSpPr>
            <a:grpSpLocks/>
          </p:cNvGrpSpPr>
          <p:nvPr/>
        </p:nvGrpSpPr>
        <p:grpSpPr bwMode="auto">
          <a:xfrm>
            <a:off x="6948488" y="2205038"/>
            <a:ext cx="2606675" cy="2971800"/>
            <a:chOff x="4368" y="1392"/>
            <a:chExt cx="1542" cy="1872"/>
          </a:xfrm>
        </p:grpSpPr>
        <p:sp>
          <p:nvSpPr>
            <p:cNvPr id="31778" name="Line 42"/>
            <p:cNvSpPr>
              <a:spLocks noChangeShapeType="1"/>
            </p:cNvSpPr>
            <p:nvPr/>
          </p:nvSpPr>
          <p:spPr bwMode="auto">
            <a:xfrm flipV="1">
              <a:off x="4368" y="1392"/>
              <a:ext cx="528" cy="1872"/>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779" name="Text Box 43"/>
            <p:cNvSpPr txBox="1">
              <a:spLocks noChangeArrowheads="1"/>
            </p:cNvSpPr>
            <p:nvPr/>
          </p:nvSpPr>
          <p:spPr bwMode="auto">
            <a:xfrm>
              <a:off x="4682" y="2082"/>
              <a:ext cx="1228"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ea typeface="HGS創英角ｺﾞｼｯｸUB" panose="020B0900000000000000" pitchFamily="50" charset="-128"/>
                </a:rPr>
                <a:t>Next transfer</a:t>
              </a:r>
            </a:p>
            <a:p>
              <a:pPr eaLnBrk="1" hangingPunct="1"/>
              <a:r>
                <a:rPr lang="en-US" altLang="ja-JP">
                  <a:ea typeface="HGS創英角ｺﾞｼｯｸUB" panose="020B0900000000000000" pitchFamily="50" charset="-128"/>
                </a:rPr>
                <a:t> OK!</a:t>
              </a:r>
            </a:p>
          </p:txBody>
        </p:sp>
      </p:grpSp>
      <p:sp>
        <p:nvSpPr>
          <p:cNvPr id="31777" name="Text Box 44"/>
          <p:cNvSpPr txBox="1">
            <a:spLocks noChangeArrowheads="1"/>
          </p:cNvSpPr>
          <p:nvPr/>
        </p:nvSpPr>
        <p:spPr bwMode="auto">
          <a:xfrm>
            <a:off x="2824163" y="1130300"/>
            <a:ext cx="6024562"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HGS創英角ｺﾞｼｯｸUB" panose="020B0900000000000000" pitchFamily="50" charset="-128"/>
                <a:ea typeface="HGS創英角ｺﾞｼｯｸUB" panose="020B0900000000000000" pitchFamily="50" charset="-128"/>
              </a:rPr>
              <a:t>Positive edges of two acknowledge lines are used in turn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393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394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394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394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394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39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37" grpId="0"/>
      <p:bldP spid="123939" grpId="0" animBg="1"/>
      <p:bldP spid="123940" grpId="0" animBg="1"/>
      <p:bldP spid="12394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pPr eaLnBrk="1" hangingPunct="1"/>
            <a:r>
              <a:rPr lang="en-US" altLang="ja-JP" dirty="0"/>
              <a:t>Uni-processor structure</a:t>
            </a:r>
            <a:endParaRPr lang="ja-JP" altLang="en-US" dirty="0"/>
          </a:p>
        </p:txBody>
      </p:sp>
      <p:sp>
        <p:nvSpPr>
          <p:cNvPr id="4" name="円/楕円 3"/>
          <p:cNvSpPr/>
          <p:nvPr/>
        </p:nvSpPr>
        <p:spPr>
          <a:xfrm>
            <a:off x="3600238" y="1160411"/>
            <a:ext cx="1655763" cy="6477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CPU</a:t>
            </a:r>
            <a:endParaRPr lang="ja-JP" altLang="en-US" dirty="0"/>
          </a:p>
        </p:txBody>
      </p:sp>
      <p:sp>
        <p:nvSpPr>
          <p:cNvPr id="5" name="正方形/長方形 4"/>
          <p:cNvSpPr/>
          <p:nvPr/>
        </p:nvSpPr>
        <p:spPr>
          <a:xfrm>
            <a:off x="3706763" y="3573413"/>
            <a:ext cx="1368425" cy="863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North</a:t>
            </a:r>
          </a:p>
          <a:p>
            <a:pPr algn="ctr" eaLnBrk="1" hangingPunct="1">
              <a:defRPr/>
            </a:pPr>
            <a:r>
              <a:rPr lang="en-US" altLang="ja-JP" dirty="0"/>
              <a:t>Bridge</a:t>
            </a:r>
            <a:endParaRPr lang="ja-JP" altLang="en-US" dirty="0"/>
          </a:p>
        </p:txBody>
      </p:sp>
      <p:sp>
        <p:nvSpPr>
          <p:cNvPr id="6" name="上下矢印 5"/>
          <p:cNvSpPr/>
          <p:nvPr/>
        </p:nvSpPr>
        <p:spPr>
          <a:xfrm>
            <a:off x="4211588" y="3068588"/>
            <a:ext cx="287338" cy="504825"/>
          </a:xfrm>
          <a:prstGeom prst="up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7" name="上下矢印 6"/>
          <p:cNvSpPr/>
          <p:nvPr/>
        </p:nvSpPr>
        <p:spPr>
          <a:xfrm>
            <a:off x="4211588" y="4451301"/>
            <a:ext cx="287338" cy="504825"/>
          </a:xfrm>
          <a:prstGeom prst="up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8" name="正方形/長方形 7"/>
          <p:cNvSpPr/>
          <p:nvPr/>
        </p:nvSpPr>
        <p:spPr>
          <a:xfrm>
            <a:off x="3706763" y="4940251"/>
            <a:ext cx="1368425" cy="86518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South</a:t>
            </a:r>
          </a:p>
          <a:p>
            <a:pPr algn="ctr" eaLnBrk="1" hangingPunct="1">
              <a:defRPr/>
            </a:pPr>
            <a:r>
              <a:rPr lang="en-US" altLang="ja-JP" dirty="0"/>
              <a:t>Bridge</a:t>
            </a:r>
            <a:endParaRPr lang="ja-JP" altLang="en-US" dirty="0"/>
          </a:p>
        </p:txBody>
      </p:sp>
      <p:sp>
        <p:nvSpPr>
          <p:cNvPr id="10" name="左右矢印 9"/>
          <p:cNvSpPr/>
          <p:nvPr/>
        </p:nvSpPr>
        <p:spPr>
          <a:xfrm>
            <a:off x="2914601" y="3860751"/>
            <a:ext cx="792162" cy="28733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1" name="左右矢印 10"/>
          <p:cNvSpPr/>
          <p:nvPr/>
        </p:nvSpPr>
        <p:spPr>
          <a:xfrm>
            <a:off x="5075188" y="3843288"/>
            <a:ext cx="792163" cy="28892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2" name="左右矢印 11"/>
          <p:cNvSpPr/>
          <p:nvPr/>
        </p:nvSpPr>
        <p:spPr>
          <a:xfrm>
            <a:off x="5075188" y="5211713"/>
            <a:ext cx="792163" cy="2873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3" name="左右矢印 12"/>
          <p:cNvSpPr/>
          <p:nvPr/>
        </p:nvSpPr>
        <p:spPr>
          <a:xfrm>
            <a:off x="2914601" y="5229176"/>
            <a:ext cx="792162" cy="28733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4" name="正方形/長方形 13"/>
          <p:cNvSpPr/>
          <p:nvPr/>
        </p:nvSpPr>
        <p:spPr>
          <a:xfrm>
            <a:off x="1763663" y="3573413"/>
            <a:ext cx="1150938" cy="827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Graphics</a:t>
            </a:r>
            <a:endParaRPr lang="ja-JP" altLang="en-US" dirty="0"/>
          </a:p>
        </p:txBody>
      </p:sp>
      <p:sp>
        <p:nvSpPr>
          <p:cNvPr id="15" name="正方形/長方形 14"/>
          <p:cNvSpPr/>
          <p:nvPr/>
        </p:nvSpPr>
        <p:spPr>
          <a:xfrm>
            <a:off x="5900688" y="3573413"/>
            <a:ext cx="1152525" cy="827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DRAM</a:t>
            </a:r>
            <a:endParaRPr lang="ja-JP" altLang="en-US" dirty="0"/>
          </a:p>
        </p:txBody>
      </p:sp>
      <p:sp>
        <p:nvSpPr>
          <p:cNvPr id="16" name="正方形/長方形 15"/>
          <p:cNvSpPr/>
          <p:nvPr/>
        </p:nvSpPr>
        <p:spPr>
          <a:xfrm>
            <a:off x="5916563" y="4956126"/>
            <a:ext cx="1152525" cy="376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USB</a:t>
            </a:r>
            <a:endParaRPr lang="ja-JP" altLang="en-US" dirty="0"/>
          </a:p>
        </p:txBody>
      </p:sp>
      <p:sp>
        <p:nvSpPr>
          <p:cNvPr id="17" name="正方形/長方形 16"/>
          <p:cNvSpPr/>
          <p:nvPr/>
        </p:nvSpPr>
        <p:spPr>
          <a:xfrm>
            <a:off x="5916563" y="5373638"/>
            <a:ext cx="1152525" cy="374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Ether</a:t>
            </a:r>
            <a:endParaRPr lang="ja-JP" altLang="en-US" dirty="0"/>
          </a:p>
        </p:txBody>
      </p:sp>
      <p:sp>
        <p:nvSpPr>
          <p:cNvPr id="18" name="正方形/長方形 17"/>
          <p:cNvSpPr/>
          <p:nvPr/>
        </p:nvSpPr>
        <p:spPr>
          <a:xfrm>
            <a:off x="5916563" y="5789563"/>
            <a:ext cx="1319213" cy="376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Legacy I/O</a:t>
            </a:r>
            <a:endParaRPr lang="ja-JP" altLang="en-US" dirty="0"/>
          </a:p>
        </p:txBody>
      </p:sp>
      <p:sp>
        <p:nvSpPr>
          <p:cNvPr id="10257" name="テキスト ボックス 19"/>
          <p:cNvSpPr txBox="1">
            <a:spLocks noChangeArrowheads="1"/>
          </p:cNvSpPr>
          <p:nvPr/>
        </p:nvSpPr>
        <p:spPr bwMode="auto">
          <a:xfrm>
            <a:off x="1017538" y="5219651"/>
            <a:ext cx="1825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PCI/PCIexpress</a:t>
            </a:r>
            <a:endParaRPr lang="ja-JP" altLang="en-US"/>
          </a:p>
        </p:txBody>
      </p:sp>
      <p:sp>
        <p:nvSpPr>
          <p:cNvPr id="10259" name="テキスト ボックス 21"/>
          <p:cNvSpPr txBox="1">
            <a:spLocks noChangeArrowheads="1"/>
          </p:cNvSpPr>
          <p:nvPr/>
        </p:nvSpPr>
        <p:spPr bwMode="auto">
          <a:xfrm>
            <a:off x="4859288" y="3197176"/>
            <a:ext cx="26336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Memory Controller HUB</a:t>
            </a:r>
            <a:endParaRPr lang="ja-JP" altLang="en-US"/>
          </a:p>
        </p:txBody>
      </p:sp>
      <p:sp>
        <p:nvSpPr>
          <p:cNvPr id="10260" name="テキスト ボックス 22"/>
          <p:cNvSpPr txBox="1">
            <a:spLocks noChangeArrowheads="1"/>
          </p:cNvSpPr>
          <p:nvPr/>
        </p:nvSpPr>
        <p:spPr bwMode="auto">
          <a:xfrm>
            <a:off x="5003751" y="4537026"/>
            <a:ext cx="210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I/O Controller HUB</a:t>
            </a:r>
            <a:endParaRPr lang="ja-JP" altLang="en-US"/>
          </a:p>
        </p:txBody>
      </p:sp>
      <p:sp>
        <p:nvSpPr>
          <p:cNvPr id="2" name="正方形/長方形 1">
            <a:extLst>
              <a:ext uri="{FF2B5EF4-FFF2-40B4-BE49-F238E27FC236}">
                <a16:creationId xmlns:a16="http://schemas.microsoft.com/office/drawing/2014/main" id="{84D2633F-CAC0-43DF-A6AB-7F04F4B76EB8}"/>
              </a:ext>
            </a:extLst>
          </p:cNvPr>
          <p:cNvSpPr/>
          <p:nvPr/>
        </p:nvSpPr>
        <p:spPr>
          <a:xfrm>
            <a:off x="3960440" y="1829462"/>
            <a:ext cx="935360" cy="242312"/>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L1</a:t>
            </a:r>
            <a:endParaRPr kumimoji="1" lang="ja-JP" altLang="en-US" dirty="0"/>
          </a:p>
        </p:txBody>
      </p:sp>
      <p:sp>
        <p:nvSpPr>
          <p:cNvPr id="22" name="正方形/長方形 21">
            <a:extLst>
              <a:ext uri="{FF2B5EF4-FFF2-40B4-BE49-F238E27FC236}">
                <a16:creationId xmlns:a16="http://schemas.microsoft.com/office/drawing/2014/main" id="{7793E9E6-9407-4C90-85DE-278D6117FCE9}"/>
              </a:ext>
            </a:extLst>
          </p:cNvPr>
          <p:cNvSpPr/>
          <p:nvPr/>
        </p:nvSpPr>
        <p:spPr>
          <a:xfrm>
            <a:off x="3743908" y="2055710"/>
            <a:ext cx="1368424" cy="397697"/>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L2</a:t>
            </a:r>
            <a:endParaRPr kumimoji="1" lang="ja-JP" altLang="en-US" dirty="0"/>
          </a:p>
        </p:txBody>
      </p:sp>
      <p:sp>
        <p:nvSpPr>
          <p:cNvPr id="23" name="正方形/長方形 22">
            <a:extLst>
              <a:ext uri="{FF2B5EF4-FFF2-40B4-BE49-F238E27FC236}">
                <a16:creationId xmlns:a16="http://schemas.microsoft.com/office/drawing/2014/main" id="{3739AD37-5A10-498B-99FB-58C77124AACA}"/>
              </a:ext>
            </a:extLst>
          </p:cNvPr>
          <p:cNvSpPr/>
          <p:nvPr/>
        </p:nvSpPr>
        <p:spPr>
          <a:xfrm>
            <a:off x="3387084" y="2452891"/>
            <a:ext cx="2089374" cy="571525"/>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L3</a:t>
            </a:r>
            <a:endParaRPr kumimoji="1" lang="ja-JP" altLang="en-US" dirty="0"/>
          </a:p>
        </p:txBody>
      </p:sp>
    </p:spTree>
    <p:extLst>
      <p:ext uri="{BB962C8B-B14F-4D97-AF65-F5344CB8AC3E}">
        <p14:creationId xmlns:p14="http://schemas.microsoft.com/office/powerpoint/2010/main" val="37777793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ja-JP" sz="3800"/>
              <a:t>Synchronous bus is suitable for block transfer</a:t>
            </a:r>
          </a:p>
        </p:txBody>
      </p:sp>
      <p:sp>
        <p:nvSpPr>
          <p:cNvPr id="32771" name="Text Box 3"/>
          <p:cNvSpPr txBox="1">
            <a:spLocks noChangeArrowheads="1"/>
          </p:cNvSpPr>
          <p:nvPr/>
        </p:nvSpPr>
        <p:spPr bwMode="auto">
          <a:xfrm>
            <a:off x="1127125" y="2759075"/>
            <a:ext cx="846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Strobe</a:t>
            </a:r>
          </a:p>
        </p:txBody>
      </p:sp>
      <p:sp>
        <p:nvSpPr>
          <p:cNvPr id="32772" name="Line 4"/>
          <p:cNvSpPr>
            <a:spLocks noChangeShapeType="1"/>
          </p:cNvSpPr>
          <p:nvPr/>
        </p:nvSpPr>
        <p:spPr bwMode="auto">
          <a:xfrm>
            <a:off x="2438400" y="2667000"/>
            <a:ext cx="121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73" name="Line 5"/>
          <p:cNvSpPr>
            <a:spLocks noChangeShapeType="1"/>
          </p:cNvSpPr>
          <p:nvPr/>
        </p:nvSpPr>
        <p:spPr bwMode="auto">
          <a:xfrm>
            <a:off x="3657600" y="2667000"/>
            <a:ext cx="0" cy="5476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74" name="Line 6"/>
          <p:cNvSpPr>
            <a:spLocks noChangeShapeType="1"/>
          </p:cNvSpPr>
          <p:nvPr/>
        </p:nvSpPr>
        <p:spPr bwMode="auto">
          <a:xfrm>
            <a:off x="3657600" y="3214688"/>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75" name="Line 7"/>
          <p:cNvSpPr>
            <a:spLocks noChangeShapeType="1"/>
          </p:cNvSpPr>
          <p:nvPr/>
        </p:nvSpPr>
        <p:spPr bwMode="auto">
          <a:xfrm flipV="1">
            <a:off x="6096000" y="2667000"/>
            <a:ext cx="0" cy="5476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76" name="Line 8"/>
          <p:cNvSpPr>
            <a:spLocks noChangeShapeType="1"/>
          </p:cNvSpPr>
          <p:nvPr/>
        </p:nvSpPr>
        <p:spPr bwMode="auto">
          <a:xfrm>
            <a:off x="6096000" y="2667000"/>
            <a:ext cx="1828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77" name="Text Box 9"/>
          <p:cNvSpPr txBox="1">
            <a:spLocks noChangeArrowheads="1"/>
          </p:cNvSpPr>
          <p:nvPr/>
        </p:nvSpPr>
        <p:spPr bwMode="auto">
          <a:xfrm>
            <a:off x="990600" y="3760788"/>
            <a:ext cx="10858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Address/</a:t>
            </a:r>
          </a:p>
          <a:p>
            <a:pPr eaLnBrk="1" hangingPunct="1"/>
            <a:r>
              <a:rPr lang="en-US" altLang="ja-JP" sz="2000">
                <a:latin typeface="Times New Roman" panose="02020603050405020304" pitchFamily="18" charset="0"/>
              </a:rPr>
              <a:t>Data</a:t>
            </a:r>
          </a:p>
        </p:txBody>
      </p:sp>
      <p:grpSp>
        <p:nvGrpSpPr>
          <p:cNvPr id="32778" name="Group 10"/>
          <p:cNvGrpSpPr>
            <a:grpSpLocks/>
          </p:cNvGrpSpPr>
          <p:nvPr/>
        </p:nvGrpSpPr>
        <p:grpSpPr bwMode="auto">
          <a:xfrm>
            <a:off x="2209800" y="3838575"/>
            <a:ext cx="762000" cy="625475"/>
            <a:chOff x="1344" y="1920"/>
            <a:chExt cx="480" cy="384"/>
          </a:xfrm>
        </p:grpSpPr>
        <p:sp>
          <p:nvSpPr>
            <p:cNvPr id="32859" name="Line 11"/>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60" name="Line 12"/>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79" name="Group 13"/>
          <p:cNvGrpSpPr>
            <a:grpSpLocks/>
          </p:cNvGrpSpPr>
          <p:nvPr/>
        </p:nvGrpSpPr>
        <p:grpSpPr bwMode="auto">
          <a:xfrm>
            <a:off x="2971800" y="3838575"/>
            <a:ext cx="457200" cy="625475"/>
            <a:chOff x="1872" y="2418"/>
            <a:chExt cx="288" cy="394"/>
          </a:xfrm>
        </p:grpSpPr>
        <p:sp>
          <p:nvSpPr>
            <p:cNvPr id="32857" name="Line 14"/>
            <p:cNvSpPr>
              <a:spLocks noChangeShapeType="1"/>
            </p:cNvSpPr>
            <p:nvPr/>
          </p:nvSpPr>
          <p:spPr bwMode="auto">
            <a:xfrm>
              <a:off x="1872" y="2418"/>
              <a:ext cx="288" cy="3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58" name="Line 15"/>
            <p:cNvSpPr>
              <a:spLocks noChangeShapeType="1"/>
            </p:cNvSpPr>
            <p:nvPr/>
          </p:nvSpPr>
          <p:spPr bwMode="auto">
            <a:xfrm flipV="1">
              <a:off x="1872" y="2418"/>
              <a:ext cx="288" cy="3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80" name="Group 16"/>
          <p:cNvGrpSpPr>
            <a:grpSpLocks/>
          </p:cNvGrpSpPr>
          <p:nvPr/>
        </p:nvGrpSpPr>
        <p:grpSpPr bwMode="auto">
          <a:xfrm>
            <a:off x="3429000" y="3810000"/>
            <a:ext cx="1295400" cy="657225"/>
            <a:chOff x="1344" y="1920"/>
            <a:chExt cx="480" cy="384"/>
          </a:xfrm>
        </p:grpSpPr>
        <p:sp>
          <p:nvSpPr>
            <p:cNvPr id="32855" name="Line 17"/>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56" name="Line 18"/>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2781" name="Line 19"/>
          <p:cNvSpPr>
            <a:spLocks noChangeShapeType="1"/>
          </p:cNvSpPr>
          <p:nvPr/>
        </p:nvSpPr>
        <p:spPr bwMode="auto">
          <a:xfrm>
            <a:off x="2362200" y="5715000"/>
            <a:ext cx="213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82" name="Line 20"/>
          <p:cNvSpPr>
            <a:spLocks noChangeShapeType="1"/>
          </p:cNvSpPr>
          <p:nvPr/>
        </p:nvSpPr>
        <p:spPr bwMode="auto">
          <a:xfrm>
            <a:off x="4495800" y="5167313"/>
            <a:ext cx="0" cy="5476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83" name="Line 21"/>
          <p:cNvSpPr>
            <a:spLocks noChangeShapeType="1"/>
          </p:cNvSpPr>
          <p:nvPr/>
        </p:nvSpPr>
        <p:spPr bwMode="auto">
          <a:xfrm>
            <a:off x="4495800" y="5167313"/>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84" name="Line 22"/>
          <p:cNvSpPr>
            <a:spLocks noChangeShapeType="1"/>
          </p:cNvSpPr>
          <p:nvPr/>
        </p:nvSpPr>
        <p:spPr bwMode="auto">
          <a:xfrm flipV="1">
            <a:off x="6934200" y="5167313"/>
            <a:ext cx="0" cy="5476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85" name="Line 23"/>
          <p:cNvSpPr>
            <a:spLocks noChangeShapeType="1"/>
          </p:cNvSpPr>
          <p:nvPr/>
        </p:nvSpPr>
        <p:spPr bwMode="auto">
          <a:xfrm>
            <a:off x="6934200" y="5715000"/>
            <a:ext cx="1828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86" name="Text Box 24"/>
          <p:cNvSpPr txBox="1">
            <a:spLocks noChangeArrowheads="1"/>
          </p:cNvSpPr>
          <p:nvPr/>
        </p:nvSpPr>
        <p:spPr bwMode="auto">
          <a:xfrm>
            <a:off x="1050925" y="5338763"/>
            <a:ext cx="159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Acknowledge</a:t>
            </a:r>
          </a:p>
        </p:txBody>
      </p:sp>
      <p:grpSp>
        <p:nvGrpSpPr>
          <p:cNvPr id="32787" name="Group 25"/>
          <p:cNvGrpSpPr>
            <a:grpSpLocks/>
          </p:cNvGrpSpPr>
          <p:nvPr/>
        </p:nvGrpSpPr>
        <p:grpSpPr bwMode="auto">
          <a:xfrm>
            <a:off x="2286000" y="1828800"/>
            <a:ext cx="609600" cy="457200"/>
            <a:chOff x="1440" y="1152"/>
            <a:chExt cx="384" cy="288"/>
          </a:xfrm>
        </p:grpSpPr>
        <p:sp>
          <p:nvSpPr>
            <p:cNvPr id="32851" name="Line 26"/>
            <p:cNvSpPr>
              <a:spLocks noChangeShapeType="1"/>
            </p:cNvSpPr>
            <p:nvPr/>
          </p:nvSpPr>
          <p:spPr bwMode="auto">
            <a:xfrm>
              <a:off x="1440" y="1440"/>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52" name="Line 27"/>
            <p:cNvSpPr>
              <a:spLocks noChangeShapeType="1"/>
            </p:cNvSpPr>
            <p:nvPr/>
          </p:nvSpPr>
          <p:spPr bwMode="auto">
            <a:xfrm flipV="1">
              <a:off x="1632"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53" name="Line 28"/>
            <p:cNvSpPr>
              <a:spLocks noChangeShapeType="1"/>
            </p:cNvSpPr>
            <p:nvPr/>
          </p:nvSpPr>
          <p:spPr bwMode="auto">
            <a:xfrm>
              <a:off x="1632" y="115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54" name="Line 29"/>
            <p:cNvSpPr>
              <a:spLocks noChangeShapeType="1"/>
            </p:cNvSpPr>
            <p:nvPr/>
          </p:nvSpPr>
          <p:spPr bwMode="auto">
            <a:xfrm>
              <a:off x="1824"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88" name="Group 30"/>
          <p:cNvGrpSpPr>
            <a:grpSpLocks/>
          </p:cNvGrpSpPr>
          <p:nvPr/>
        </p:nvGrpSpPr>
        <p:grpSpPr bwMode="auto">
          <a:xfrm>
            <a:off x="2895600" y="1828800"/>
            <a:ext cx="609600" cy="457200"/>
            <a:chOff x="1440" y="1152"/>
            <a:chExt cx="384" cy="288"/>
          </a:xfrm>
        </p:grpSpPr>
        <p:sp>
          <p:nvSpPr>
            <p:cNvPr id="32847" name="Line 31"/>
            <p:cNvSpPr>
              <a:spLocks noChangeShapeType="1"/>
            </p:cNvSpPr>
            <p:nvPr/>
          </p:nvSpPr>
          <p:spPr bwMode="auto">
            <a:xfrm>
              <a:off x="1440" y="1440"/>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48" name="Line 32"/>
            <p:cNvSpPr>
              <a:spLocks noChangeShapeType="1"/>
            </p:cNvSpPr>
            <p:nvPr/>
          </p:nvSpPr>
          <p:spPr bwMode="auto">
            <a:xfrm flipV="1">
              <a:off x="1632"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49" name="Line 33"/>
            <p:cNvSpPr>
              <a:spLocks noChangeShapeType="1"/>
            </p:cNvSpPr>
            <p:nvPr/>
          </p:nvSpPr>
          <p:spPr bwMode="auto">
            <a:xfrm>
              <a:off x="1632" y="115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50" name="Line 34"/>
            <p:cNvSpPr>
              <a:spLocks noChangeShapeType="1"/>
            </p:cNvSpPr>
            <p:nvPr/>
          </p:nvSpPr>
          <p:spPr bwMode="auto">
            <a:xfrm>
              <a:off x="1824"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89" name="Group 35"/>
          <p:cNvGrpSpPr>
            <a:grpSpLocks/>
          </p:cNvGrpSpPr>
          <p:nvPr/>
        </p:nvGrpSpPr>
        <p:grpSpPr bwMode="auto">
          <a:xfrm>
            <a:off x="3505200" y="1828800"/>
            <a:ext cx="609600" cy="457200"/>
            <a:chOff x="1440" y="1152"/>
            <a:chExt cx="384" cy="288"/>
          </a:xfrm>
        </p:grpSpPr>
        <p:sp>
          <p:nvSpPr>
            <p:cNvPr id="32843" name="Line 36"/>
            <p:cNvSpPr>
              <a:spLocks noChangeShapeType="1"/>
            </p:cNvSpPr>
            <p:nvPr/>
          </p:nvSpPr>
          <p:spPr bwMode="auto">
            <a:xfrm>
              <a:off x="1440" y="1440"/>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44" name="Line 37"/>
            <p:cNvSpPr>
              <a:spLocks noChangeShapeType="1"/>
            </p:cNvSpPr>
            <p:nvPr/>
          </p:nvSpPr>
          <p:spPr bwMode="auto">
            <a:xfrm flipV="1">
              <a:off x="1632"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45" name="Line 38"/>
            <p:cNvSpPr>
              <a:spLocks noChangeShapeType="1"/>
            </p:cNvSpPr>
            <p:nvPr/>
          </p:nvSpPr>
          <p:spPr bwMode="auto">
            <a:xfrm>
              <a:off x="1632" y="115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46" name="Line 39"/>
            <p:cNvSpPr>
              <a:spLocks noChangeShapeType="1"/>
            </p:cNvSpPr>
            <p:nvPr/>
          </p:nvSpPr>
          <p:spPr bwMode="auto">
            <a:xfrm>
              <a:off x="1824"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0" name="Group 40"/>
          <p:cNvGrpSpPr>
            <a:grpSpLocks/>
          </p:cNvGrpSpPr>
          <p:nvPr/>
        </p:nvGrpSpPr>
        <p:grpSpPr bwMode="auto">
          <a:xfrm>
            <a:off x="4114800" y="1828800"/>
            <a:ext cx="609600" cy="457200"/>
            <a:chOff x="1440" y="1152"/>
            <a:chExt cx="384" cy="288"/>
          </a:xfrm>
        </p:grpSpPr>
        <p:sp>
          <p:nvSpPr>
            <p:cNvPr id="32839" name="Line 41"/>
            <p:cNvSpPr>
              <a:spLocks noChangeShapeType="1"/>
            </p:cNvSpPr>
            <p:nvPr/>
          </p:nvSpPr>
          <p:spPr bwMode="auto">
            <a:xfrm>
              <a:off x="1440" y="1440"/>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40" name="Line 42"/>
            <p:cNvSpPr>
              <a:spLocks noChangeShapeType="1"/>
            </p:cNvSpPr>
            <p:nvPr/>
          </p:nvSpPr>
          <p:spPr bwMode="auto">
            <a:xfrm flipV="1">
              <a:off x="1632"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41" name="Line 43"/>
            <p:cNvSpPr>
              <a:spLocks noChangeShapeType="1"/>
            </p:cNvSpPr>
            <p:nvPr/>
          </p:nvSpPr>
          <p:spPr bwMode="auto">
            <a:xfrm>
              <a:off x="1632" y="115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42" name="Line 44"/>
            <p:cNvSpPr>
              <a:spLocks noChangeShapeType="1"/>
            </p:cNvSpPr>
            <p:nvPr/>
          </p:nvSpPr>
          <p:spPr bwMode="auto">
            <a:xfrm>
              <a:off x="1824"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1" name="Group 45"/>
          <p:cNvGrpSpPr>
            <a:grpSpLocks/>
          </p:cNvGrpSpPr>
          <p:nvPr/>
        </p:nvGrpSpPr>
        <p:grpSpPr bwMode="auto">
          <a:xfrm>
            <a:off x="4724400" y="1828800"/>
            <a:ext cx="609600" cy="457200"/>
            <a:chOff x="1440" y="1152"/>
            <a:chExt cx="384" cy="288"/>
          </a:xfrm>
        </p:grpSpPr>
        <p:sp>
          <p:nvSpPr>
            <p:cNvPr id="32835" name="Line 46"/>
            <p:cNvSpPr>
              <a:spLocks noChangeShapeType="1"/>
            </p:cNvSpPr>
            <p:nvPr/>
          </p:nvSpPr>
          <p:spPr bwMode="auto">
            <a:xfrm>
              <a:off x="1440" y="1440"/>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36" name="Line 47"/>
            <p:cNvSpPr>
              <a:spLocks noChangeShapeType="1"/>
            </p:cNvSpPr>
            <p:nvPr/>
          </p:nvSpPr>
          <p:spPr bwMode="auto">
            <a:xfrm flipV="1">
              <a:off x="1632"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37" name="Line 48"/>
            <p:cNvSpPr>
              <a:spLocks noChangeShapeType="1"/>
            </p:cNvSpPr>
            <p:nvPr/>
          </p:nvSpPr>
          <p:spPr bwMode="auto">
            <a:xfrm>
              <a:off x="1632" y="115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38" name="Line 49"/>
            <p:cNvSpPr>
              <a:spLocks noChangeShapeType="1"/>
            </p:cNvSpPr>
            <p:nvPr/>
          </p:nvSpPr>
          <p:spPr bwMode="auto">
            <a:xfrm>
              <a:off x="1824"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2" name="Group 50"/>
          <p:cNvGrpSpPr>
            <a:grpSpLocks/>
          </p:cNvGrpSpPr>
          <p:nvPr/>
        </p:nvGrpSpPr>
        <p:grpSpPr bwMode="auto">
          <a:xfrm>
            <a:off x="5334000" y="1828800"/>
            <a:ext cx="609600" cy="457200"/>
            <a:chOff x="1440" y="1152"/>
            <a:chExt cx="384" cy="288"/>
          </a:xfrm>
        </p:grpSpPr>
        <p:sp>
          <p:nvSpPr>
            <p:cNvPr id="32831" name="Line 51"/>
            <p:cNvSpPr>
              <a:spLocks noChangeShapeType="1"/>
            </p:cNvSpPr>
            <p:nvPr/>
          </p:nvSpPr>
          <p:spPr bwMode="auto">
            <a:xfrm>
              <a:off x="1440" y="1440"/>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32" name="Line 52"/>
            <p:cNvSpPr>
              <a:spLocks noChangeShapeType="1"/>
            </p:cNvSpPr>
            <p:nvPr/>
          </p:nvSpPr>
          <p:spPr bwMode="auto">
            <a:xfrm flipV="1">
              <a:off x="1632"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33" name="Line 53"/>
            <p:cNvSpPr>
              <a:spLocks noChangeShapeType="1"/>
            </p:cNvSpPr>
            <p:nvPr/>
          </p:nvSpPr>
          <p:spPr bwMode="auto">
            <a:xfrm>
              <a:off x="1632" y="115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34" name="Line 54"/>
            <p:cNvSpPr>
              <a:spLocks noChangeShapeType="1"/>
            </p:cNvSpPr>
            <p:nvPr/>
          </p:nvSpPr>
          <p:spPr bwMode="auto">
            <a:xfrm>
              <a:off x="1824"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3" name="Group 55"/>
          <p:cNvGrpSpPr>
            <a:grpSpLocks/>
          </p:cNvGrpSpPr>
          <p:nvPr/>
        </p:nvGrpSpPr>
        <p:grpSpPr bwMode="auto">
          <a:xfrm>
            <a:off x="5943600" y="1828800"/>
            <a:ext cx="609600" cy="457200"/>
            <a:chOff x="1440" y="1152"/>
            <a:chExt cx="384" cy="288"/>
          </a:xfrm>
        </p:grpSpPr>
        <p:sp>
          <p:nvSpPr>
            <p:cNvPr id="32827" name="Line 56"/>
            <p:cNvSpPr>
              <a:spLocks noChangeShapeType="1"/>
            </p:cNvSpPr>
            <p:nvPr/>
          </p:nvSpPr>
          <p:spPr bwMode="auto">
            <a:xfrm>
              <a:off x="1440" y="1440"/>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28" name="Line 57"/>
            <p:cNvSpPr>
              <a:spLocks noChangeShapeType="1"/>
            </p:cNvSpPr>
            <p:nvPr/>
          </p:nvSpPr>
          <p:spPr bwMode="auto">
            <a:xfrm flipV="1">
              <a:off x="1632"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29" name="Line 58"/>
            <p:cNvSpPr>
              <a:spLocks noChangeShapeType="1"/>
            </p:cNvSpPr>
            <p:nvPr/>
          </p:nvSpPr>
          <p:spPr bwMode="auto">
            <a:xfrm>
              <a:off x="1632" y="115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30" name="Line 59"/>
            <p:cNvSpPr>
              <a:spLocks noChangeShapeType="1"/>
            </p:cNvSpPr>
            <p:nvPr/>
          </p:nvSpPr>
          <p:spPr bwMode="auto">
            <a:xfrm>
              <a:off x="1824"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4" name="Group 60"/>
          <p:cNvGrpSpPr>
            <a:grpSpLocks/>
          </p:cNvGrpSpPr>
          <p:nvPr/>
        </p:nvGrpSpPr>
        <p:grpSpPr bwMode="auto">
          <a:xfrm>
            <a:off x="6553200" y="1828800"/>
            <a:ext cx="609600" cy="457200"/>
            <a:chOff x="1440" y="1152"/>
            <a:chExt cx="384" cy="288"/>
          </a:xfrm>
        </p:grpSpPr>
        <p:sp>
          <p:nvSpPr>
            <p:cNvPr id="32823" name="Line 61"/>
            <p:cNvSpPr>
              <a:spLocks noChangeShapeType="1"/>
            </p:cNvSpPr>
            <p:nvPr/>
          </p:nvSpPr>
          <p:spPr bwMode="auto">
            <a:xfrm>
              <a:off x="1440" y="1440"/>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24" name="Line 62"/>
            <p:cNvSpPr>
              <a:spLocks noChangeShapeType="1"/>
            </p:cNvSpPr>
            <p:nvPr/>
          </p:nvSpPr>
          <p:spPr bwMode="auto">
            <a:xfrm flipV="1">
              <a:off x="1632"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25" name="Line 63"/>
            <p:cNvSpPr>
              <a:spLocks noChangeShapeType="1"/>
            </p:cNvSpPr>
            <p:nvPr/>
          </p:nvSpPr>
          <p:spPr bwMode="auto">
            <a:xfrm>
              <a:off x="1632" y="115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26" name="Line 64"/>
            <p:cNvSpPr>
              <a:spLocks noChangeShapeType="1"/>
            </p:cNvSpPr>
            <p:nvPr/>
          </p:nvSpPr>
          <p:spPr bwMode="auto">
            <a:xfrm>
              <a:off x="1824"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5" name="Group 65"/>
          <p:cNvGrpSpPr>
            <a:grpSpLocks/>
          </p:cNvGrpSpPr>
          <p:nvPr/>
        </p:nvGrpSpPr>
        <p:grpSpPr bwMode="auto">
          <a:xfrm>
            <a:off x="4724400" y="3810000"/>
            <a:ext cx="228600" cy="685800"/>
            <a:chOff x="2976" y="2400"/>
            <a:chExt cx="144" cy="432"/>
          </a:xfrm>
        </p:grpSpPr>
        <p:sp>
          <p:nvSpPr>
            <p:cNvPr id="32821" name="Line 66"/>
            <p:cNvSpPr>
              <a:spLocks noChangeShapeType="1"/>
            </p:cNvSpPr>
            <p:nvPr/>
          </p:nvSpPr>
          <p:spPr bwMode="auto">
            <a:xfrm>
              <a:off x="2976" y="2400"/>
              <a:ext cx="144"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22" name="Line 67"/>
            <p:cNvSpPr>
              <a:spLocks noChangeShapeType="1"/>
            </p:cNvSpPr>
            <p:nvPr/>
          </p:nvSpPr>
          <p:spPr bwMode="auto">
            <a:xfrm flipV="1">
              <a:off x="2976" y="2400"/>
              <a:ext cx="144"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6" name="Group 68"/>
          <p:cNvGrpSpPr>
            <a:grpSpLocks/>
          </p:cNvGrpSpPr>
          <p:nvPr/>
        </p:nvGrpSpPr>
        <p:grpSpPr bwMode="auto">
          <a:xfrm>
            <a:off x="4953000" y="3810000"/>
            <a:ext cx="381000" cy="657225"/>
            <a:chOff x="1344" y="1920"/>
            <a:chExt cx="480" cy="384"/>
          </a:xfrm>
        </p:grpSpPr>
        <p:sp>
          <p:nvSpPr>
            <p:cNvPr id="32819" name="Line 69"/>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20" name="Line 70"/>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7" name="Group 71"/>
          <p:cNvGrpSpPr>
            <a:grpSpLocks/>
          </p:cNvGrpSpPr>
          <p:nvPr/>
        </p:nvGrpSpPr>
        <p:grpSpPr bwMode="auto">
          <a:xfrm>
            <a:off x="5334000" y="3810000"/>
            <a:ext cx="228600" cy="685800"/>
            <a:chOff x="2976" y="2400"/>
            <a:chExt cx="144" cy="432"/>
          </a:xfrm>
        </p:grpSpPr>
        <p:sp>
          <p:nvSpPr>
            <p:cNvPr id="32817" name="Line 72"/>
            <p:cNvSpPr>
              <a:spLocks noChangeShapeType="1"/>
            </p:cNvSpPr>
            <p:nvPr/>
          </p:nvSpPr>
          <p:spPr bwMode="auto">
            <a:xfrm>
              <a:off x="2976" y="2400"/>
              <a:ext cx="144"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18" name="Line 73"/>
            <p:cNvSpPr>
              <a:spLocks noChangeShapeType="1"/>
            </p:cNvSpPr>
            <p:nvPr/>
          </p:nvSpPr>
          <p:spPr bwMode="auto">
            <a:xfrm flipV="1">
              <a:off x="2976" y="2400"/>
              <a:ext cx="144"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8" name="Group 74"/>
          <p:cNvGrpSpPr>
            <a:grpSpLocks/>
          </p:cNvGrpSpPr>
          <p:nvPr/>
        </p:nvGrpSpPr>
        <p:grpSpPr bwMode="auto">
          <a:xfrm>
            <a:off x="5562600" y="3810000"/>
            <a:ext cx="381000" cy="657225"/>
            <a:chOff x="1344" y="1920"/>
            <a:chExt cx="480" cy="384"/>
          </a:xfrm>
        </p:grpSpPr>
        <p:sp>
          <p:nvSpPr>
            <p:cNvPr id="32815" name="Line 75"/>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16" name="Line 76"/>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799" name="Group 77"/>
          <p:cNvGrpSpPr>
            <a:grpSpLocks/>
          </p:cNvGrpSpPr>
          <p:nvPr/>
        </p:nvGrpSpPr>
        <p:grpSpPr bwMode="auto">
          <a:xfrm>
            <a:off x="5943600" y="3810000"/>
            <a:ext cx="228600" cy="685800"/>
            <a:chOff x="2976" y="2400"/>
            <a:chExt cx="144" cy="432"/>
          </a:xfrm>
        </p:grpSpPr>
        <p:sp>
          <p:nvSpPr>
            <p:cNvPr id="32813" name="Line 78"/>
            <p:cNvSpPr>
              <a:spLocks noChangeShapeType="1"/>
            </p:cNvSpPr>
            <p:nvPr/>
          </p:nvSpPr>
          <p:spPr bwMode="auto">
            <a:xfrm>
              <a:off x="2976" y="2400"/>
              <a:ext cx="144"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14" name="Line 79"/>
            <p:cNvSpPr>
              <a:spLocks noChangeShapeType="1"/>
            </p:cNvSpPr>
            <p:nvPr/>
          </p:nvSpPr>
          <p:spPr bwMode="auto">
            <a:xfrm flipV="1">
              <a:off x="2976" y="2400"/>
              <a:ext cx="144"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2800" name="Group 80"/>
          <p:cNvGrpSpPr>
            <a:grpSpLocks/>
          </p:cNvGrpSpPr>
          <p:nvPr/>
        </p:nvGrpSpPr>
        <p:grpSpPr bwMode="auto">
          <a:xfrm>
            <a:off x="6172200" y="3810000"/>
            <a:ext cx="1295400" cy="657225"/>
            <a:chOff x="1344" y="1920"/>
            <a:chExt cx="480" cy="384"/>
          </a:xfrm>
        </p:grpSpPr>
        <p:sp>
          <p:nvSpPr>
            <p:cNvPr id="32811" name="Line 81"/>
            <p:cNvSpPr>
              <a:spLocks noChangeShapeType="1"/>
            </p:cNvSpPr>
            <p:nvPr/>
          </p:nvSpPr>
          <p:spPr bwMode="auto">
            <a:xfrm>
              <a:off x="1344" y="1920"/>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812" name="Line 82"/>
            <p:cNvSpPr>
              <a:spLocks noChangeShapeType="1"/>
            </p:cNvSpPr>
            <p:nvPr/>
          </p:nvSpPr>
          <p:spPr bwMode="auto">
            <a:xfrm>
              <a:off x="1344" y="230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2801" name="Text Box 83"/>
          <p:cNvSpPr txBox="1">
            <a:spLocks noChangeArrowheads="1"/>
          </p:cNvSpPr>
          <p:nvPr/>
        </p:nvSpPr>
        <p:spPr bwMode="auto">
          <a:xfrm>
            <a:off x="974725" y="1843088"/>
            <a:ext cx="790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latin typeface="Times New Roman" panose="02020603050405020304" pitchFamily="18" charset="0"/>
              </a:rPr>
              <a:t>Clock</a:t>
            </a:r>
          </a:p>
        </p:txBody>
      </p:sp>
      <p:sp>
        <p:nvSpPr>
          <p:cNvPr id="125012" name="Line 84"/>
          <p:cNvSpPr>
            <a:spLocks noChangeShapeType="1"/>
          </p:cNvSpPr>
          <p:nvPr/>
        </p:nvSpPr>
        <p:spPr bwMode="auto">
          <a:xfrm>
            <a:off x="6172200" y="3048000"/>
            <a:ext cx="762000" cy="1981200"/>
          </a:xfrm>
          <a:prstGeom prst="line">
            <a:avLst/>
          </a:prstGeom>
          <a:noFill/>
          <a:ln w="285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5013" name="Rectangle 85"/>
          <p:cNvSpPr>
            <a:spLocks noChangeArrowheads="1"/>
          </p:cNvSpPr>
          <p:nvPr/>
        </p:nvSpPr>
        <p:spPr bwMode="auto">
          <a:xfrm>
            <a:off x="3490913" y="3789363"/>
            <a:ext cx="936625" cy="6477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5014" name="Line 86"/>
          <p:cNvSpPr>
            <a:spLocks noChangeShapeType="1"/>
          </p:cNvSpPr>
          <p:nvPr/>
        </p:nvSpPr>
        <p:spPr bwMode="auto">
          <a:xfrm>
            <a:off x="3657600" y="3292475"/>
            <a:ext cx="685800" cy="1797050"/>
          </a:xfrm>
          <a:prstGeom prst="line">
            <a:avLst/>
          </a:prstGeom>
          <a:noFill/>
          <a:ln w="285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5015" name="Line 87"/>
          <p:cNvSpPr>
            <a:spLocks noChangeShapeType="1"/>
          </p:cNvSpPr>
          <p:nvPr/>
        </p:nvSpPr>
        <p:spPr bwMode="auto">
          <a:xfrm flipV="1">
            <a:off x="4572000" y="3141663"/>
            <a:ext cx="144463" cy="2087562"/>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5016" name="Rectangle 88"/>
          <p:cNvSpPr>
            <a:spLocks noChangeArrowheads="1"/>
          </p:cNvSpPr>
          <p:nvPr/>
        </p:nvSpPr>
        <p:spPr bwMode="auto">
          <a:xfrm>
            <a:off x="4932363" y="3789363"/>
            <a:ext cx="431800" cy="6477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5017" name="Rectangle 89"/>
          <p:cNvSpPr>
            <a:spLocks noChangeArrowheads="1"/>
          </p:cNvSpPr>
          <p:nvPr/>
        </p:nvSpPr>
        <p:spPr bwMode="auto">
          <a:xfrm>
            <a:off x="5508625" y="3789363"/>
            <a:ext cx="431800" cy="6477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5018" name="Line 90"/>
          <p:cNvSpPr>
            <a:spLocks noChangeShapeType="1"/>
          </p:cNvSpPr>
          <p:nvPr/>
        </p:nvSpPr>
        <p:spPr bwMode="auto">
          <a:xfrm flipV="1">
            <a:off x="7019925" y="3068638"/>
            <a:ext cx="431800" cy="2232025"/>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5019" name="Text Box 91"/>
          <p:cNvSpPr txBox="1">
            <a:spLocks noChangeArrowheads="1"/>
          </p:cNvSpPr>
          <p:nvPr/>
        </p:nvSpPr>
        <p:spPr bwMode="auto">
          <a:xfrm>
            <a:off x="1908175" y="5805488"/>
            <a:ext cx="5213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ea typeface="HGS創英角ｺﾞｼｯｸUB" panose="020B0900000000000000" pitchFamily="50" charset="-128"/>
              </a:rPr>
              <a:t>The start/end handshake is the same, but block transfer is possible synchronized with a clock</a:t>
            </a:r>
          </a:p>
        </p:txBody>
      </p:sp>
      <p:sp>
        <p:nvSpPr>
          <p:cNvPr id="125020" name="Text Box 92"/>
          <p:cNvSpPr txBox="1">
            <a:spLocks noChangeArrowheads="1"/>
          </p:cNvSpPr>
          <p:nvPr/>
        </p:nvSpPr>
        <p:spPr bwMode="auto">
          <a:xfrm>
            <a:off x="1979613" y="64912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ea typeface="HGS創英角ｺﾞｼｯｸUB" panose="020B0900000000000000"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50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501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501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501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501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501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5018"/>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5019"/>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nodePh="1">
                                  <p:stCondLst>
                                    <p:cond delay="0"/>
                                  </p:stCondLst>
                                  <p:endCondLst>
                                    <p:cond evt="begin" delay="0">
                                      <p:tn val="37"/>
                                    </p:cond>
                                  </p:endCondLst>
                                  <p:childTnLst>
                                    <p:set>
                                      <p:cBhvr>
                                        <p:cTn id="38" dur="1" fill="hold">
                                          <p:stCondLst>
                                            <p:cond delay="0"/>
                                          </p:stCondLst>
                                        </p:cTn>
                                        <p:tgtEl>
                                          <p:spTgt spid="1250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012" grpId="0" animBg="1"/>
      <p:bldP spid="125013" grpId="0" animBg="1"/>
      <p:bldP spid="125014" grpId="0" animBg="1"/>
      <p:bldP spid="125015" grpId="0" animBg="1"/>
      <p:bldP spid="125016" grpId="0" animBg="1"/>
      <p:bldP spid="125017" grpId="0" animBg="1"/>
      <p:bldP spid="125018" grpId="0" animBg="1"/>
      <p:bldP spid="125019" grpId="0"/>
      <p:bldP spid="12502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ja-JP"/>
              <a:t>Non-Split</a:t>
            </a:r>
            <a:r>
              <a:rPr lang="ja-JP" altLang="en-US"/>
              <a:t>　</a:t>
            </a:r>
            <a:r>
              <a:rPr lang="en-US" altLang="ja-JP"/>
              <a:t>Transaction</a:t>
            </a:r>
          </a:p>
        </p:txBody>
      </p:sp>
      <p:sp>
        <p:nvSpPr>
          <p:cNvPr id="33795" name="Line 3"/>
          <p:cNvSpPr>
            <a:spLocks noChangeShapeType="1"/>
          </p:cNvSpPr>
          <p:nvPr/>
        </p:nvSpPr>
        <p:spPr bwMode="auto">
          <a:xfrm>
            <a:off x="2133600" y="2566988"/>
            <a:ext cx="647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796" name="Line 4"/>
          <p:cNvSpPr>
            <a:spLocks noChangeShapeType="1"/>
          </p:cNvSpPr>
          <p:nvPr/>
        </p:nvSpPr>
        <p:spPr bwMode="auto">
          <a:xfrm>
            <a:off x="2057400" y="4548188"/>
            <a:ext cx="655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25957" name="Group 5"/>
          <p:cNvGrpSpPr>
            <a:grpSpLocks/>
          </p:cNvGrpSpPr>
          <p:nvPr/>
        </p:nvGrpSpPr>
        <p:grpSpPr bwMode="auto">
          <a:xfrm>
            <a:off x="2362200" y="2566988"/>
            <a:ext cx="1981200" cy="1981200"/>
            <a:chOff x="1488" y="1617"/>
            <a:chExt cx="1248" cy="1248"/>
          </a:xfrm>
        </p:grpSpPr>
        <p:sp>
          <p:nvSpPr>
            <p:cNvPr id="33809" name="Line 6"/>
            <p:cNvSpPr>
              <a:spLocks noChangeShapeType="1"/>
            </p:cNvSpPr>
            <p:nvPr/>
          </p:nvSpPr>
          <p:spPr bwMode="auto">
            <a:xfrm>
              <a:off x="1488" y="1617"/>
              <a:ext cx="144" cy="124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810" name="Text Box 7"/>
            <p:cNvSpPr txBox="1">
              <a:spLocks noChangeArrowheads="1"/>
            </p:cNvSpPr>
            <p:nvPr/>
          </p:nvSpPr>
          <p:spPr bwMode="auto">
            <a:xfrm>
              <a:off x="1632" y="1953"/>
              <a:ext cx="11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Address</a:t>
              </a:r>
            </a:p>
          </p:txBody>
        </p:sp>
      </p:grpSp>
      <p:sp>
        <p:nvSpPr>
          <p:cNvPr id="125960" name="Text Box 8"/>
          <p:cNvSpPr txBox="1">
            <a:spLocks noChangeArrowheads="1"/>
          </p:cNvSpPr>
          <p:nvPr/>
        </p:nvSpPr>
        <p:spPr bwMode="auto">
          <a:xfrm>
            <a:off x="2843213" y="4652963"/>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solidFill>
                  <a:srgbClr val="FF6699"/>
                </a:solidFill>
                <a:latin typeface="Times New Roman" panose="02020603050405020304" pitchFamily="18" charset="0"/>
              </a:rPr>
              <a:t>Memory reading </a:t>
            </a:r>
          </a:p>
        </p:txBody>
      </p:sp>
      <p:grpSp>
        <p:nvGrpSpPr>
          <p:cNvPr id="125961" name="Group 9"/>
          <p:cNvGrpSpPr>
            <a:grpSpLocks/>
          </p:cNvGrpSpPr>
          <p:nvPr/>
        </p:nvGrpSpPr>
        <p:grpSpPr bwMode="auto">
          <a:xfrm>
            <a:off x="4953000" y="2566988"/>
            <a:ext cx="1706563" cy="1941512"/>
            <a:chOff x="3120" y="1617"/>
            <a:chExt cx="1056" cy="1248"/>
          </a:xfrm>
        </p:grpSpPr>
        <p:sp>
          <p:nvSpPr>
            <p:cNvPr id="33805" name="AutoShape 10"/>
            <p:cNvSpPr>
              <a:spLocks noChangeArrowheads="1"/>
            </p:cNvSpPr>
            <p:nvPr/>
          </p:nvSpPr>
          <p:spPr bwMode="auto">
            <a:xfrm>
              <a:off x="3120" y="1617"/>
              <a:ext cx="1056" cy="1248"/>
            </a:xfrm>
            <a:prstGeom prst="flowChartInputOutpu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3806" name="Line 11"/>
            <p:cNvSpPr>
              <a:spLocks noChangeShapeType="1"/>
            </p:cNvSpPr>
            <p:nvPr/>
          </p:nvSpPr>
          <p:spPr bwMode="auto">
            <a:xfrm flipV="1">
              <a:off x="3120" y="1617"/>
              <a:ext cx="192" cy="124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807" name="Line 12"/>
            <p:cNvSpPr>
              <a:spLocks noChangeShapeType="1"/>
            </p:cNvSpPr>
            <p:nvPr/>
          </p:nvSpPr>
          <p:spPr bwMode="auto">
            <a:xfrm flipV="1">
              <a:off x="3984" y="1617"/>
              <a:ext cx="192" cy="124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808" name="Text Box 13"/>
            <p:cNvSpPr txBox="1">
              <a:spLocks noChangeArrowheads="1"/>
            </p:cNvSpPr>
            <p:nvPr/>
          </p:nvSpPr>
          <p:spPr bwMode="auto">
            <a:xfrm>
              <a:off x="3312" y="1953"/>
              <a:ext cx="672" cy="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Data transfer</a:t>
              </a:r>
            </a:p>
          </p:txBody>
        </p:sp>
      </p:grpSp>
      <p:sp>
        <p:nvSpPr>
          <p:cNvPr id="33800" name="Text Box 14"/>
          <p:cNvSpPr txBox="1">
            <a:spLocks noChangeArrowheads="1"/>
          </p:cNvSpPr>
          <p:nvPr/>
        </p:nvSpPr>
        <p:spPr bwMode="auto">
          <a:xfrm>
            <a:off x="1219200" y="18811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Module A</a:t>
            </a:r>
          </a:p>
        </p:txBody>
      </p:sp>
      <p:sp>
        <p:nvSpPr>
          <p:cNvPr id="33801" name="Text Box 15"/>
          <p:cNvSpPr txBox="1">
            <a:spLocks noChangeArrowheads="1"/>
          </p:cNvSpPr>
          <p:nvPr/>
        </p:nvSpPr>
        <p:spPr bwMode="auto">
          <a:xfrm>
            <a:off x="914400" y="46243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Module B</a:t>
            </a:r>
          </a:p>
        </p:txBody>
      </p:sp>
      <p:grpSp>
        <p:nvGrpSpPr>
          <p:cNvPr id="125968" name="Group 16"/>
          <p:cNvGrpSpPr>
            <a:grpSpLocks/>
          </p:cNvGrpSpPr>
          <p:nvPr/>
        </p:nvGrpSpPr>
        <p:grpSpPr bwMode="auto">
          <a:xfrm>
            <a:off x="2362200" y="1804988"/>
            <a:ext cx="5334000" cy="762000"/>
            <a:chOff x="1488" y="1137"/>
            <a:chExt cx="3360" cy="480"/>
          </a:xfrm>
        </p:grpSpPr>
        <p:sp>
          <p:nvSpPr>
            <p:cNvPr id="33803" name="Line 17"/>
            <p:cNvSpPr>
              <a:spLocks noChangeShapeType="1"/>
            </p:cNvSpPr>
            <p:nvPr/>
          </p:nvSpPr>
          <p:spPr bwMode="auto">
            <a:xfrm>
              <a:off x="1488" y="1617"/>
              <a:ext cx="2688" cy="0"/>
            </a:xfrm>
            <a:prstGeom prst="line">
              <a:avLst/>
            </a:prstGeom>
            <a:noFill/>
            <a:ln w="38100">
              <a:solidFill>
                <a:srgbClr val="99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804" name="Text Box 18"/>
            <p:cNvSpPr txBox="1">
              <a:spLocks noChangeArrowheads="1"/>
            </p:cNvSpPr>
            <p:nvPr/>
          </p:nvSpPr>
          <p:spPr bwMode="auto">
            <a:xfrm>
              <a:off x="2208" y="1137"/>
              <a:ext cx="26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Bus utilization is degraded</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595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596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596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59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ja-JP"/>
              <a:t>Split</a:t>
            </a:r>
            <a:r>
              <a:rPr lang="ja-JP" altLang="en-US"/>
              <a:t>　</a:t>
            </a:r>
            <a:r>
              <a:rPr lang="en-US" altLang="ja-JP"/>
              <a:t>Transaction</a:t>
            </a:r>
          </a:p>
        </p:txBody>
      </p:sp>
      <p:sp>
        <p:nvSpPr>
          <p:cNvPr id="34819" name="Line 3"/>
          <p:cNvSpPr>
            <a:spLocks noChangeShapeType="1"/>
          </p:cNvSpPr>
          <p:nvPr/>
        </p:nvSpPr>
        <p:spPr bwMode="auto">
          <a:xfrm>
            <a:off x="2133600" y="2133600"/>
            <a:ext cx="647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820" name="Line 4"/>
          <p:cNvSpPr>
            <a:spLocks noChangeShapeType="1"/>
          </p:cNvSpPr>
          <p:nvPr/>
        </p:nvSpPr>
        <p:spPr bwMode="auto">
          <a:xfrm>
            <a:off x="2057400" y="4114800"/>
            <a:ext cx="655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26981" name="Group 5"/>
          <p:cNvGrpSpPr>
            <a:grpSpLocks/>
          </p:cNvGrpSpPr>
          <p:nvPr/>
        </p:nvGrpSpPr>
        <p:grpSpPr bwMode="auto">
          <a:xfrm>
            <a:off x="4787900" y="2133600"/>
            <a:ext cx="1676400" cy="1981200"/>
            <a:chOff x="3120" y="1344"/>
            <a:chExt cx="1056" cy="1248"/>
          </a:xfrm>
        </p:grpSpPr>
        <p:sp>
          <p:nvSpPr>
            <p:cNvPr id="34837" name="AutoShape 6"/>
            <p:cNvSpPr>
              <a:spLocks noChangeArrowheads="1"/>
            </p:cNvSpPr>
            <p:nvPr/>
          </p:nvSpPr>
          <p:spPr bwMode="auto">
            <a:xfrm>
              <a:off x="3120" y="1344"/>
              <a:ext cx="1056" cy="1248"/>
            </a:xfrm>
            <a:prstGeom prst="flowChartInputOutput">
              <a:avLst/>
            </a:prstGeom>
            <a:solidFill>
              <a:srgbClr val="FFFF99"/>
            </a:solidFill>
            <a:ln w="9525">
              <a:solidFill>
                <a:srgbClr val="FF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データ転送</a:t>
              </a:r>
            </a:p>
            <a:p>
              <a:pPr algn="ctr" eaLnBrk="1" hangingPunct="1"/>
              <a:r>
                <a:rPr lang="en-US" altLang="ja-JP"/>
                <a:t>B→A</a:t>
              </a:r>
            </a:p>
          </p:txBody>
        </p:sp>
        <p:sp>
          <p:nvSpPr>
            <p:cNvPr id="34838" name="Line 7"/>
            <p:cNvSpPr>
              <a:spLocks noChangeShapeType="1"/>
            </p:cNvSpPr>
            <p:nvPr/>
          </p:nvSpPr>
          <p:spPr bwMode="auto">
            <a:xfrm flipV="1">
              <a:off x="3120" y="1344"/>
              <a:ext cx="192" cy="124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839" name="Line 8"/>
            <p:cNvSpPr>
              <a:spLocks noChangeShapeType="1"/>
            </p:cNvSpPr>
            <p:nvPr/>
          </p:nvSpPr>
          <p:spPr bwMode="auto">
            <a:xfrm flipV="1">
              <a:off x="3984" y="1344"/>
              <a:ext cx="192" cy="124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840" name="Text Box 9"/>
            <p:cNvSpPr txBox="1">
              <a:spLocks noChangeArrowheads="1"/>
            </p:cNvSpPr>
            <p:nvPr/>
          </p:nvSpPr>
          <p:spPr bwMode="auto">
            <a:xfrm>
              <a:off x="3312" y="1680"/>
              <a:ext cx="672" cy="288"/>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endParaRPr lang="ja-JP" altLang="ja-JP" sz="2400">
                <a:latin typeface="Times New Roman" panose="02020603050405020304" pitchFamily="18" charset="0"/>
              </a:endParaRPr>
            </a:p>
          </p:txBody>
        </p:sp>
      </p:grpSp>
      <p:grpSp>
        <p:nvGrpSpPr>
          <p:cNvPr id="126986" name="Group 10"/>
          <p:cNvGrpSpPr>
            <a:grpSpLocks/>
          </p:cNvGrpSpPr>
          <p:nvPr/>
        </p:nvGrpSpPr>
        <p:grpSpPr bwMode="auto">
          <a:xfrm>
            <a:off x="1447800" y="1752600"/>
            <a:ext cx="1909763" cy="2362200"/>
            <a:chOff x="912" y="1104"/>
            <a:chExt cx="1203" cy="1488"/>
          </a:xfrm>
        </p:grpSpPr>
        <p:sp>
          <p:nvSpPr>
            <p:cNvPr id="34834" name="Line 11"/>
            <p:cNvSpPr>
              <a:spLocks noChangeShapeType="1"/>
            </p:cNvSpPr>
            <p:nvPr/>
          </p:nvSpPr>
          <p:spPr bwMode="auto">
            <a:xfrm>
              <a:off x="1701" y="1344"/>
              <a:ext cx="144" cy="124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835" name="Text Box 12"/>
            <p:cNvSpPr txBox="1">
              <a:spLocks noChangeArrowheads="1"/>
            </p:cNvSpPr>
            <p:nvPr/>
          </p:nvSpPr>
          <p:spPr bwMode="auto">
            <a:xfrm>
              <a:off x="1011" y="1730"/>
              <a:ext cx="11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Address</a:t>
              </a:r>
            </a:p>
          </p:txBody>
        </p:sp>
        <p:sp>
          <p:nvSpPr>
            <p:cNvPr id="34836" name="Text Box 13"/>
            <p:cNvSpPr txBox="1">
              <a:spLocks noChangeArrowheads="1"/>
            </p:cNvSpPr>
            <p:nvPr/>
          </p:nvSpPr>
          <p:spPr bwMode="auto">
            <a:xfrm>
              <a:off x="912" y="1104"/>
              <a:ext cx="12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Module A</a:t>
              </a:r>
            </a:p>
          </p:txBody>
        </p:sp>
      </p:grpSp>
      <p:sp>
        <p:nvSpPr>
          <p:cNvPr id="126990" name="Text Box 14"/>
          <p:cNvSpPr txBox="1">
            <a:spLocks noChangeArrowheads="1"/>
          </p:cNvSpPr>
          <p:nvPr/>
        </p:nvSpPr>
        <p:spPr bwMode="auto">
          <a:xfrm>
            <a:off x="1835150" y="414972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Module B</a:t>
            </a:r>
          </a:p>
        </p:txBody>
      </p:sp>
      <p:sp>
        <p:nvSpPr>
          <p:cNvPr id="126991" name="Text Box 15"/>
          <p:cNvSpPr txBox="1">
            <a:spLocks noChangeArrowheads="1"/>
          </p:cNvSpPr>
          <p:nvPr/>
        </p:nvSpPr>
        <p:spPr bwMode="auto">
          <a:xfrm>
            <a:off x="3851275" y="4149725"/>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Module D</a:t>
            </a:r>
          </a:p>
        </p:txBody>
      </p:sp>
      <p:grpSp>
        <p:nvGrpSpPr>
          <p:cNvPr id="126992" name="Group 16"/>
          <p:cNvGrpSpPr>
            <a:grpSpLocks/>
          </p:cNvGrpSpPr>
          <p:nvPr/>
        </p:nvGrpSpPr>
        <p:grpSpPr bwMode="auto">
          <a:xfrm>
            <a:off x="3563938" y="1700213"/>
            <a:ext cx="2057400" cy="2414587"/>
            <a:chOff x="2245" y="1071"/>
            <a:chExt cx="1296" cy="1521"/>
          </a:xfrm>
        </p:grpSpPr>
        <p:sp>
          <p:nvSpPr>
            <p:cNvPr id="34831" name="Line 17"/>
            <p:cNvSpPr>
              <a:spLocks noChangeShapeType="1"/>
            </p:cNvSpPr>
            <p:nvPr/>
          </p:nvSpPr>
          <p:spPr bwMode="auto">
            <a:xfrm>
              <a:off x="2290" y="1344"/>
              <a:ext cx="144" cy="124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832" name="Text Box 18"/>
            <p:cNvSpPr txBox="1">
              <a:spLocks noChangeArrowheads="1"/>
            </p:cNvSpPr>
            <p:nvPr/>
          </p:nvSpPr>
          <p:spPr bwMode="auto">
            <a:xfrm>
              <a:off x="2336" y="1661"/>
              <a:ext cx="11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Address</a:t>
              </a:r>
            </a:p>
          </p:txBody>
        </p:sp>
        <p:sp>
          <p:nvSpPr>
            <p:cNvPr id="34833" name="Text Box 19"/>
            <p:cNvSpPr txBox="1">
              <a:spLocks noChangeArrowheads="1"/>
            </p:cNvSpPr>
            <p:nvPr/>
          </p:nvSpPr>
          <p:spPr bwMode="auto">
            <a:xfrm>
              <a:off x="2245" y="1071"/>
              <a:ext cx="12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Module C</a:t>
              </a:r>
            </a:p>
          </p:txBody>
        </p:sp>
      </p:grpSp>
      <p:sp>
        <p:nvSpPr>
          <p:cNvPr id="34826" name="Text Box 20"/>
          <p:cNvSpPr txBox="1">
            <a:spLocks noChangeArrowheads="1"/>
          </p:cNvSpPr>
          <p:nvPr/>
        </p:nvSpPr>
        <p:spPr bwMode="auto">
          <a:xfrm>
            <a:off x="1600200" y="5105400"/>
            <a:ext cx="66294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latin typeface="Times New Roman" panose="02020603050405020304" pitchFamily="18" charset="0"/>
              </a:rPr>
              <a:t>Split transaction of A→B</a:t>
            </a:r>
          </a:p>
          <a:p>
            <a:pPr eaLnBrk="1" hangingPunct="1">
              <a:spcBef>
                <a:spcPct val="50000"/>
              </a:spcBef>
            </a:pPr>
            <a:r>
              <a:rPr lang="en-US" altLang="ja-JP" sz="2400">
                <a:latin typeface="Times New Roman" panose="02020603050405020304" pitchFamily="18" charset="0"/>
              </a:rPr>
              <a:t>Transaction C→D is executed</a:t>
            </a:r>
          </a:p>
        </p:txBody>
      </p:sp>
      <p:grpSp>
        <p:nvGrpSpPr>
          <p:cNvPr id="126997" name="Group 21"/>
          <p:cNvGrpSpPr>
            <a:grpSpLocks/>
          </p:cNvGrpSpPr>
          <p:nvPr/>
        </p:nvGrpSpPr>
        <p:grpSpPr bwMode="auto">
          <a:xfrm>
            <a:off x="6443663" y="2133600"/>
            <a:ext cx="1676400" cy="1981200"/>
            <a:chOff x="4059" y="1344"/>
            <a:chExt cx="1056" cy="1248"/>
          </a:xfrm>
        </p:grpSpPr>
        <p:sp>
          <p:nvSpPr>
            <p:cNvPr id="34828" name="AutoShape 22"/>
            <p:cNvSpPr>
              <a:spLocks noChangeArrowheads="1"/>
            </p:cNvSpPr>
            <p:nvPr/>
          </p:nvSpPr>
          <p:spPr bwMode="auto">
            <a:xfrm>
              <a:off x="4059" y="1344"/>
              <a:ext cx="1056" cy="1248"/>
            </a:xfrm>
            <a:prstGeom prst="flowChartInputOutput">
              <a:avLst/>
            </a:prstGeom>
            <a:solidFill>
              <a:srgbClr val="FF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C→D</a:t>
              </a:r>
            </a:p>
          </p:txBody>
        </p:sp>
        <p:sp>
          <p:nvSpPr>
            <p:cNvPr id="34829" name="Line 23"/>
            <p:cNvSpPr>
              <a:spLocks noChangeShapeType="1"/>
            </p:cNvSpPr>
            <p:nvPr/>
          </p:nvSpPr>
          <p:spPr bwMode="auto">
            <a:xfrm flipV="1">
              <a:off x="4059" y="1344"/>
              <a:ext cx="192" cy="124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830" name="Line 24"/>
            <p:cNvSpPr>
              <a:spLocks noChangeShapeType="1"/>
            </p:cNvSpPr>
            <p:nvPr/>
          </p:nvSpPr>
          <p:spPr bwMode="auto">
            <a:xfrm flipV="1">
              <a:off x="4923" y="1344"/>
              <a:ext cx="192" cy="124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98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699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699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699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698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269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90" grpId="0"/>
      <p:bldP spid="12699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ja-JP"/>
              <a:t>Advanced I/O Buses</a:t>
            </a:r>
          </a:p>
        </p:txBody>
      </p:sp>
      <p:sp>
        <p:nvSpPr>
          <p:cNvPr id="35843" name="Rectangle 3"/>
          <p:cNvSpPr>
            <a:spLocks noGrp="1" noChangeArrowheads="1"/>
          </p:cNvSpPr>
          <p:nvPr>
            <p:ph type="body" idx="1"/>
          </p:nvPr>
        </p:nvSpPr>
        <p:spPr/>
        <p:txBody>
          <a:bodyPr/>
          <a:lstStyle/>
          <a:p>
            <a:pPr eaLnBrk="1" hangingPunct="1"/>
            <a:r>
              <a:rPr lang="en-US" altLang="ja-JP" sz="2600" dirty="0"/>
              <a:t>PCI bus was widely used, but it could not cope with recent computer system. </a:t>
            </a:r>
          </a:p>
          <a:p>
            <a:pPr lvl="1" eaLnBrk="1" hangingPunct="1"/>
            <a:r>
              <a:rPr lang="en-US" altLang="ja-JP" sz="2200" dirty="0"/>
              <a:t>32bit/33MHz, 64bit/66MHz</a:t>
            </a:r>
          </a:p>
          <a:p>
            <a:pPr eaLnBrk="1" hangingPunct="1"/>
            <a:r>
              <a:rPr lang="en-US" altLang="ja-JP" sz="2600" dirty="0"/>
              <a:t>New standard I/O bus</a:t>
            </a:r>
          </a:p>
          <a:p>
            <a:pPr lvl="1" eaLnBrk="1" hangingPunct="1"/>
            <a:r>
              <a:rPr lang="en-US" altLang="ja-JP" sz="2200" dirty="0"/>
              <a:t>PCI-X</a:t>
            </a:r>
          </a:p>
          <a:p>
            <a:pPr lvl="2" eaLnBrk="1" hangingPunct="1"/>
            <a:r>
              <a:rPr lang="en-US" altLang="ja-JP" sz="2000" dirty="0"/>
              <a:t>64bit/133MHz DDR/QDR</a:t>
            </a:r>
          </a:p>
          <a:p>
            <a:pPr lvl="1" eaLnBrk="1" hangingPunct="1"/>
            <a:r>
              <a:rPr lang="en-US" altLang="ja-JP" sz="2200" dirty="0"/>
              <a:t>PCI Express</a:t>
            </a:r>
          </a:p>
          <a:p>
            <a:pPr lvl="2" eaLnBrk="1" hangingPunct="1"/>
            <a:r>
              <a:rPr lang="en-US" altLang="ja-JP" sz="2000" dirty="0"/>
              <a:t>Point-to-point serial data transfer</a:t>
            </a:r>
          </a:p>
          <a:p>
            <a:pPr lvl="2" eaLnBrk="1" hangingPunct="1"/>
            <a:r>
              <a:rPr lang="en-US" altLang="ja-JP" sz="2000" dirty="0"/>
              <a:t>1 lane:2.5Gbps </a:t>
            </a:r>
          </a:p>
          <a:p>
            <a:pPr lvl="2" eaLnBrk="1" hangingPunct="1"/>
            <a:r>
              <a:rPr lang="en-US" altLang="ja-JP" sz="2000" dirty="0"/>
              <a:t>x2, x4, x8</a:t>
            </a:r>
          </a:p>
          <a:p>
            <a:pPr lvl="1" eaLnBrk="1" hangingPunct="1"/>
            <a:r>
              <a:rPr lang="en-US" altLang="ja-JP" sz="2200" dirty="0"/>
              <a:t>Now, PCI Express is used instead of PCI bus.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ChangeArrowheads="1"/>
          </p:cNvSpPr>
          <p:nvPr/>
        </p:nvSpPr>
        <p:spPr bwMode="auto">
          <a:xfrm>
            <a:off x="1979613" y="5157788"/>
            <a:ext cx="1152525" cy="1700212"/>
          </a:xfrm>
          <a:prstGeom prst="flowChartAlternateProcess">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867" name="Rectangle 3"/>
          <p:cNvSpPr>
            <a:spLocks noGrp="1" noChangeArrowheads="1"/>
          </p:cNvSpPr>
          <p:nvPr>
            <p:ph type="title"/>
          </p:nvPr>
        </p:nvSpPr>
        <p:spPr/>
        <p:txBody>
          <a:bodyPr/>
          <a:lstStyle/>
          <a:p>
            <a:pPr eaLnBrk="1" hangingPunct="1"/>
            <a:r>
              <a:rPr lang="en-US" altLang="ja-JP"/>
              <a:t>PCI Express</a:t>
            </a:r>
          </a:p>
        </p:txBody>
      </p:sp>
      <p:sp>
        <p:nvSpPr>
          <p:cNvPr id="36868" name="Rectangle 4"/>
          <p:cNvSpPr>
            <a:spLocks noGrp="1" noChangeArrowheads="1"/>
          </p:cNvSpPr>
          <p:nvPr>
            <p:ph type="body" idx="1"/>
          </p:nvPr>
        </p:nvSpPr>
        <p:spPr>
          <a:xfrm>
            <a:off x="539750" y="1125538"/>
            <a:ext cx="8604250" cy="4530725"/>
          </a:xfrm>
        </p:spPr>
        <p:txBody>
          <a:bodyPr/>
          <a:lstStyle/>
          <a:p>
            <a:pPr eaLnBrk="1" hangingPunct="1"/>
            <a:r>
              <a:rPr lang="en-US" altLang="ja-JP" sz="2600"/>
              <a:t>Consisting of serial one-to-one bidirectional connection wires called lanes.</a:t>
            </a:r>
          </a:p>
          <a:p>
            <a:pPr eaLnBrk="1" hangingPunct="1"/>
            <a:r>
              <a:rPr lang="en-US" altLang="ja-JP" sz="2600"/>
              <a:t>Each lane supports 2.5Gbps/5Gbps (Physical Speed)</a:t>
            </a:r>
          </a:p>
          <a:p>
            <a:pPr eaLnBrk="1" hangingPunct="1"/>
            <a:r>
              <a:rPr lang="en-US" altLang="ja-JP" sz="2600"/>
              <a:t>Multiple lanes can be used as a link(x4, x8, x16 and x32).</a:t>
            </a:r>
          </a:p>
          <a:p>
            <a:pPr eaLnBrk="1" hangingPunct="1"/>
            <a:r>
              <a:rPr lang="en-US" altLang="ja-JP" sz="2600"/>
              <a:t>The data is transferred in a packet called TLP (Transaction Layer Packet).</a:t>
            </a:r>
          </a:p>
          <a:p>
            <a:pPr eaLnBrk="1" hangingPunct="1"/>
            <a:r>
              <a:rPr lang="en-US" altLang="ja-JP" sz="2600"/>
              <a:t>Interconnection network rather than the bus, but the protocol of traditional PCI bus is supported.</a:t>
            </a:r>
          </a:p>
        </p:txBody>
      </p:sp>
      <p:sp>
        <p:nvSpPr>
          <p:cNvPr id="36869" name="AutoShape 5"/>
          <p:cNvSpPr>
            <a:spLocks noChangeArrowheads="1"/>
          </p:cNvSpPr>
          <p:nvPr/>
        </p:nvSpPr>
        <p:spPr bwMode="auto">
          <a:xfrm>
            <a:off x="2627313" y="5300663"/>
            <a:ext cx="504825" cy="936625"/>
          </a:xfrm>
          <a:prstGeom prst="roundRect">
            <a:avLst>
              <a:gd name="adj" fmla="val 16667"/>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port</a:t>
            </a:r>
          </a:p>
        </p:txBody>
      </p:sp>
      <p:sp>
        <p:nvSpPr>
          <p:cNvPr id="36870" name="Text Box 6"/>
          <p:cNvSpPr txBox="1">
            <a:spLocks noChangeArrowheads="1"/>
          </p:cNvSpPr>
          <p:nvPr/>
        </p:nvSpPr>
        <p:spPr bwMode="auto">
          <a:xfrm>
            <a:off x="2051050" y="6165850"/>
            <a:ext cx="1035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Physical</a:t>
            </a:r>
          </a:p>
          <a:p>
            <a:pPr eaLnBrk="1" hangingPunct="1"/>
            <a:r>
              <a:rPr lang="en-US" altLang="ja-JP"/>
              <a:t>layer</a:t>
            </a:r>
          </a:p>
        </p:txBody>
      </p:sp>
      <p:sp>
        <p:nvSpPr>
          <p:cNvPr id="36871" name="AutoShape 7"/>
          <p:cNvSpPr>
            <a:spLocks noChangeArrowheads="1"/>
          </p:cNvSpPr>
          <p:nvPr/>
        </p:nvSpPr>
        <p:spPr bwMode="auto">
          <a:xfrm>
            <a:off x="4787900" y="5184775"/>
            <a:ext cx="1152525" cy="1700213"/>
          </a:xfrm>
          <a:prstGeom prst="flowChartAlternateProcess">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872" name="AutoShape 8"/>
          <p:cNvSpPr>
            <a:spLocks noChangeArrowheads="1"/>
          </p:cNvSpPr>
          <p:nvPr/>
        </p:nvSpPr>
        <p:spPr bwMode="auto">
          <a:xfrm>
            <a:off x="4787900" y="5300663"/>
            <a:ext cx="504825" cy="936625"/>
          </a:xfrm>
          <a:prstGeom prst="roundRect">
            <a:avLst>
              <a:gd name="adj" fmla="val 16667"/>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port</a:t>
            </a:r>
          </a:p>
        </p:txBody>
      </p:sp>
      <p:sp>
        <p:nvSpPr>
          <p:cNvPr id="36873" name="Text Box 9"/>
          <p:cNvSpPr txBox="1">
            <a:spLocks noChangeArrowheads="1"/>
          </p:cNvSpPr>
          <p:nvPr/>
        </p:nvSpPr>
        <p:spPr bwMode="auto">
          <a:xfrm>
            <a:off x="4859338" y="6192838"/>
            <a:ext cx="1035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Physical</a:t>
            </a:r>
          </a:p>
          <a:p>
            <a:pPr eaLnBrk="1" hangingPunct="1"/>
            <a:r>
              <a:rPr lang="en-US" altLang="ja-JP"/>
              <a:t>layer</a:t>
            </a:r>
          </a:p>
        </p:txBody>
      </p:sp>
      <p:sp>
        <p:nvSpPr>
          <p:cNvPr id="36874" name="Line 10"/>
          <p:cNvSpPr>
            <a:spLocks noChangeShapeType="1"/>
          </p:cNvSpPr>
          <p:nvPr/>
        </p:nvSpPr>
        <p:spPr bwMode="auto">
          <a:xfrm>
            <a:off x="3132138" y="5445125"/>
            <a:ext cx="16557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75" name="Line 11"/>
          <p:cNvSpPr>
            <a:spLocks noChangeShapeType="1"/>
          </p:cNvSpPr>
          <p:nvPr/>
        </p:nvSpPr>
        <p:spPr bwMode="auto">
          <a:xfrm>
            <a:off x="3132138" y="5516563"/>
            <a:ext cx="1655762"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76" name="Line 12"/>
          <p:cNvSpPr>
            <a:spLocks noChangeShapeType="1"/>
          </p:cNvSpPr>
          <p:nvPr/>
        </p:nvSpPr>
        <p:spPr bwMode="auto">
          <a:xfrm>
            <a:off x="3132138" y="5662613"/>
            <a:ext cx="16557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77" name="Line 13"/>
          <p:cNvSpPr>
            <a:spLocks noChangeShapeType="1"/>
          </p:cNvSpPr>
          <p:nvPr/>
        </p:nvSpPr>
        <p:spPr bwMode="auto">
          <a:xfrm>
            <a:off x="3132138" y="5734050"/>
            <a:ext cx="1655762"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78" name="Line 14"/>
          <p:cNvSpPr>
            <a:spLocks noChangeShapeType="1"/>
          </p:cNvSpPr>
          <p:nvPr/>
        </p:nvSpPr>
        <p:spPr bwMode="auto">
          <a:xfrm>
            <a:off x="3132138" y="5880100"/>
            <a:ext cx="16557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79" name="Line 15"/>
          <p:cNvSpPr>
            <a:spLocks noChangeShapeType="1"/>
          </p:cNvSpPr>
          <p:nvPr/>
        </p:nvSpPr>
        <p:spPr bwMode="auto">
          <a:xfrm>
            <a:off x="3132138" y="5951538"/>
            <a:ext cx="1655762"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80" name="Line 16"/>
          <p:cNvSpPr>
            <a:spLocks noChangeShapeType="1"/>
          </p:cNvSpPr>
          <p:nvPr/>
        </p:nvSpPr>
        <p:spPr bwMode="auto">
          <a:xfrm>
            <a:off x="3132138" y="6097588"/>
            <a:ext cx="16557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81" name="Line 17"/>
          <p:cNvSpPr>
            <a:spLocks noChangeShapeType="1"/>
          </p:cNvSpPr>
          <p:nvPr/>
        </p:nvSpPr>
        <p:spPr bwMode="auto">
          <a:xfrm>
            <a:off x="3132138" y="6169025"/>
            <a:ext cx="1655762"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82" name="Text Box 18"/>
          <p:cNvSpPr txBox="1">
            <a:spLocks noChangeArrowheads="1"/>
          </p:cNvSpPr>
          <p:nvPr/>
        </p:nvSpPr>
        <p:spPr bwMode="auto">
          <a:xfrm>
            <a:off x="3400425" y="5157788"/>
            <a:ext cx="615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lane</a:t>
            </a:r>
          </a:p>
        </p:txBody>
      </p:sp>
      <p:sp>
        <p:nvSpPr>
          <p:cNvPr id="36883" name="Rectangle 19"/>
          <p:cNvSpPr>
            <a:spLocks noChangeArrowheads="1"/>
          </p:cNvSpPr>
          <p:nvPr/>
        </p:nvSpPr>
        <p:spPr bwMode="auto">
          <a:xfrm>
            <a:off x="2987675" y="5157788"/>
            <a:ext cx="2016125" cy="1223962"/>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884" name="Text Box 20"/>
          <p:cNvSpPr txBox="1">
            <a:spLocks noChangeArrowheads="1"/>
          </p:cNvSpPr>
          <p:nvPr/>
        </p:nvSpPr>
        <p:spPr bwMode="auto">
          <a:xfrm>
            <a:off x="3327400" y="640080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link</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98170" y="857251"/>
            <a:ext cx="7886700" cy="994172"/>
          </a:xfrm>
        </p:spPr>
        <p:txBody>
          <a:bodyPr/>
          <a:lstStyle/>
          <a:p>
            <a:r>
              <a:rPr kumimoji="1" lang="en-US" altLang="ja-JP" dirty="0" err="1"/>
              <a:t>PCIe</a:t>
            </a:r>
            <a:r>
              <a:rPr lang="ja-JP" altLang="en-US" dirty="0"/>
              <a:t> </a:t>
            </a:r>
            <a:r>
              <a:rPr lang="en-US" altLang="ja-JP" dirty="0"/>
              <a:t>standard</a:t>
            </a:r>
            <a:endParaRPr kumimoji="1" lang="ja-JP" altLang="en-US" dirty="0"/>
          </a:p>
        </p:txBody>
      </p:sp>
      <p:graphicFrame>
        <p:nvGraphicFramePr>
          <p:cNvPr id="4" name="コンテンツ プレースホルダー 3"/>
          <p:cNvGraphicFramePr>
            <a:graphicFrameLocks noGrp="1"/>
          </p:cNvGraphicFramePr>
          <p:nvPr>
            <p:ph idx="1"/>
            <p:extLst/>
          </p:nvPr>
        </p:nvGraphicFramePr>
        <p:xfrm>
          <a:off x="649283" y="1652387"/>
          <a:ext cx="7784476" cy="3712878"/>
        </p:xfrm>
        <a:graphic>
          <a:graphicData uri="http://schemas.openxmlformats.org/drawingml/2006/table">
            <a:tbl>
              <a:tblPr firstRow="1" bandRow="1">
                <a:tableStyleId>{5C22544A-7EE6-4342-B048-85BDC9FD1C3A}</a:tableStyleId>
              </a:tblPr>
              <a:tblGrid>
                <a:gridCol w="2538029">
                  <a:extLst>
                    <a:ext uri="{9D8B030D-6E8A-4147-A177-3AD203B41FA5}">
                      <a16:colId xmlns:a16="http://schemas.microsoft.com/office/drawing/2014/main" val="20000"/>
                    </a:ext>
                  </a:extLst>
                </a:gridCol>
                <a:gridCol w="1505404">
                  <a:extLst>
                    <a:ext uri="{9D8B030D-6E8A-4147-A177-3AD203B41FA5}">
                      <a16:colId xmlns:a16="http://schemas.microsoft.com/office/drawing/2014/main" val="20001"/>
                    </a:ext>
                  </a:extLst>
                </a:gridCol>
                <a:gridCol w="1718858">
                  <a:extLst>
                    <a:ext uri="{9D8B030D-6E8A-4147-A177-3AD203B41FA5}">
                      <a16:colId xmlns:a16="http://schemas.microsoft.com/office/drawing/2014/main" val="20002"/>
                    </a:ext>
                  </a:extLst>
                </a:gridCol>
                <a:gridCol w="2022185">
                  <a:extLst>
                    <a:ext uri="{9D8B030D-6E8A-4147-A177-3AD203B41FA5}">
                      <a16:colId xmlns:a16="http://schemas.microsoft.com/office/drawing/2014/main" val="20003"/>
                    </a:ext>
                  </a:extLst>
                </a:gridCol>
              </a:tblGrid>
              <a:tr h="656289">
                <a:tc>
                  <a:txBody>
                    <a:bodyPr/>
                    <a:lstStyle/>
                    <a:p>
                      <a:endParaRPr kumimoji="1" lang="ja-JP" altLang="en-US" sz="1400" dirty="0"/>
                    </a:p>
                  </a:txBody>
                  <a:tcPr marL="68580" marR="68580" marT="34290" marB="34290"/>
                </a:tc>
                <a:tc>
                  <a:txBody>
                    <a:bodyPr/>
                    <a:lstStyle/>
                    <a:p>
                      <a:r>
                        <a:rPr kumimoji="1" lang="en-US" altLang="ja-JP" sz="2100" dirty="0"/>
                        <a:t>Gen1</a:t>
                      </a:r>
                      <a:endParaRPr kumimoji="1" lang="ja-JP" altLang="en-US" sz="2100" dirty="0"/>
                    </a:p>
                  </a:txBody>
                  <a:tcPr marL="68580" marR="68580" marT="34290" marB="34290"/>
                </a:tc>
                <a:tc>
                  <a:txBody>
                    <a:bodyPr/>
                    <a:lstStyle/>
                    <a:p>
                      <a:r>
                        <a:rPr kumimoji="1" lang="en-US" altLang="ja-JP" sz="2100" dirty="0"/>
                        <a:t>Gen2</a:t>
                      </a:r>
                      <a:endParaRPr kumimoji="1" lang="ja-JP" altLang="en-US" sz="2100" dirty="0"/>
                    </a:p>
                  </a:txBody>
                  <a:tcPr marL="68580" marR="68580" marT="34290" marB="34290"/>
                </a:tc>
                <a:tc>
                  <a:txBody>
                    <a:bodyPr/>
                    <a:lstStyle/>
                    <a:p>
                      <a:r>
                        <a:rPr kumimoji="1" lang="en-US" altLang="ja-JP" sz="2100" dirty="0"/>
                        <a:t>Gen3</a:t>
                      </a:r>
                      <a:endParaRPr kumimoji="1" lang="ja-JP" altLang="en-US" sz="2100" dirty="0"/>
                    </a:p>
                  </a:txBody>
                  <a:tcPr marL="68580" marR="68580" marT="34290" marB="34290"/>
                </a:tc>
                <a:extLst>
                  <a:ext uri="{0D108BD9-81ED-4DB2-BD59-A6C34878D82A}">
                    <a16:rowId xmlns:a16="http://schemas.microsoft.com/office/drawing/2014/main" val="10000"/>
                  </a:ext>
                </a:extLst>
              </a:tr>
              <a:tr h="800100">
                <a:tc>
                  <a:txBody>
                    <a:bodyPr/>
                    <a:lstStyle/>
                    <a:p>
                      <a:r>
                        <a:rPr kumimoji="1" lang="en-US" altLang="ja-JP" sz="2400" dirty="0"/>
                        <a:t>Physical</a:t>
                      </a:r>
                      <a:r>
                        <a:rPr kumimoji="1" lang="en-US" altLang="ja-JP" sz="2400" baseline="0" dirty="0"/>
                        <a:t> speed</a:t>
                      </a:r>
                      <a:r>
                        <a:rPr kumimoji="1" lang="ja-JP" altLang="en-US" sz="2400" dirty="0"/>
                        <a:t>（</a:t>
                      </a:r>
                      <a:r>
                        <a:rPr kumimoji="1" lang="en-US" altLang="ja-JP" sz="2400" dirty="0" err="1"/>
                        <a:t>Gbps</a:t>
                      </a:r>
                      <a:r>
                        <a:rPr kumimoji="1" lang="ja-JP" altLang="en-US" sz="2400" dirty="0"/>
                        <a:t>）</a:t>
                      </a:r>
                    </a:p>
                  </a:txBody>
                  <a:tcPr marL="68580" marR="68580" marT="34290" marB="34290"/>
                </a:tc>
                <a:tc>
                  <a:txBody>
                    <a:bodyPr/>
                    <a:lstStyle/>
                    <a:p>
                      <a:r>
                        <a:rPr kumimoji="1" lang="en-US" altLang="ja-JP" sz="2400" dirty="0"/>
                        <a:t>2.5</a:t>
                      </a:r>
                      <a:endParaRPr kumimoji="1" lang="ja-JP" altLang="en-US" sz="2400" dirty="0"/>
                    </a:p>
                  </a:txBody>
                  <a:tcPr marL="68580" marR="68580" marT="34290" marB="34290"/>
                </a:tc>
                <a:tc>
                  <a:txBody>
                    <a:bodyPr/>
                    <a:lstStyle/>
                    <a:p>
                      <a:r>
                        <a:rPr kumimoji="1" lang="en-US" altLang="ja-JP" sz="2400" dirty="0"/>
                        <a:t>5</a:t>
                      </a:r>
                      <a:endParaRPr kumimoji="1" lang="ja-JP" altLang="en-US" sz="2400" dirty="0"/>
                    </a:p>
                  </a:txBody>
                  <a:tcPr marL="68580" marR="68580" marT="34290" marB="34290"/>
                </a:tc>
                <a:tc>
                  <a:txBody>
                    <a:bodyPr/>
                    <a:lstStyle/>
                    <a:p>
                      <a:r>
                        <a:rPr kumimoji="1" lang="en-US" altLang="ja-JP" sz="2400" dirty="0"/>
                        <a:t>8</a:t>
                      </a:r>
                      <a:endParaRPr kumimoji="1" lang="ja-JP" altLang="en-US" sz="2400" dirty="0"/>
                    </a:p>
                  </a:txBody>
                  <a:tcPr marL="68580" marR="68580" marT="34290" marB="34290"/>
                </a:tc>
                <a:extLst>
                  <a:ext uri="{0D108BD9-81ED-4DB2-BD59-A6C34878D82A}">
                    <a16:rowId xmlns:a16="http://schemas.microsoft.com/office/drawing/2014/main" val="10001"/>
                  </a:ext>
                </a:extLst>
              </a:tr>
              <a:tr h="800100">
                <a:tc>
                  <a:txBody>
                    <a:bodyPr/>
                    <a:lstStyle/>
                    <a:p>
                      <a:r>
                        <a:rPr kumimoji="1" lang="en-US" altLang="ja-JP" sz="2400" dirty="0"/>
                        <a:t>Bandwidth</a:t>
                      </a:r>
                      <a:r>
                        <a:rPr kumimoji="1" lang="en-US" altLang="ja-JP" sz="2400" baseline="0" dirty="0"/>
                        <a:t> </a:t>
                      </a:r>
                      <a:r>
                        <a:rPr kumimoji="1" lang="en-US" altLang="ja-JP" sz="2400" dirty="0"/>
                        <a:t>(GB/sec)</a:t>
                      </a:r>
                      <a:endParaRPr kumimoji="1" lang="ja-JP" altLang="en-US" sz="2400" dirty="0"/>
                    </a:p>
                  </a:txBody>
                  <a:tcPr marL="68580" marR="68580" marT="34290" marB="34290"/>
                </a:tc>
                <a:tc>
                  <a:txBody>
                    <a:bodyPr/>
                    <a:lstStyle/>
                    <a:p>
                      <a:r>
                        <a:rPr kumimoji="1" lang="en-US" altLang="ja-JP" sz="2400" dirty="0"/>
                        <a:t>0.25</a:t>
                      </a:r>
                      <a:endParaRPr kumimoji="1" lang="ja-JP" altLang="en-US" sz="2400" dirty="0"/>
                    </a:p>
                  </a:txBody>
                  <a:tcPr marL="68580" marR="68580" marT="34290" marB="34290"/>
                </a:tc>
                <a:tc>
                  <a:txBody>
                    <a:bodyPr/>
                    <a:lstStyle/>
                    <a:p>
                      <a:r>
                        <a:rPr kumimoji="1" lang="en-US" altLang="ja-JP" sz="2400" dirty="0"/>
                        <a:t>0.5</a:t>
                      </a:r>
                      <a:endParaRPr kumimoji="1" lang="ja-JP" altLang="en-US" sz="2400" dirty="0"/>
                    </a:p>
                  </a:txBody>
                  <a:tcPr marL="68580" marR="68580" marT="34290" marB="34290"/>
                </a:tc>
                <a:tc>
                  <a:txBody>
                    <a:bodyPr/>
                    <a:lstStyle/>
                    <a:p>
                      <a:r>
                        <a:rPr kumimoji="1" lang="en-US" altLang="ja-JP" sz="2400" dirty="0"/>
                        <a:t>1.0</a:t>
                      </a:r>
                      <a:endParaRPr kumimoji="1" lang="ja-JP" altLang="en-US" sz="2400" dirty="0"/>
                    </a:p>
                  </a:txBody>
                  <a:tcPr marL="68580" marR="68580" marT="34290" marB="34290"/>
                </a:tc>
                <a:extLst>
                  <a:ext uri="{0D108BD9-81ED-4DB2-BD59-A6C34878D82A}">
                    <a16:rowId xmlns:a16="http://schemas.microsoft.com/office/drawing/2014/main" val="10002"/>
                  </a:ext>
                </a:extLst>
              </a:tr>
              <a:tr h="800100">
                <a:tc>
                  <a:txBody>
                    <a:bodyPr/>
                    <a:lstStyle/>
                    <a:p>
                      <a:r>
                        <a:rPr kumimoji="1" lang="en-US" altLang="ja-JP" sz="2400" dirty="0"/>
                        <a:t>x8</a:t>
                      </a:r>
                      <a:r>
                        <a:rPr kumimoji="1" lang="ja-JP" altLang="en-US" sz="2400" baseline="0" dirty="0"/>
                        <a:t> </a:t>
                      </a:r>
                      <a:r>
                        <a:rPr kumimoji="1" lang="en-US" altLang="ja-JP" sz="2400" baseline="0" dirty="0"/>
                        <a:t>bandwidth </a:t>
                      </a:r>
                      <a:r>
                        <a:rPr kumimoji="1" lang="en-US" altLang="ja-JP" sz="2400" dirty="0"/>
                        <a:t>(GB/sec)</a:t>
                      </a:r>
                      <a:endParaRPr kumimoji="1" lang="ja-JP" altLang="en-US" sz="2400" dirty="0"/>
                    </a:p>
                  </a:txBody>
                  <a:tcPr marL="68580" marR="68580" marT="34290" marB="34290"/>
                </a:tc>
                <a:tc>
                  <a:txBody>
                    <a:bodyPr/>
                    <a:lstStyle/>
                    <a:p>
                      <a:r>
                        <a:rPr kumimoji="1" lang="en-US" altLang="ja-JP" sz="2400" dirty="0"/>
                        <a:t>2.0</a:t>
                      </a:r>
                      <a:endParaRPr kumimoji="1" lang="ja-JP" altLang="en-US" sz="2400" dirty="0"/>
                    </a:p>
                  </a:txBody>
                  <a:tcPr marL="68580" marR="68580" marT="34290" marB="34290"/>
                </a:tc>
                <a:tc>
                  <a:txBody>
                    <a:bodyPr/>
                    <a:lstStyle/>
                    <a:p>
                      <a:r>
                        <a:rPr kumimoji="1" lang="en-US" altLang="ja-JP" sz="2400" dirty="0"/>
                        <a:t>4.0</a:t>
                      </a:r>
                      <a:endParaRPr kumimoji="1" lang="ja-JP" altLang="en-US" sz="2400" dirty="0"/>
                    </a:p>
                  </a:txBody>
                  <a:tcPr marL="68580" marR="68580" marT="34290" marB="34290"/>
                </a:tc>
                <a:tc>
                  <a:txBody>
                    <a:bodyPr/>
                    <a:lstStyle/>
                    <a:p>
                      <a:r>
                        <a:rPr kumimoji="1" lang="en-US" altLang="ja-JP" sz="2400" dirty="0"/>
                        <a:t>7.9</a:t>
                      </a:r>
                      <a:endParaRPr kumimoji="1" lang="ja-JP" altLang="en-US" sz="2400" dirty="0"/>
                    </a:p>
                  </a:txBody>
                  <a:tcPr marL="68580" marR="68580" marT="34290" marB="34290"/>
                </a:tc>
                <a:extLst>
                  <a:ext uri="{0D108BD9-81ED-4DB2-BD59-A6C34878D82A}">
                    <a16:rowId xmlns:a16="http://schemas.microsoft.com/office/drawing/2014/main" val="10003"/>
                  </a:ext>
                </a:extLst>
              </a:tr>
              <a:tr h="656289">
                <a:tc>
                  <a:txBody>
                    <a:bodyPr/>
                    <a:lstStyle/>
                    <a:p>
                      <a:r>
                        <a:rPr kumimoji="1" lang="en-US" altLang="ja-JP" sz="2400" dirty="0"/>
                        <a:t>Encoding</a:t>
                      </a:r>
                      <a:endParaRPr kumimoji="1" lang="ja-JP" altLang="en-US" sz="2400" dirty="0"/>
                    </a:p>
                  </a:txBody>
                  <a:tcPr marL="68580" marR="68580" marT="34290" marB="34290"/>
                </a:tc>
                <a:tc>
                  <a:txBody>
                    <a:bodyPr/>
                    <a:lstStyle/>
                    <a:p>
                      <a:r>
                        <a:rPr kumimoji="1" lang="en-US" altLang="ja-JP" sz="2400" dirty="0"/>
                        <a:t>8b/10b</a:t>
                      </a:r>
                      <a:endParaRPr kumimoji="1" lang="ja-JP" altLang="en-US" sz="2400" dirty="0"/>
                    </a:p>
                  </a:txBody>
                  <a:tcPr marL="68580" marR="68580" marT="34290" marB="34290"/>
                </a:tc>
                <a:tc>
                  <a:txBody>
                    <a:bodyPr/>
                    <a:lstStyle/>
                    <a:p>
                      <a:r>
                        <a:rPr kumimoji="1" lang="en-US" altLang="ja-JP" sz="2400" dirty="0"/>
                        <a:t>8b/10b</a:t>
                      </a:r>
                      <a:endParaRPr kumimoji="1" lang="ja-JP" altLang="en-US" sz="2400" dirty="0"/>
                    </a:p>
                  </a:txBody>
                  <a:tcPr marL="68580" marR="68580" marT="34290" marB="34290"/>
                </a:tc>
                <a:tc>
                  <a:txBody>
                    <a:bodyPr/>
                    <a:lstStyle/>
                    <a:p>
                      <a:r>
                        <a:rPr kumimoji="1" lang="en-US" altLang="ja-JP" sz="2400" dirty="0"/>
                        <a:t>128b/130b</a:t>
                      </a:r>
                      <a:endParaRPr kumimoji="1" lang="ja-JP" altLang="en-US" sz="2400" dirty="0"/>
                    </a:p>
                  </a:txBody>
                  <a:tcPr marL="68580" marR="68580" marT="34290" marB="34290"/>
                </a:tc>
                <a:extLst>
                  <a:ext uri="{0D108BD9-81ED-4DB2-BD59-A6C34878D82A}">
                    <a16:rowId xmlns:a16="http://schemas.microsoft.com/office/drawing/2014/main" val="10004"/>
                  </a:ext>
                </a:extLst>
              </a:tr>
            </a:tbl>
          </a:graphicData>
        </a:graphic>
      </p:graphicFrame>
      <p:sp>
        <p:nvSpPr>
          <p:cNvPr id="5" name="テキスト ボックス 4"/>
          <p:cNvSpPr txBox="1"/>
          <p:nvPr/>
        </p:nvSpPr>
        <p:spPr>
          <a:xfrm>
            <a:off x="1312522" y="5377503"/>
            <a:ext cx="7943200" cy="646331"/>
          </a:xfrm>
          <a:prstGeom prst="rect">
            <a:avLst/>
          </a:prstGeom>
          <a:noFill/>
        </p:spPr>
        <p:txBody>
          <a:bodyPr wrap="none" rtlCol="0">
            <a:spAutoFit/>
          </a:bodyPr>
          <a:lstStyle/>
          <a:p>
            <a:r>
              <a:rPr lang="en-US" altLang="ja-JP" dirty="0"/>
              <a:t>Physical speed is x1.6, but almost twice practical performance is realized by</a:t>
            </a:r>
          </a:p>
          <a:p>
            <a:r>
              <a:rPr lang="en-US" altLang="ja-JP" dirty="0"/>
              <a:t>changing the encoding method.</a:t>
            </a:r>
            <a:r>
              <a:rPr lang="ja-JP" altLang="en-US" dirty="0"/>
              <a:t>　</a:t>
            </a:r>
          </a:p>
        </p:txBody>
      </p:sp>
    </p:spTree>
    <p:extLst>
      <p:ext uri="{BB962C8B-B14F-4D97-AF65-F5344CB8AC3E}">
        <p14:creationId xmlns:p14="http://schemas.microsoft.com/office/powerpoint/2010/main" val="23285278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ja-JP" sz="3800"/>
              <a:t>An example of bus system using PCI express</a:t>
            </a:r>
          </a:p>
        </p:txBody>
      </p:sp>
      <p:sp>
        <p:nvSpPr>
          <p:cNvPr id="38915" name="Oval 3"/>
          <p:cNvSpPr>
            <a:spLocks noChangeArrowheads="1"/>
          </p:cNvSpPr>
          <p:nvPr/>
        </p:nvSpPr>
        <p:spPr bwMode="auto">
          <a:xfrm>
            <a:off x="3348038" y="1341438"/>
            <a:ext cx="1223962" cy="431800"/>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CPU</a:t>
            </a:r>
          </a:p>
        </p:txBody>
      </p:sp>
      <p:sp>
        <p:nvSpPr>
          <p:cNvPr id="38916" name="Rectangle 4"/>
          <p:cNvSpPr>
            <a:spLocks noChangeArrowheads="1"/>
          </p:cNvSpPr>
          <p:nvPr/>
        </p:nvSpPr>
        <p:spPr bwMode="auto">
          <a:xfrm>
            <a:off x="2987675" y="2132013"/>
            <a:ext cx="1800225" cy="576262"/>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Root Complex</a:t>
            </a:r>
          </a:p>
        </p:txBody>
      </p:sp>
      <p:sp>
        <p:nvSpPr>
          <p:cNvPr id="38917" name="AutoShape 5"/>
          <p:cNvSpPr>
            <a:spLocks noChangeArrowheads="1"/>
          </p:cNvSpPr>
          <p:nvPr/>
        </p:nvSpPr>
        <p:spPr bwMode="auto">
          <a:xfrm>
            <a:off x="3851275" y="1773238"/>
            <a:ext cx="288925" cy="360362"/>
          </a:xfrm>
          <a:prstGeom prst="upDownArrow">
            <a:avLst>
              <a:gd name="adj1" fmla="val 50000"/>
              <a:gd name="adj2" fmla="val 249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18" name="AutoShape 6"/>
          <p:cNvSpPr>
            <a:spLocks noChangeArrowheads="1"/>
          </p:cNvSpPr>
          <p:nvPr/>
        </p:nvSpPr>
        <p:spPr bwMode="auto">
          <a:xfrm>
            <a:off x="4787900" y="2276475"/>
            <a:ext cx="647700" cy="288925"/>
          </a:xfrm>
          <a:prstGeom prst="leftRightArrow">
            <a:avLst>
              <a:gd name="adj1" fmla="val 50000"/>
              <a:gd name="adj2" fmla="val 44835"/>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19" name="Rectangle 7"/>
          <p:cNvSpPr>
            <a:spLocks noChangeArrowheads="1"/>
          </p:cNvSpPr>
          <p:nvPr/>
        </p:nvSpPr>
        <p:spPr bwMode="auto">
          <a:xfrm>
            <a:off x="5508625" y="2060575"/>
            <a:ext cx="1223963" cy="576263"/>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Memory</a:t>
            </a:r>
          </a:p>
        </p:txBody>
      </p:sp>
      <p:sp>
        <p:nvSpPr>
          <p:cNvPr id="38920" name="Text Box 8"/>
          <p:cNvSpPr txBox="1">
            <a:spLocks noChangeArrowheads="1"/>
          </p:cNvSpPr>
          <p:nvPr/>
        </p:nvSpPr>
        <p:spPr bwMode="auto">
          <a:xfrm>
            <a:off x="4192588" y="1720850"/>
            <a:ext cx="1377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System bus</a:t>
            </a:r>
          </a:p>
        </p:txBody>
      </p:sp>
      <p:sp>
        <p:nvSpPr>
          <p:cNvPr id="38921" name="Text Box 9"/>
          <p:cNvSpPr txBox="1">
            <a:spLocks noChangeArrowheads="1"/>
          </p:cNvSpPr>
          <p:nvPr/>
        </p:nvSpPr>
        <p:spPr bwMode="auto">
          <a:xfrm>
            <a:off x="4767263" y="2655888"/>
            <a:ext cx="1441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Memory bus</a:t>
            </a:r>
          </a:p>
        </p:txBody>
      </p:sp>
      <p:sp>
        <p:nvSpPr>
          <p:cNvPr id="38922" name="AutoShape 10"/>
          <p:cNvSpPr>
            <a:spLocks noChangeArrowheads="1"/>
          </p:cNvSpPr>
          <p:nvPr/>
        </p:nvSpPr>
        <p:spPr bwMode="auto">
          <a:xfrm>
            <a:off x="2124075" y="2276475"/>
            <a:ext cx="863600" cy="215900"/>
          </a:xfrm>
          <a:prstGeom prst="leftRightArrow">
            <a:avLst>
              <a:gd name="adj1" fmla="val 50000"/>
              <a:gd name="adj2" fmla="val 80000"/>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23" name="Rectangle 11"/>
          <p:cNvSpPr>
            <a:spLocks noChangeArrowheads="1"/>
          </p:cNvSpPr>
          <p:nvPr/>
        </p:nvSpPr>
        <p:spPr bwMode="auto">
          <a:xfrm>
            <a:off x="755650" y="2133600"/>
            <a:ext cx="1368425" cy="5746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Graphics</a:t>
            </a:r>
          </a:p>
        </p:txBody>
      </p:sp>
      <p:sp>
        <p:nvSpPr>
          <p:cNvPr id="38924" name="AutoShape 12"/>
          <p:cNvSpPr>
            <a:spLocks noChangeArrowheads="1"/>
          </p:cNvSpPr>
          <p:nvPr/>
        </p:nvSpPr>
        <p:spPr bwMode="auto">
          <a:xfrm>
            <a:off x="2987675" y="2781300"/>
            <a:ext cx="215900" cy="576263"/>
          </a:xfrm>
          <a:prstGeom prst="upDownArrow">
            <a:avLst>
              <a:gd name="adj1" fmla="val 50000"/>
              <a:gd name="adj2" fmla="val 53382"/>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25" name="AutoShape 13"/>
          <p:cNvSpPr>
            <a:spLocks noChangeArrowheads="1"/>
          </p:cNvSpPr>
          <p:nvPr/>
        </p:nvSpPr>
        <p:spPr bwMode="auto">
          <a:xfrm>
            <a:off x="4427538" y="2781300"/>
            <a:ext cx="215900" cy="576263"/>
          </a:xfrm>
          <a:prstGeom prst="upDownArrow">
            <a:avLst>
              <a:gd name="adj1" fmla="val 50000"/>
              <a:gd name="adj2" fmla="val 53382"/>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26" name="Rectangle 14"/>
          <p:cNvSpPr>
            <a:spLocks noChangeArrowheads="1"/>
          </p:cNvSpPr>
          <p:nvPr/>
        </p:nvSpPr>
        <p:spPr bwMode="auto">
          <a:xfrm>
            <a:off x="2124075" y="3429000"/>
            <a:ext cx="1800225" cy="576263"/>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Switch</a:t>
            </a:r>
          </a:p>
        </p:txBody>
      </p:sp>
      <p:sp>
        <p:nvSpPr>
          <p:cNvPr id="38927" name="Rectangle 15"/>
          <p:cNvSpPr>
            <a:spLocks noChangeArrowheads="1"/>
          </p:cNvSpPr>
          <p:nvPr/>
        </p:nvSpPr>
        <p:spPr bwMode="auto">
          <a:xfrm>
            <a:off x="4140200" y="3429000"/>
            <a:ext cx="1800225" cy="576263"/>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Switch</a:t>
            </a:r>
          </a:p>
        </p:txBody>
      </p:sp>
      <p:sp>
        <p:nvSpPr>
          <p:cNvPr id="38928" name="AutoShape 16"/>
          <p:cNvSpPr>
            <a:spLocks noChangeArrowheads="1"/>
          </p:cNvSpPr>
          <p:nvPr/>
        </p:nvSpPr>
        <p:spPr bwMode="auto">
          <a:xfrm>
            <a:off x="2339975" y="4005263"/>
            <a:ext cx="215900" cy="576262"/>
          </a:xfrm>
          <a:prstGeom prst="upDownArrow">
            <a:avLst>
              <a:gd name="adj1" fmla="val 50000"/>
              <a:gd name="adj2" fmla="val 53382"/>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29" name="AutoShape 17"/>
          <p:cNvSpPr>
            <a:spLocks noChangeArrowheads="1"/>
          </p:cNvSpPr>
          <p:nvPr/>
        </p:nvSpPr>
        <p:spPr bwMode="auto">
          <a:xfrm>
            <a:off x="3419475" y="4005263"/>
            <a:ext cx="215900" cy="576262"/>
          </a:xfrm>
          <a:prstGeom prst="upDownArrow">
            <a:avLst>
              <a:gd name="adj1" fmla="val 50000"/>
              <a:gd name="adj2" fmla="val 53382"/>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30" name="AutoShape 18"/>
          <p:cNvSpPr>
            <a:spLocks noChangeArrowheads="1"/>
          </p:cNvSpPr>
          <p:nvPr/>
        </p:nvSpPr>
        <p:spPr bwMode="auto">
          <a:xfrm>
            <a:off x="4498975" y="4005263"/>
            <a:ext cx="215900" cy="576262"/>
          </a:xfrm>
          <a:prstGeom prst="upDownArrow">
            <a:avLst>
              <a:gd name="adj1" fmla="val 50000"/>
              <a:gd name="adj2" fmla="val 53382"/>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31" name="AutoShape 19"/>
          <p:cNvSpPr>
            <a:spLocks noChangeArrowheads="1"/>
          </p:cNvSpPr>
          <p:nvPr/>
        </p:nvSpPr>
        <p:spPr bwMode="auto">
          <a:xfrm>
            <a:off x="5578475" y="4005263"/>
            <a:ext cx="215900" cy="576262"/>
          </a:xfrm>
          <a:prstGeom prst="upDownArrow">
            <a:avLst>
              <a:gd name="adj1" fmla="val 50000"/>
              <a:gd name="adj2" fmla="val 53382"/>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32" name="Rectangle 20"/>
          <p:cNvSpPr>
            <a:spLocks noChangeArrowheads="1"/>
          </p:cNvSpPr>
          <p:nvPr/>
        </p:nvSpPr>
        <p:spPr bwMode="auto">
          <a:xfrm>
            <a:off x="2051050" y="4581525"/>
            <a:ext cx="792163" cy="576263"/>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End </a:t>
            </a:r>
          </a:p>
          <a:p>
            <a:pPr algn="ctr" eaLnBrk="1" hangingPunct="1"/>
            <a:r>
              <a:rPr lang="en-US" altLang="ja-JP"/>
              <a:t>point</a:t>
            </a:r>
          </a:p>
        </p:txBody>
      </p:sp>
      <p:sp>
        <p:nvSpPr>
          <p:cNvPr id="38933" name="Rectangle 21"/>
          <p:cNvSpPr>
            <a:spLocks noChangeArrowheads="1"/>
          </p:cNvSpPr>
          <p:nvPr/>
        </p:nvSpPr>
        <p:spPr bwMode="auto">
          <a:xfrm>
            <a:off x="3132138" y="4581525"/>
            <a:ext cx="792162" cy="576263"/>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End </a:t>
            </a:r>
          </a:p>
          <a:p>
            <a:pPr algn="ctr" eaLnBrk="1" hangingPunct="1"/>
            <a:r>
              <a:rPr lang="en-US" altLang="ja-JP"/>
              <a:t>point</a:t>
            </a:r>
          </a:p>
        </p:txBody>
      </p:sp>
      <p:sp>
        <p:nvSpPr>
          <p:cNvPr id="38934" name="Rectangle 22"/>
          <p:cNvSpPr>
            <a:spLocks noChangeArrowheads="1"/>
          </p:cNvSpPr>
          <p:nvPr/>
        </p:nvSpPr>
        <p:spPr bwMode="auto">
          <a:xfrm>
            <a:off x="4213225" y="4581525"/>
            <a:ext cx="792163" cy="576263"/>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End </a:t>
            </a:r>
          </a:p>
          <a:p>
            <a:pPr algn="ctr" eaLnBrk="1" hangingPunct="1"/>
            <a:r>
              <a:rPr lang="en-US" altLang="ja-JP"/>
              <a:t>point</a:t>
            </a:r>
          </a:p>
        </p:txBody>
      </p:sp>
      <p:sp>
        <p:nvSpPr>
          <p:cNvPr id="38935" name="Rectangle 23"/>
          <p:cNvSpPr>
            <a:spLocks noChangeArrowheads="1"/>
          </p:cNvSpPr>
          <p:nvPr/>
        </p:nvSpPr>
        <p:spPr bwMode="auto">
          <a:xfrm>
            <a:off x="5364163" y="4581525"/>
            <a:ext cx="1512887" cy="576263"/>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PCI Bridge</a:t>
            </a:r>
          </a:p>
        </p:txBody>
      </p:sp>
      <p:sp>
        <p:nvSpPr>
          <p:cNvPr id="38936" name="AutoShape 24"/>
          <p:cNvSpPr>
            <a:spLocks noChangeArrowheads="1"/>
          </p:cNvSpPr>
          <p:nvPr/>
        </p:nvSpPr>
        <p:spPr bwMode="auto">
          <a:xfrm>
            <a:off x="5867400" y="5157788"/>
            <a:ext cx="144463" cy="647700"/>
          </a:xfrm>
          <a:prstGeom prst="upDownArrow">
            <a:avLst>
              <a:gd name="adj1" fmla="val 50000"/>
              <a:gd name="adj2" fmla="val 896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8937" name="Text Box 25"/>
          <p:cNvSpPr txBox="1">
            <a:spLocks noChangeArrowheads="1"/>
          </p:cNvSpPr>
          <p:nvPr/>
        </p:nvSpPr>
        <p:spPr bwMode="auto">
          <a:xfrm>
            <a:off x="6064250" y="5392738"/>
            <a:ext cx="996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PCI bus</a:t>
            </a:r>
          </a:p>
        </p:txBody>
      </p:sp>
      <p:sp>
        <p:nvSpPr>
          <p:cNvPr id="38938" name="Text Box 26"/>
          <p:cNvSpPr txBox="1">
            <a:spLocks noChangeArrowheads="1"/>
          </p:cNvSpPr>
          <p:nvPr/>
        </p:nvSpPr>
        <p:spPr bwMode="auto">
          <a:xfrm>
            <a:off x="684213" y="3573463"/>
            <a:ext cx="10096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PCI</a:t>
            </a:r>
          </a:p>
          <a:p>
            <a:pPr eaLnBrk="1" hangingPunct="1"/>
            <a:r>
              <a:rPr lang="en-US" altLang="ja-JP"/>
              <a:t>Express</a:t>
            </a:r>
          </a:p>
        </p:txBody>
      </p:sp>
      <p:sp>
        <p:nvSpPr>
          <p:cNvPr id="38939" name="AutoShape 27"/>
          <p:cNvSpPr>
            <a:spLocks noChangeArrowheads="1"/>
          </p:cNvSpPr>
          <p:nvPr/>
        </p:nvSpPr>
        <p:spPr bwMode="auto">
          <a:xfrm>
            <a:off x="684213" y="3357563"/>
            <a:ext cx="1008062" cy="215900"/>
          </a:xfrm>
          <a:prstGeom prst="leftRightArrow">
            <a:avLst>
              <a:gd name="adj1" fmla="val 50000"/>
              <a:gd name="adj2" fmla="val 93382"/>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ja-JP"/>
              <a:t>On-chip bus</a:t>
            </a:r>
          </a:p>
        </p:txBody>
      </p:sp>
      <p:sp>
        <p:nvSpPr>
          <p:cNvPr id="39939" name="Rectangle 3"/>
          <p:cNvSpPr>
            <a:spLocks noGrp="1" noChangeArrowheads="1"/>
          </p:cNvSpPr>
          <p:nvPr>
            <p:ph type="body" idx="1"/>
          </p:nvPr>
        </p:nvSpPr>
        <p:spPr/>
        <p:txBody>
          <a:bodyPr/>
          <a:lstStyle/>
          <a:p>
            <a:pPr eaLnBrk="1" hangingPunct="1">
              <a:lnSpc>
                <a:spcPct val="90000"/>
              </a:lnSpc>
            </a:pPr>
            <a:r>
              <a:rPr lang="en-US" altLang="ja-JP" sz="2600"/>
              <a:t>For on-chip implementation, various types of IP (Intellectual Property) must be connected.</a:t>
            </a:r>
          </a:p>
          <a:p>
            <a:pPr eaLnBrk="1" hangingPunct="1">
              <a:lnSpc>
                <a:spcPct val="90000"/>
              </a:lnSpc>
            </a:pPr>
            <a:r>
              <a:rPr lang="en-US" altLang="ja-JP" sz="2600"/>
              <a:t>Standard bus is required.</a:t>
            </a:r>
          </a:p>
          <a:p>
            <a:pPr lvl="1" eaLnBrk="1" hangingPunct="1">
              <a:lnSpc>
                <a:spcPct val="90000"/>
              </a:lnSpc>
            </a:pPr>
            <a:r>
              <a:rPr lang="en-US" altLang="ja-JP" sz="2200"/>
              <a:t>AMBA (Advanced Microcontroller Bus Architecture): a bus for ARM cores.</a:t>
            </a:r>
          </a:p>
          <a:p>
            <a:pPr lvl="1" eaLnBrk="1" hangingPunct="1">
              <a:lnSpc>
                <a:spcPct val="90000"/>
              </a:lnSpc>
            </a:pPr>
            <a:r>
              <a:rPr lang="en-US" altLang="ja-JP" sz="2200"/>
              <a:t>CoreConnect: a bus for PowerPC cores.</a:t>
            </a:r>
          </a:p>
          <a:p>
            <a:pPr lvl="1" eaLnBrk="1" hangingPunct="1">
              <a:lnSpc>
                <a:spcPct val="90000"/>
              </a:lnSpc>
            </a:pPr>
            <a:r>
              <a:rPr lang="en-US" altLang="ja-JP" sz="2200"/>
              <a:t>Wrapper based buses</a:t>
            </a:r>
          </a:p>
          <a:p>
            <a:pPr lvl="2" eaLnBrk="1" hangingPunct="1">
              <a:lnSpc>
                <a:spcPct val="90000"/>
              </a:lnSpc>
            </a:pPr>
            <a:r>
              <a:rPr lang="en-US" altLang="ja-JP" sz="2000"/>
              <a:t>IPs are wrapped in the standard interface.</a:t>
            </a:r>
          </a:p>
          <a:p>
            <a:pPr eaLnBrk="1" hangingPunct="1">
              <a:lnSpc>
                <a:spcPct val="90000"/>
              </a:lnSpc>
            </a:pPr>
            <a:r>
              <a:rPr lang="en-US" altLang="ja-JP" sz="2600"/>
              <a:t>For further performance improvement, NoCs (Network on Chips) are introduced.</a:t>
            </a:r>
          </a:p>
          <a:p>
            <a:pPr eaLnBrk="1" hangingPunct="1">
              <a:lnSpc>
                <a:spcPct val="90000"/>
              </a:lnSpc>
              <a:buFont typeface="Wingdings" panose="05000000000000000000" pitchFamily="2" charset="2"/>
              <a:buNone/>
            </a:pPr>
            <a:r>
              <a:rPr lang="en-US" altLang="ja-JP" sz="2600"/>
              <a:t> →</a:t>
            </a:r>
            <a:r>
              <a:rPr lang="ja-JP" altLang="en-US" sz="2600"/>
              <a:t>　</a:t>
            </a:r>
            <a:r>
              <a:rPr lang="en-US" altLang="ja-JP" sz="2600"/>
              <a:t>Introduced in the later part of this lecture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7813"/>
            <a:ext cx="8147050" cy="919162"/>
          </a:xfrm>
        </p:spPr>
        <p:txBody>
          <a:bodyPr/>
          <a:lstStyle/>
          <a:p>
            <a:pPr eaLnBrk="1" hangingPunct="1"/>
            <a:r>
              <a:rPr lang="en-US" altLang="ja-JP" sz="2900"/>
              <a:t>NEC MP211</a:t>
            </a:r>
            <a:endParaRPr lang="en-US" altLang="ja-JP" b="1">
              <a:solidFill>
                <a:schemeClr val="tx1"/>
              </a:solidFill>
            </a:endParaRPr>
          </a:p>
        </p:txBody>
      </p:sp>
      <p:grpSp>
        <p:nvGrpSpPr>
          <p:cNvPr id="40963" name="Group 3"/>
          <p:cNvGrpSpPr>
            <a:grpSpLocks/>
          </p:cNvGrpSpPr>
          <p:nvPr/>
        </p:nvGrpSpPr>
        <p:grpSpPr bwMode="auto">
          <a:xfrm>
            <a:off x="611188" y="2349500"/>
            <a:ext cx="1223962" cy="3384550"/>
            <a:chOff x="521" y="1480"/>
            <a:chExt cx="952" cy="2132"/>
          </a:xfrm>
        </p:grpSpPr>
        <p:sp>
          <p:nvSpPr>
            <p:cNvPr id="41085" name="Rectangle 4"/>
            <p:cNvSpPr>
              <a:spLocks noChangeArrowheads="1"/>
            </p:cNvSpPr>
            <p:nvPr/>
          </p:nvSpPr>
          <p:spPr bwMode="auto">
            <a:xfrm>
              <a:off x="521" y="2024"/>
              <a:ext cx="952" cy="953"/>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086" name="Rectangle 5"/>
            <p:cNvSpPr>
              <a:spLocks noChangeArrowheads="1"/>
            </p:cNvSpPr>
            <p:nvPr/>
          </p:nvSpPr>
          <p:spPr bwMode="auto">
            <a:xfrm>
              <a:off x="521" y="1480"/>
              <a:ext cx="952" cy="454"/>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087" name="Rectangle 6"/>
            <p:cNvSpPr>
              <a:spLocks noChangeArrowheads="1"/>
            </p:cNvSpPr>
            <p:nvPr/>
          </p:nvSpPr>
          <p:spPr bwMode="auto">
            <a:xfrm>
              <a:off x="657" y="1525"/>
              <a:ext cx="726" cy="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ARM926</a:t>
              </a:r>
            </a:p>
            <a:p>
              <a:pPr algn="ctr" eaLnBrk="1" hangingPunct="1"/>
              <a:r>
                <a:rPr lang="en-US" altLang="ja-JP" sz="1600" b="1"/>
                <a:t>PE0</a:t>
              </a:r>
            </a:p>
          </p:txBody>
        </p:sp>
        <p:sp>
          <p:nvSpPr>
            <p:cNvPr id="41088" name="Rectangle 7"/>
            <p:cNvSpPr>
              <a:spLocks noChangeArrowheads="1"/>
            </p:cNvSpPr>
            <p:nvPr/>
          </p:nvSpPr>
          <p:spPr bwMode="auto">
            <a:xfrm>
              <a:off x="657" y="2115"/>
              <a:ext cx="726" cy="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ARM926</a:t>
              </a:r>
            </a:p>
            <a:p>
              <a:pPr algn="ctr" eaLnBrk="1" hangingPunct="1"/>
              <a:r>
                <a:rPr lang="en-US" altLang="ja-JP" sz="1600" b="1"/>
                <a:t>PE1</a:t>
              </a:r>
            </a:p>
          </p:txBody>
        </p:sp>
        <p:sp>
          <p:nvSpPr>
            <p:cNvPr id="41089" name="Rectangle 8"/>
            <p:cNvSpPr>
              <a:spLocks noChangeArrowheads="1"/>
            </p:cNvSpPr>
            <p:nvPr/>
          </p:nvSpPr>
          <p:spPr bwMode="auto">
            <a:xfrm>
              <a:off x="657" y="2523"/>
              <a:ext cx="726" cy="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ARM926</a:t>
              </a:r>
            </a:p>
            <a:p>
              <a:pPr algn="ctr" eaLnBrk="1" hangingPunct="1"/>
              <a:r>
                <a:rPr lang="en-US" altLang="ja-JP" sz="1600" b="1"/>
                <a:t>PE2</a:t>
              </a:r>
            </a:p>
          </p:txBody>
        </p:sp>
        <p:sp>
          <p:nvSpPr>
            <p:cNvPr id="41090" name="Rectangle 9"/>
            <p:cNvSpPr>
              <a:spLocks noChangeArrowheads="1"/>
            </p:cNvSpPr>
            <p:nvPr/>
          </p:nvSpPr>
          <p:spPr bwMode="auto">
            <a:xfrm>
              <a:off x="521" y="3158"/>
              <a:ext cx="952" cy="454"/>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091" name="Rectangle 10"/>
            <p:cNvSpPr>
              <a:spLocks noChangeArrowheads="1"/>
            </p:cNvSpPr>
            <p:nvPr/>
          </p:nvSpPr>
          <p:spPr bwMode="auto">
            <a:xfrm>
              <a:off x="657" y="3203"/>
              <a:ext cx="726" cy="363"/>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SPX-K602</a:t>
              </a:r>
            </a:p>
            <a:p>
              <a:pPr algn="ctr" eaLnBrk="1" hangingPunct="1"/>
              <a:r>
                <a:rPr lang="en-US" altLang="ja-JP" sz="1600" b="1"/>
                <a:t>DSP</a:t>
              </a:r>
            </a:p>
          </p:txBody>
        </p:sp>
      </p:grpSp>
      <p:sp>
        <p:nvSpPr>
          <p:cNvPr id="40964" name="Line 11"/>
          <p:cNvSpPr>
            <a:spLocks noChangeShapeType="1"/>
          </p:cNvSpPr>
          <p:nvPr/>
        </p:nvSpPr>
        <p:spPr bwMode="auto">
          <a:xfrm>
            <a:off x="2195513" y="2278063"/>
            <a:ext cx="0" cy="367188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65" name="Line 12"/>
          <p:cNvSpPr>
            <a:spLocks noChangeShapeType="1"/>
          </p:cNvSpPr>
          <p:nvPr/>
        </p:nvSpPr>
        <p:spPr bwMode="auto">
          <a:xfrm flipV="1">
            <a:off x="2195513" y="2276475"/>
            <a:ext cx="6553200" cy="1588"/>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66" name="Rectangle 13"/>
          <p:cNvSpPr>
            <a:spLocks noChangeArrowheads="1"/>
          </p:cNvSpPr>
          <p:nvPr/>
        </p:nvSpPr>
        <p:spPr bwMode="auto">
          <a:xfrm>
            <a:off x="2339975" y="1484313"/>
            <a:ext cx="1008063"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DMAC</a:t>
            </a:r>
          </a:p>
        </p:txBody>
      </p:sp>
      <p:sp>
        <p:nvSpPr>
          <p:cNvPr id="40967" name="Rectangle 14"/>
          <p:cNvSpPr>
            <a:spLocks noChangeArrowheads="1"/>
          </p:cNvSpPr>
          <p:nvPr/>
        </p:nvSpPr>
        <p:spPr bwMode="auto">
          <a:xfrm>
            <a:off x="3492500" y="1484313"/>
            <a:ext cx="503238" cy="5762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USB </a:t>
            </a:r>
          </a:p>
          <a:p>
            <a:pPr algn="ctr" eaLnBrk="1" hangingPunct="1"/>
            <a:r>
              <a:rPr lang="en-US" altLang="ja-JP" sz="1600" b="1"/>
              <a:t>OTG</a:t>
            </a:r>
          </a:p>
        </p:txBody>
      </p:sp>
      <p:sp>
        <p:nvSpPr>
          <p:cNvPr id="40968" name="Rectangle 15"/>
          <p:cNvSpPr>
            <a:spLocks noChangeArrowheads="1"/>
          </p:cNvSpPr>
          <p:nvPr/>
        </p:nvSpPr>
        <p:spPr bwMode="auto">
          <a:xfrm>
            <a:off x="4211638" y="1484313"/>
            <a:ext cx="647700" cy="5762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3D </a:t>
            </a:r>
          </a:p>
          <a:p>
            <a:pPr algn="ctr" eaLnBrk="1" hangingPunct="1"/>
            <a:r>
              <a:rPr lang="en-US" altLang="ja-JP" sz="1600" b="1"/>
              <a:t>Acc.</a:t>
            </a:r>
          </a:p>
        </p:txBody>
      </p:sp>
      <p:sp>
        <p:nvSpPr>
          <p:cNvPr id="40969" name="Rectangle 16"/>
          <p:cNvSpPr>
            <a:spLocks noChangeArrowheads="1"/>
          </p:cNvSpPr>
          <p:nvPr/>
        </p:nvSpPr>
        <p:spPr bwMode="auto">
          <a:xfrm>
            <a:off x="5076825" y="1412875"/>
            <a:ext cx="574675" cy="6492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Rot-</a:t>
            </a:r>
          </a:p>
          <a:p>
            <a:pPr algn="ctr" eaLnBrk="1" hangingPunct="1"/>
            <a:r>
              <a:rPr lang="en-US" altLang="ja-JP" sz="1600" b="1"/>
              <a:t>ater.</a:t>
            </a:r>
          </a:p>
        </p:txBody>
      </p:sp>
      <p:sp>
        <p:nvSpPr>
          <p:cNvPr id="40970" name="Rectangle 17"/>
          <p:cNvSpPr>
            <a:spLocks noChangeArrowheads="1"/>
          </p:cNvSpPr>
          <p:nvPr/>
        </p:nvSpPr>
        <p:spPr bwMode="auto">
          <a:xfrm>
            <a:off x="5867400" y="1484313"/>
            <a:ext cx="719138" cy="5762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Image</a:t>
            </a:r>
          </a:p>
          <a:p>
            <a:pPr algn="ctr" eaLnBrk="1" hangingPunct="1"/>
            <a:r>
              <a:rPr lang="en-US" altLang="ja-JP" sz="1600" b="1"/>
              <a:t>Acc.</a:t>
            </a:r>
          </a:p>
        </p:txBody>
      </p:sp>
      <p:sp>
        <p:nvSpPr>
          <p:cNvPr id="40971" name="Rectangle 18"/>
          <p:cNvSpPr>
            <a:spLocks noChangeArrowheads="1"/>
          </p:cNvSpPr>
          <p:nvPr/>
        </p:nvSpPr>
        <p:spPr bwMode="auto">
          <a:xfrm>
            <a:off x="6805613" y="1268413"/>
            <a:ext cx="790575" cy="7921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Cam</a:t>
            </a:r>
          </a:p>
          <a:p>
            <a:pPr algn="ctr" eaLnBrk="1" hangingPunct="1"/>
            <a:r>
              <a:rPr lang="en-US" altLang="ja-JP" sz="1600" b="1"/>
              <a:t>DTV</a:t>
            </a:r>
          </a:p>
          <a:p>
            <a:pPr algn="ctr" eaLnBrk="1" hangingPunct="1"/>
            <a:r>
              <a:rPr lang="en-US" altLang="ja-JP" sz="1600" b="1"/>
              <a:t>I/F.</a:t>
            </a:r>
          </a:p>
        </p:txBody>
      </p:sp>
      <p:sp>
        <p:nvSpPr>
          <p:cNvPr id="40972" name="Rectangle 19"/>
          <p:cNvSpPr>
            <a:spLocks noChangeArrowheads="1"/>
          </p:cNvSpPr>
          <p:nvPr/>
        </p:nvSpPr>
        <p:spPr bwMode="auto">
          <a:xfrm>
            <a:off x="7743825" y="1484313"/>
            <a:ext cx="719138" cy="5762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LCD</a:t>
            </a:r>
          </a:p>
          <a:p>
            <a:pPr algn="ctr" eaLnBrk="1" hangingPunct="1"/>
            <a:r>
              <a:rPr lang="en-US" altLang="ja-JP" sz="1600" b="1"/>
              <a:t>I/F</a:t>
            </a:r>
          </a:p>
        </p:txBody>
      </p:sp>
      <p:sp>
        <p:nvSpPr>
          <p:cNvPr id="40973" name="Rectangle 20"/>
          <p:cNvSpPr>
            <a:spLocks noChangeArrowheads="1"/>
          </p:cNvSpPr>
          <p:nvPr/>
        </p:nvSpPr>
        <p:spPr bwMode="auto">
          <a:xfrm>
            <a:off x="2627313" y="4508500"/>
            <a:ext cx="1152525" cy="5746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Async</a:t>
            </a:r>
          </a:p>
          <a:p>
            <a:pPr algn="ctr" eaLnBrk="1" hangingPunct="1"/>
            <a:r>
              <a:rPr lang="en-US" altLang="ja-JP" b="1"/>
              <a:t>Bridge0</a:t>
            </a:r>
          </a:p>
        </p:txBody>
      </p:sp>
      <p:sp>
        <p:nvSpPr>
          <p:cNvPr id="40974" name="Rectangle 21"/>
          <p:cNvSpPr>
            <a:spLocks noChangeArrowheads="1"/>
          </p:cNvSpPr>
          <p:nvPr/>
        </p:nvSpPr>
        <p:spPr bwMode="auto">
          <a:xfrm>
            <a:off x="2627313" y="5230813"/>
            <a:ext cx="1152525" cy="5746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Async</a:t>
            </a:r>
          </a:p>
          <a:p>
            <a:pPr algn="ctr" eaLnBrk="1" hangingPunct="1"/>
            <a:r>
              <a:rPr lang="en-US" altLang="ja-JP" b="1"/>
              <a:t>Bridge1</a:t>
            </a:r>
          </a:p>
        </p:txBody>
      </p:sp>
      <p:sp>
        <p:nvSpPr>
          <p:cNvPr id="40975" name="Rectangle 22"/>
          <p:cNvSpPr>
            <a:spLocks noChangeArrowheads="1"/>
          </p:cNvSpPr>
          <p:nvPr/>
        </p:nvSpPr>
        <p:spPr bwMode="auto">
          <a:xfrm>
            <a:off x="2627313" y="3500438"/>
            <a:ext cx="1152525" cy="574675"/>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APB</a:t>
            </a:r>
          </a:p>
          <a:p>
            <a:pPr algn="ctr" eaLnBrk="1" hangingPunct="1"/>
            <a:r>
              <a:rPr lang="en-US" altLang="ja-JP" b="1"/>
              <a:t>Bridge0</a:t>
            </a:r>
          </a:p>
        </p:txBody>
      </p:sp>
      <p:grpSp>
        <p:nvGrpSpPr>
          <p:cNvPr id="40976" name="Group 23"/>
          <p:cNvGrpSpPr>
            <a:grpSpLocks/>
          </p:cNvGrpSpPr>
          <p:nvPr/>
        </p:nvGrpSpPr>
        <p:grpSpPr bwMode="auto">
          <a:xfrm>
            <a:off x="3779838" y="5373688"/>
            <a:ext cx="1439862" cy="576262"/>
            <a:chOff x="2517" y="3385"/>
            <a:chExt cx="907" cy="363"/>
          </a:xfrm>
        </p:grpSpPr>
        <p:sp>
          <p:nvSpPr>
            <p:cNvPr id="41080" name="Rectangle 24"/>
            <p:cNvSpPr>
              <a:spLocks noChangeArrowheads="1"/>
            </p:cNvSpPr>
            <p:nvPr/>
          </p:nvSpPr>
          <p:spPr bwMode="auto">
            <a:xfrm>
              <a:off x="2653" y="3521"/>
              <a:ext cx="318" cy="22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IIC</a:t>
              </a:r>
            </a:p>
          </p:txBody>
        </p:sp>
        <p:sp>
          <p:nvSpPr>
            <p:cNvPr id="41081" name="Rectangle 25"/>
            <p:cNvSpPr>
              <a:spLocks noChangeArrowheads="1"/>
            </p:cNvSpPr>
            <p:nvPr/>
          </p:nvSpPr>
          <p:spPr bwMode="auto">
            <a:xfrm>
              <a:off x="3061" y="3521"/>
              <a:ext cx="363" cy="22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UART</a:t>
              </a:r>
            </a:p>
          </p:txBody>
        </p:sp>
        <p:sp>
          <p:nvSpPr>
            <p:cNvPr id="41082" name="Line 26"/>
            <p:cNvSpPr>
              <a:spLocks noChangeShapeType="1"/>
            </p:cNvSpPr>
            <p:nvPr/>
          </p:nvSpPr>
          <p:spPr bwMode="auto">
            <a:xfrm>
              <a:off x="2517" y="3385"/>
              <a:ext cx="68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83" name="Line 27"/>
            <p:cNvSpPr>
              <a:spLocks noChangeShapeType="1"/>
            </p:cNvSpPr>
            <p:nvPr/>
          </p:nvSpPr>
          <p:spPr bwMode="auto">
            <a:xfrm>
              <a:off x="3198" y="3385"/>
              <a:ext cx="0" cy="13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84" name="Line 28"/>
            <p:cNvSpPr>
              <a:spLocks noChangeShapeType="1"/>
            </p:cNvSpPr>
            <p:nvPr/>
          </p:nvSpPr>
          <p:spPr bwMode="auto">
            <a:xfrm>
              <a:off x="2789" y="3385"/>
              <a:ext cx="0" cy="13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0977" name="Group 29"/>
          <p:cNvGrpSpPr>
            <a:grpSpLocks/>
          </p:cNvGrpSpPr>
          <p:nvPr/>
        </p:nvGrpSpPr>
        <p:grpSpPr bwMode="auto">
          <a:xfrm>
            <a:off x="3779838" y="4797425"/>
            <a:ext cx="144462" cy="1439863"/>
            <a:chOff x="2426" y="3022"/>
            <a:chExt cx="91" cy="907"/>
          </a:xfrm>
        </p:grpSpPr>
        <p:sp>
          <p:nvSpPr>
            <p:cNvPr id="41078" name="Line 30"/>
            <p:cNvSpPr>
              <a:spLocks noChangeShapeType="1"/>
            </p:cNvSpPr>
            <p:nvPr/>
          </p:nvSpPr>
          <p:spPr bwMode="auto">
            <a:xfrm>
              <a:off x="2426" y="3022"/>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79" name="Line 31"/>
            <p:cNvSpPr>
              <a:spLocks noChangeShapeType="1"/>
            </p:cNvSpPr>
            <p:nvPr/>
          </p:nvSpPr>
          <p:spPr bwMode="auto">
            <a:xfrm>
              <a:off x="2517" y="3022"/>
              <a:ext cx="0" cy="90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40978" name="Line 32"/>
          <p:cNvSpPr>
            <a:spLocks noChangeShapeType="1"/>
          </p:cNvSpPr>
          <p:nvPr/>
        </p:nvSpPr>
        <p:spPr bwMode="auto">
          <a:xfrm>
            <a:off x="2195513" y="5373688"/>
            <a:ext cx="4318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79" name="Line 33"/>
          <p:cNvSpPr>
            <a:spLocks noChangeShapeType="1"/>
          </p:cNvSpPr>
          <p:nvPr/>
        </p:nvSpPr>
        <p:spPr bwMode="auto">
          <a:xfrm>
            <a:off x="2195513" y="4797425"/>
            <a:ext cx="4318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80" name="Rectangle 34"/>
          <p:cNvSpPr>
            <a:spLocks noChangeArrowheads="1"/>
          </p:cNvSpPr>
          <p:nvPr/>
        </p:nvSpPr>
        <p:spPr bwMode="auto">
          <a:xfrm>
            <a:off x="4211638" y="3068638"/>
            <a:ext cx="792162" cy="288925"/>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TIM1</a:t>
            </a:r>
          </a:p>
        </p:txBody>
      </p:sp>
      <p:sp>
        <p:nvSpPr>
          <p:cNvPr id="40981" name="Rectangle 35"/>
          <p:cNvSpPr>
            <a:spLocks noChangeArrowheads="1"/>
          </p:cNvSpPr>
          <p:nvPr/>
        </p:nvSpPr>
        <p:spPr bwMode="auto">
          <a:xfrm>
            <a:off x="4211638" y="3427413"/>
            <a:ext cx="792162" cy="288925"/>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TIM2</a:t>
            </a:r>
          </a:p>
        </p:txBody>
      </p:sp>
      <p:sp>
        <p:nvSpPr>
          <p:cNvPr id="40982" name="Rectangle 36"/>
          <p:cNvSpPr>
            <a:spLocks noChangeArrowheads="1"/>
          </p:cNvSpPr>
          <p:nvPr/>
        </p:nvSpPr>
        <p:spPr bwMode="auto">
          <a:xfrm>
            <a:off x="4211638" y="3786188"/>
            <a:ext cx="792162" cy="288925"/>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TIM3</a:t>
            </a:r>
          </a:p>
        </p:txBody>
      </p:sp>
      <p:sp>
        <p:nvSpPr>
          <p:cNvPr id="40983" name="Rectangle 37"/>
          <p:cNvSpPr>
            <a:spLocks noChangeArrowheads="1"/>
          </p:cNvSpPr>
          <p:nvPr/>
        </p:nvSpPr>
        <p:spPr bwMode="auto">
          <a:xfrm>
            <a:off x="4211638" y="4144963"/>
            <a:ext cx="792162" cy="288925"/>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WDT</a:t>
            </a:r>
          </a:p>
        </p:txBody>
      </p:sp>
      <p:sp>
        <p:nvSpPr>
          <p:cNvPr id="40984" name="Rectangle 38"/>
          <p:cNvSpPr>
            <a:spLocks noChangeArrowheads="1"/>
          </p:cNvSpPr>
          <p:nvPr/>
        </p:nvSpPr>
        <p:spPr bwMode="auto">
          <a:xfrm>
            <a:off x="4211638" y="4508500"/>
            <a:ext cx="1081087" cy="288925"/>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Mem. card</a:t>
            </a:r>
          </a:p>
        </p:txBody>
      </p:sp>
      <p:sp>
        <p:nvSpPr>
          <p:cNvPr id="40985" name="Rectangle 39"/>
          <p:cNvSpPr>
            <a:spLocks noChangeArrowheads="1"/>
          </p:cNvSpPr>
          <p:nvPr/>
        </p:nvSpPr>
        <p:spPr bwMode="auto">
          <a:xfrm>
            <a:off x="4211638" y="4872038"/>
            <a:ext cx="792162" cy="288925"/>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PCM</a:t>
            </a:r>
          </a:p>
        </p:txBody>
      </p:sp>
      <p:sp>
        <p:nvSpPr>
          <p:cNvPr id="40986" name="Line 40"/>
          <p:cNvSpPr>
            <a:spLocks noChangeShapeType="1"/>
          </p:cNvSpPr>
          <p:nvPr/>
        </p:nvSpPr>
        <p:spPr bwMode="auto">
          <a:xfrm>
            <a:off x="3995738" y="3213100"/>
            <a:ext cx="0" cy="18002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87" name="Line 41"/>
          <p:cNvSpPr>
            <a:spLocks noChangeShapeType="1"/>
          </p:cNvSpPr>
          <p:nvPr/>
        </p:nvSpPr>
        <p:spPr bwMode="auto">
          <a:xfrm>
            <a:off x="3995738" y="5013325"/>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88" name="Line 42"/>
          <p:cNvSpPr>
            <a:spLocks noChangeShapeType="1"/>
          </p:cNvSpPr>
          <p:nvPr/>
        </p:nvSpPr>
        <p:spPr bwMode="auto">
          <a:xfrm>
            <a:off x="3995738" y="4652963"/>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89" name="Line 43"/>
          <p:cNvSpPr>
            <a:spLocks noChangeShapeType="1"/>
          </p:cNvSpPr>
          <p:nvPr/>
        </p:nvSpPr>
        <p:spPr bwMode="auto">
          <a:xfrm>
            <a:off x="3995738" y="4292600"/>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90" name="Line 44"/>
          <p:cNvSpPr>
            <a:spLocks noChangeShapeType="1"/>
          </p:cNvSpPr>
          <p:nvPr/>
        </p:nvSpPr>
        <p:spPr bwMode="auto">
          <a:xfrm>
            <a:off x="3995738" y="3932238"/>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91" name="Line 45"/>
          <p:cNvSpPr>
            <a:spLocks noChangeShapeType="1"/>
          </p:cNvSpPr>
          <p:nvPr/>
        </p:nvSpPr>
        <p:spPr bwMode="auto">
          <a:xfrm>
            <a:off x="3995738" y="3571875"/>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92" name="Line 46"/>
          <p:cNvSpPr>
            <a:spLocks noChangeShapeType="1"/>
          </p:cNvSpPr>
          <p:nvPr/>
        </p:nvSpPr>
        <p:spPr bwMode="auto">
          <a:xfrm>
            <a:off x="3995738" y="3211513"/>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93" name="Line 47"/>
          <p:cNvSpPr>
            <a:spLocks noChangeShapeType="1"/>
          </p:cNvSpPr>
          <p:nvPr/>
        </p:nvSpPr>
        <p:spPr bwMode="auto">
          <a:xfrm>
            <a:off x="3779838" y="3789363"/>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94" name="Line 48"/>
          <p:cNvSpPr>
            <a:spLocks noChangeShapeType="1"/>
          </p:cNvSpPr>
          <p:nvPr/>
        </p:nvSpPr>
        <p:spPr bwMode="auto">
          <a:xfrm>
            <a:off x="2195513" y="3789363"/>
            <a:ext cx="4318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995" name="Rectangle 49"/>
          <p:cNvSpPr>
            <a:spLocks noChangeArrowheads="1"/>
          </p:cNvSpPr>
          <p:nvPr/>
        </p:nvSpPr>
        <p:spPr bwMode="auto">
          <a:xfrm>
            <a:off x="6588125" y="2852738"/>
            <a:ext cx="936625" cy="503237"/>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APB</a:t>
            </a:r>
          </a:p>
          <a:p>
            <a:pPr algn="ctr" eaLnBrk="1" hangingPunct="1"/>
            <a:r>
              <a:rPr lang="en-US" altLang="ja-JP" sz="1600" b="1"/>
              <a:t>Bridge1</a:t>
            </a:r>
          </a:p>
        </p:txBody>
      </p:sp>
      <p:sp>
        <p:nvSpPr>
          <p:cNvPr id="40996" name="Rectangle 50"/>
          <p:cNvSpPr>
            <a:spLocks noChangeArrowheads="1"/>
          </p:cNvSpPr>
          <p:nvPr/>
        </p:nvSpPr>
        <p:spPr bwMode="auto">
          <a:xfrm>
            <a:off x="5292725" y="2852738"/>
            <a:ext cx="1150938"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400" b="1"/>
              <a:t>Bus Interface</a:t>
            </a:r>
          </a:p>
        </p:txBody>
      </p:sp>
      <p:sp>
        <p:nvSpPr>
          <p:cNvPr id="40997" name="Rectangle 51"/>
          <p:cNvSpPr>
            <a:spLocks noChangeArrowheads="1"/>
          </p:cNvSpPr>
          <p:nvPr/>
        </p:nvSpPr>
        <p:spPr bwMode="auto">
          <a:xfrm>
            <a:off x="5292725" y="3429000"/>
            <a:ext cx="1150938" cy="360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400" b="1"/>
              <a:t>Scheduler</a:t>
            </a:r>
          </a:p>
        </p:txBody>
      </p:sp>
      <p:sp>
        <p:nvSpPr>
          <p:cNvPr id="40998" name="Rectangle 52"/>
          <p:cNvSpPr>
            <a:spLocks noChangeArrowheads="1"/>
          </p:cNvSpPr>
          <p:nvPr/>
        </p:nvSpPr>
        <p:spPr bwMode="auto">
          <a:xfrm>
            <a:off x="5292725" y="3789363"/>
            <a:ext cx="1150938" cy="5746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400" b="1"/>
              <a:t>SDRAM</a:t>
            </a:r>
          </a:p>
          <a:p>
            <a:pPr algn="ctr" eaLnBrk="1" hangingPunct="1"/>
            <a:r>
              <a:rPr lang="en-US" altLang="ja-JP" sz="1400" b="1"/>
              <a:t>Controller</a:t>
            </a:r>
          </a:p>
        </p:txBody>
      </p:sp>
      <p:sp>
        <p:nvSpPr>
          <p:cNvPr id="40999" name="Rectangle 53"/>
          <p:cNvSpPr>
            <a:spLocks noChangeArrowheads="1"/>
          </p:cNvSpPr>
          <p:nvPr/>
        </p:nvSpPr>
        <p:spPr bwMode="auto">
          <a:xfrm>
            <a:off x="7667625" y="2852738"/>
            <a:ext cx="936625" cy="503237"/>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SRAM</a:t>
            </a:r>
          </a:p>
          <a:p>
            <a:pPr algn="ctr" eaLnBrk="1" hangingPunct="1"/>
            <a:r>
              <a:rPr lang="en-US" altLang="ja-JP" sz="1600" b="1"/>
              <a:t>Interface</a:t>
            </a:r>
          </a:p>
        </p:txBody>
      </p:sp>
      <p:sp>
        <p:nvSpPr>
          <p:cNvPr id="41000" name="Rectangle 54"/>
          <p:cNvSpPr>
            <a:spLocks noChangeArrowheads="1"/>
          </p:cNvSpPr>
          <p:nvPr/>
        </p:nvSpPr>
        <p:spPr bwMode="auto">
          <a:xfrm>
            <a:off x="7667625" y="3644900"/>
            <a:ext cx="936625" cy="792163"/>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On-chip </a:t>
            </a:r>
          </a:p>
          <a:p>
            <a:pPr algn="ctr" eaLnBrk="1" hangingPunct="1"/>
            <a:r>
              <a:rPr lang="en-US" altLang="ja-JP" sz="1600" b="1"/>
              <a:t>SRAM</a:t>
            </a:r>
          </a:p>
          <a:p>
            <a:pPr algn="ctr" eaLnBrk="1" hangingPunct="1"/>
            <a:r>
              <a:rPr lang="en-US" altLang="ja-JP" sz="1600" b="1"/>
              <a:t>(640KB)</a:t>
            </a:r>
          </a:p>
        </p:txBody>
      </p:sp>
      <p:sp>
        <p:nvSpPr>
          <p:cNvPr id="41001" name="Rectangle 55"/>
          <p:cNvSpPr>
            <a:spLocks noChangeArrowheads="1"/>
          </p:cNvSpPr>
          <p:nvPr/>
        </p:nvSpPr>
        <p:spPr bwMode="auto">
          <a:xfrm>
            <a:off x="7667625" y="4581525"/>
            <a:ext cx="504825" cy="288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PLL</a:t>
            </a:r>
          </a:p>
        </p:txBody>
      </p:sp>
      <p:sp>
        <p:nvSpPr>
          <p:cNvPr id="41002" name="Rectangle 56"/>
          <p:cNvSpPr>
            <a:spLocks noChangeArrowheads="1"/>
          </p:cNvSpPr>
          <p:nvPr/>
        </p:nvSpPr>
        <p:spPr bwMode="auto">
          <a:xfrm>
            <a:off x="8170863" y="4581525"/>
            <a:ext cx="504825" cy="288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OSC</a:t>
            </a:r>
          </a:p>
        </p:txBody>
      </p:sp>
      <p:sp>
        <p:nvSpPr>
          <p:cNvPr id="41003" name="Rectangle 57"/>
          <p:cNvSpPr>
            <a:spLocks noChangeArrowheads="1"/>
          </p:cNvSpPr>
          <p:nvPr/>
        </p:nvSpPr>
        <p:spPr bwMode="auto">
          <a:xfrm>
            <a:off x="7092950" y="3573463"/>
            <a:ext cx="431800" cy="431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400" b="1"/>
              <a:t>Inst.</a:t>
            </a:r>
          </a:p>
          <a:p>
            <a:pPr algn="ctr" eaLnBrk="1" hangingPunct="1"/>
            <a:r>
              <a:rPr lang="en-US" altLang="ja-JP" sz="1400" b="1"/>
              <a:t>RAM</a:t>
            </a:r>
          </a:p>
        </p:txBody>
      </p:sp>
      <p:sp>
        <p:nvSpPr>
          <p:cNvPr id="41004" name="Rectangle 58"/>
          <p:cNvSpPr>
            <a:spLocks noChangeArrowheads="1"/>
          </p:cNvSpPr>
          <p:nvPr/>
        </p:nvSpPr>
        <p:spPr bwMode="auto">
          <a:xfrm>
            <a:off x="7092950" y="4005263"/>
            <a:ext cx="431800" cy="431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PMU</a:t>
            </a:r>
          </a:p>
        </p:txBody>
      </p:sp>
      <p:sp>
        <p:nvSpPr>
          <p:cNvPr id="41005" name="Rectangle 59"/>
          <p:cNvSpPr>
            <a:spLocks noChangeArrowheads="1"/>
          </p:cNvSpPr>
          <p:nvPr/>
        </p:nvSpPr>
        <p:spPr bwMode="auto">
          <a:xfrm>
            <a:off x="6804025" y="5661025"/>
            <a:ext cx="504825" cy="288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INTC</a:t>
            </a:r>
          </a:p>
        </p:txBody>
      </p:sp>
      <p:sp>
        <p:nvSpPr>
          <p:cNvPr id="41006" name="Rectangle 60"/>
          <p:cNvSpPr>
            <a:spLocks noChangeArrowheads="1"/>
          </p:cNvSpPr>
          <p:nvPr/>
        </p:nvSpPr>
        <p:spPr bwMode="auto">
          <a:xfrm>
            <a:off x="7307263" y="5662613"/>
            <a:ext cx="504825" cy="288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TIM0</a:t>
            </a:r>
          </a:p>
        </p:txBody>
      </p:sp>
      <p:sp>
        <p:nvSpPr>
          <p:cNvPr id="41007" name="Rectangle 61"/>
          <p:cNvSpPr>
            <a:spLocks noChangeArrowheads="1"/>
          </p:cNvSpPr>
          <p:nvPr/>
        </p:nvSpPr>
        <p:spPr bwMode="auto">
          <a:xfrm>
            <a:off x="7812088" y="5662613"/>
            <a:ext cx="504825" cy="288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GPIO</a:t>
            </a:r>
          </a:p>
        </p:txBody>
      </p:sp>
      <p:sp>
        <p:nvSpPr>
          <p:cNvPr id="41008" name="Rectangle 62"/>
          <p:cNvSpPr>
            <a:spLocks noChangeArrowheads="1"/>
          </p:cNvSpPr>
          <p:nvPr/>
        </p:nvSpPr>
        <p:spPr bwMode="auto">
          <a:xfrm>
            <a:off x="8316913" y="5662613"/>
            <a:ext cx="504825" cy="288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SIO</a:t>
            </a:r>
          </a:p>
        </p:txBody>
      </p:sp>
      <p:sp>
        <p:nvSpPr>
          <p:cNvPr id="41009" name="Rectangle 63"/>
          <p:cNvSpPr>
            <a:spLocks noChangeArrowheads="1"/>
          </p:cNvSpPr>
          <p:nvPr/>
        </p:nvSpPr>
        <p:spPr bwMode="auto">
          <a:xfrm>
            <a:off x="1042988" y="1412875"/>
            <a:ext cx="503237" cy="5762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Sec.</a:t>
            </a:r>
          </a:p>
          <a:p>
            <a:pPr algn="ctr" eaLnBrk="1" hangingPunct="1"/>
            <a:r>
              <a:rPr lang="en-US" altLang="ja-JP" sz="1600" b="1"/>
              <a:t>Acc.</a:t>
            </a:r>
          </a:p>
        </p:txBody>
      </p:sp>
      <p:sp>
        <p:nvSpPr>
          <p:cNvPr id="41010" name="Line 64"/>
          <p:cNvSpPr>
            <a:spLocks noChangeShapeType="1"/>
          </p:cNvSpPr>
          <p:nvPr/>
        </p:nvSpPr>
        <p:spPr bwMode="auto">
          <a:xfrm flipH="1">
            <a:off x="5292725" y="4652963"/>
            <a:ext cx="2873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11" name="Line 65"/>
          <p:cNvSpPr>
            <a:spLocks noChangeShapeType="1"/>
          </p:cNvSpPr>
          <p:nvPr/>
        </p:nvSpPr>
        <p:spPr bwMode="auto">
          <a:xfrm>
            <a:off x="5580063" y="4652963"/>
            <a:ext cx="0" cy="1584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12" name="Line 66"/>
          <p:cNvSpPr>
            <a:spLocks noChangeShapeType="1"/>
          </p:cNvSpPr>
          <p:nvPr/>
        </p:nvSpPr>
        <p:spPr bwMode="auto">
          <a:xfrm flipH="1">
            <a:off x="5003800" y="5013325"/>
            <a:ext cx="3603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13" name="Line 67"/>
          <p:cNvSpPr>
            <a:spLocks noChangeShapeType="1"/>
          </p:cNvSpPr>
          <p:nvPr/>
        </p:nvSpPr>
        <p:spPr bwMode="auto">
          <a:xfrm>
            <a:off x="5364163" y="5013325"/>
            <a:ext cx="0" cy="12239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14" name="Line 68"/>
          <p:cNvSpPr>
            <a:spLocks noChangeShapeType="1"/>
          </p:cNvSpPr>
          <p:nvPr/>
        </p:nvSpPr>
        <p:spPr bwMode="auto">
          <a:xfrm>
            <a:off x="4211638" y="5949950"/>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15" name="Line 69"/>
          <p:cNvSpPr>
            <a:spLocks noChangeShapeType="1"/>
          </p:cNvSpPr>
          <p:nvPr/>
        </p:nvSpPr>
        <p:spPr bwMode="auto">
          <a:xfrm>
            <a:off x="4859338" y="5949950"/>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16" name="Line 70"/>
          <p:cNvSpPr>
            <a:spLocks noChangeShapeType="1"/>
          </p:cNvSpPr>
          <p:nvPr/>
        </p:nvSpPr>
        <p:spPr bwMode="auto">
          <a:xfrm>
            <a:off x="6659563" y="4724400"/>
            <a:ext cx="5762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17" name="Line 71"/>
          <p:cNvSpPr>
            <a:spLocks noChangeShapeType="1"/>
          </p:cNvSpPr>
          <p:nvPr/>
        </p:nvSpPr>
        <p:spPr bwMode="auto">
          <a:xfrm>
            <a:off x="6804025" y="3357563"/>
            <a:ext cx="0" cy="13668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18" name="Line 72"/>
          <p:cNvSpPr>
            <a:spLocks noChangeShapeType="1"/>
          </p:cNvSpPr>
          <p:nvPr/>
        </p:nvSpPr>
        <p:spPr bwMode="auto">
          <a:xfrm>
            <a:off x="7164388" y="4437063"/>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19" name="Line 73"/>
          <p:cNvSpPr>
            <a:spLocks noChangeShapeType="1"/>
          </p:cNvSpPr>
          <p:nvPr/>
        </p:nvSpPr>
        <p:spPr bwMode="auto">
          <a:xfrm>
            <a:off x="6948488" y="4724400"/>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20" name="Rectangle 74"/>
          <p:cNvSpPr>
            <a:spLocks noChangeArrowheads="1"/>
          </p:cNvSpPr>
          <p:nvPr/>
        </p:nvSpPr>
        <p:spPr bwMode="auto">
          <a:xfrm>
            <a:off x="7667625" y="4941888"/>
            <a:ext cx="504825" cy="288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600" b="1"/>
              <a:t>SMU</a:t>
            </a:r>
          </a:p>
        </p:txBody>
      </p:sp>
      <p:sp>
        <p:nvSpPr>
          <p:cNvPr id="41021" name="Rectangle 75"/>
          <p:cNvSpPr>
            <a:spLocks noChangeArrowheads="1"/>
          </p:cNvSpPr>
          <p:nvPr/>
        </p:nvSpPr>
        <p:spPr bwMode="auto">
          <a:xfrm>
            <a:off x="8170863" y="4943475"/>
            <a:ext cx="649287"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sz="1400" b="1"/>
              <a:t>uWIRE</a:t>
            </a:r>
          </a:p>
        </p:txBody>
      </p:sp>
      <p:sp>
        <p:nvSpPr>
          <p:cNvPr id="41022" name="Line 76"/>
          <p:cNvSpPr>
            <a:spLocks noChangeShapeType="1"/>
          </p:cNvSpPr>
          <p:nvPr/>
        </p:nvSpPr>
        <p:spPr bwMode="auto">
          <a:xfrm>
            <a:off x="6948488" y="5445125"/>
            <a:ext cx="15113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23" name="Line 77"/>
          <p:cNvSpPr>
            <a:spLocks noChangeShapeType="1"/>
          </p:cNvSpPr>
          <p:nvPr/>
        </p:nvSpPr>
        <p:spPr bwMode="auto">
          <a:xfrm flipV="1">
            <a:off x="8459788" y="5229225"/>
            <a:ext cx="0" cy="4318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24" name="Line 78"/>
          <p:cNvSpPr>
            <a:spLocks noChangeShapeType="1"/>
          </p:cNvSpPr>
          <p:nvPr/>
        </p:nvSpPr>
        <p:spPr bwMode="auto">
          <a:xfrm flipV="1">
            <a:off x="7885113" y="5229225"/>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25" name="Line 79"/>
          <p:cNvSpPr>
            <a:spLocks noChangeShapeType="1"/>
          </p:cNvSpPr>
          <p:nvPr/>
        </p:nvSpPr>
        <p:spPr bwMode="auto">
          <a:xfrm>
            <a:off x="8027988" y="5445125"/>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26" name="Line 80"/>
          <p:cNvSpPr>
            <a:spLocks noChangeShapeType="1"/>
          </p:cNvSpPr>
          <p:nvPr/>
        </p:nvSpPr>
        <p:spPr bwMode="auto">
          <a:xfrm>
            <a:off x="7524750" y="5445125"/>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27" name="Line 81"/>
          <p:cNvSpPr>
            <a:spLocks noChangeShapeType="1"/>
          </p:cNvSpPr>
          <p:nvPr/>
        </p:nvSpPr>
        <p:spPr bwMode="auto">
          <a:xfrm flipV="1">
            <a:off x="7380288" y="4437063"/>
            <a:ext cx="0" cy="10080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28" name="Line 82"/>
          <p:cNvSpPr>
            <a:spLocks noChangeShapeType="1"/>
          </p:cNvSpPr>
          <p:nvPr/>
        </p:nvSpPr>
        <p:spPr bwMode="auto">
          <a:xfrm flipV="1">
            <a:off x="5364163" y="2276475"/>
            <a:ext cx="0" cy="576263"/>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29" name="Line 83"/>
          <p:cNvSpPr>
            <a:spLocks noChangeShapeType="1"/>
          </p:cNvSpPr>
          <p:nvPr/>
        </p:nvSpPr>
        <p:spPr bwMode="auto">
          <a:xfrm flipV="1">
            <a:off x="5651500" y="2276475"/>
            <a:ext cx="0" cy="576263"/>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0" name="Line 84"/>
          <p:cNvSpPr>
            <a:spLocks noChangeShapeType="1"/>
          </p:cNvSpPr>
          <p:nvPr/>
        </p:nvSpPr>
        <p:spPr bwMode="auto">
          <a:xfrm flipV="1">
            <a:off x="5940425" y="2276475"/>
            <a:ext cx="0" cy="576263"/>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1" name="Line 85"/>
          <p:cNvSpPr>
            <a:spLocks noChangeShapeType="1"/>
          </p:cNvSpPr>
          <p:nvPr/>
        </p:nvSpPr>
        <p:spPr bwMode="auto">
          <a:xfrm flipV="1">
            <a:off x="6227763" y="2276475"/>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2" name="Line 86"/>
          <p:cNvSpPr>
            <a:spLocks noChangeShapeType="1"/>
          </p:cNvSpPr>
          <p:nvPr/>
        </p:nvSpPr>
        <p:spPr bwMode="auto">
          <a:xfrm flipV="1">
            <a:off x="5364163" y="3213100"/>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3" name="Line 87"/>
          <p:cNvSpPr>
            <a:spLocks noChangeShapeType="1"/>
          </p:cNvSpPr>
          <p:nvPr/>
        </p:nvSpPr>
        <p:spPr bwMode="auto">
          <a:xfrm flipV="1">
            <a:off x="5651500" y="3213100"/>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4" name="Line 88"/>
          <p:cNvSpPr>
            <a:spLocks noChangeShapeType="1"/>
          </p:cNvSpPr>
          <p:nvPr/>
        </p:nvSpPr>
        <p:spPr bwMode="auto">
          <a:xfrm flipV="1">
            <a:off x="5940425" y="3213100"/>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5" name="Line 89"/>
          <p:cNvSpPr>
            <a:spLocks noChangeShapeType="1"/>
          </p:cNvSpPr>
          <p:nvPr/>
        </p:nvSpPr>
        <p:spPr bwMode="auto">
          <a:xfrm flipV="1">
            <a:off x="6227763" y="3213100"/>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6" name="Line 90"/>
          <p:cNvSpPr>
            <a:spLocks noChangeShapeType="1"/>
          </p:cNvSpPr>
          <p:nvPr/>
        </p:nvSpPr>
        <p:spPr bwMode="auto">
          <a:xfrm flipV="1">
            <a:off x="6084888" y="4365625"/>
            <a:ext cx="0" cy="1871663"/>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7" name="Line 91"/>
          <p:cNvSpPr>
            <a:spLocks noChangeShapeType="1"/>
          </p:cNvSpPr>
          <p:nvPr/>
        </p:nvSpPr>
        <p:spPr bwMode="auto">
          <a:xfrm>
            <a:off x="1835150" y="2565400"/>
            <a:ext cx="3603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8" name="Line 92"/>
          <p:cNvSpPr>
            <a:spLocks noChangeShapeType="1"/>
          </p:cNvSpPr>
          <p:nvPr/>
        </p:nvSpPr>
        <p:spPr bwMode="auto">
          <a:xfrm>
            <a:off x="1835150" y="3357563"/>
            <a:ext cx="3603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9" name="Line 93"/>
          <p:cNvSpPr>
            <a:spLocks noChangeShapeType="1"/>
          </p:cNvSpPr>
          <p:nvPr/>
        </p:nvSpPr>
        <p:spPr bwMode="auto">
          <a:xfrm>
            <a:off x="1835150" y="4149725"/>
            <a:ext cx="3603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0" name="Line 94"/>
          <p:cNvSpPr>
            <a:spLocks noChangeShapeType="1"/>
          </p:cNvSpPr>
          <p:nvPr/>
        </p:nvSpPr>
        <p:spPr bwMode="auto">
          <a:xfrm>
            <a:off x="1835150" y="5229225"/>
            <a:ext cx="3603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1" name="Line 95"/>
          <p:cNvSpPr>
            <a:spLocks noChangeShapeType="1"/>
          </p:cNvSpPr>
          <p:nvPr/>
        </p:nvSpPr>
        <p:spPr bwMode="auto">
          <a:xfrm>
            <a:off x="1835150" y="2852738"/>
            <a:ext cx="360363"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2" name="Line 96"/>
          <p:cNvSpPr>
            <a:spLocks noChangeShapeType="1"/>
          </p:cNvSpPr>
          <p:nvPr/>
        </p:nvSpPr>
        <p:spPr bwMode="auto">
          <a:xfrm>
            <a:off x="1835150" y="3716338"/>
            <a:ext cx="360363"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3" name="Line 97"/>
          <p:cNvSpPr>
            <a:spLocks noChangeShapeType="1"/>
          </p:cNvSpPr>
          <p:nvPr/>
        </p:nvSpPr>
        <p:spPr bwMode="auto">
          <a:xfrm>
            <a:off x="1835150" y="4437063"/>
            <a:ext cx="360363"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4" name="Line 98"/>
          <p:cNvSpPr>
            <a:spLocks noChangeShapeType="1"/>
          </p:cNvSpPr>
          <p:nvPr/>
        </p:nvSpPr>
        <p:spPr bwMode="auto">
          <a:xfrm>
            <a:off x="1835150" y="5516563"/>
            <a:ext cx="360363"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5" name="Line 99"/>
          <p:cNvSpPr>
            <a:spLocks noChangeShapeType="1"/>
          </p:cNvSpPr>
          <p:nvPr/>
        </p:nvSpPr>
        <p:spPr bwMode="auto">
          <a:xfrm flipV="1">
            <a:off x="2411413" y="1844675"/>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6" name="Line 100"/>
          <p:cNvSpPr>
            <a:spLocks noChangeShapeType="1"/>
          </p:cNvSpPr>
          <p:nvPr/>
        </p:nvSpPr>
        <p:spPr bwMode="auto">
          <a:xfrm flipV="1">
            <a:off x="2484438" y="1844675"/>
            <a:ext cx="0" cy="43180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7" name="Line 101"/>
          <p:cNvSpPr>
            <a:spLocks noChangeShapeType="1"/>
          </p:cNvSpPr>
          <p:nvPr/>
        </p:nvSpPr>
        <p:spPr bwMode="auto">
          <a:xfrm flipV="1">
            <a:off x="2627313" y="1844675"/>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8" name="Line 102"/>
          <p:cNvSpPr>
            <a:spLocks noChangeShapeType="1"/>
          </p:cNvSpPr>
          <p:nvPr/>
        </p:nvSpPr>
        <p:spPr bwMode="auto">
          <a:xfrm flipV="1">
            <a:off x="2700338" y="1844675"/>
            <a:ext cx="0" cy="43180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9" name="Line 103"/>
          <p:cNvSpPr>
            <a:spLocks noChangeShapeType="1"/>
          </p:cNvSpPr>
          <p:nvPr/>
        </p:nvSpPr>
        <p:spPr bwMode="auto">
          <a:xfrm flipV="1">
            <a:off x="2843213" y="1844675"/>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0" name="Line 104"/>
          <p:cNvSpPr>
            <a:spLocks noChangeShapeType="1"/>
          </p:cNvSpPr>
          <p:nvPr/>
        </p:nvSpPr>
        <p:spPr bwMode="auto">
          <a:xfrm flipV="1">
            <a:off x="2916238" y="1844675"/>
            <a:ext cx="0" cy="43180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1" name="Line 105"/>
          <p:cNvSpPr>
            <a:spLocks noChangeShapeType="1"/>
          </p:cNvSpPr>
          <p:nvPr/>
        </p:nvSpPr>
        <p:spPr bwMode="auto">
          <a:xfrm flipV="1">
            <a:off x="3059113" y="1844675"/>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2" name="Line 106"/>
          <p:cNvSpPr>
            <a:spLocks noChangeShapeType="1"/>
          </p:cNvSpPr>
          <p:nvPr/>
        </p:nvSpPr>
        <p:spPr bwMode="auto">
          <a:xfrm flipV="1">
            <a:off x="3132138" y="1844675"/>
            <a:ext cx="0" cy="43180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3" name="Line 107"/>
          <p:cNvSpPr>
            <a:spLocks noChangeShapeType="1"/>
          </p:cNvSpPr>
          <p:nvPr/>
        </p:nvSpPr>
        <p:spPr bwMode="auto">
          <a:xfrm flipV="1">
            <a:off x="3635375" y="2060575"/>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4" name="Line 108"/>
          <p:cNvSpPr>
            <a:spLocks noChangeShapeType="1"/>
          </p:cNvSpPr>
          <p:nvPr/>
        </p:nvSpPr>
        <p:spPr bwMode="auto">
          <a:xfrm flipV="1">
            <a:off x="3708400" y="1196975"/>
            <a:ext cx="0" cy="287338"/>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5" name="Line 109"/>
          <p:cNvSpPr>
            <a:spLocks noChangeShapeType="1"/>
          </p:cNvSpPr>
          <p:nvPr/>
        </p:nvSpPr>
        <p:spPr bwMode="auto">
          <a:xfrm flipV="1">
            <a:off x="4500563" y="2060575"/>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6" name="Line 110"/>
          <p:cNvSpPr>
            <a:spLocks noChangeShapeType="1"/>
          </p:cNvSpPr>
          <p:nvPr/>
        </p:nvSpPr>
        <p:spPr bwMode="auto">
          <a:xfrm flipV="1">
            <a:off x="5365750" y="2060575"/>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7" name="Line 111"/>
          <p:cNvSpPr>
            <a:spLocks noChangeShapeType="1"/>
          </p:cNvSpPr>
          <p:nvPr/>
        </p:nvSpPr>
        <p:spPr bwMode="auto">
          <a:xfrm flipV="1">
            <a:off x="6230938" y="2060575"/>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8" name="Line 112"/>
          <p:cNvSpPr>
            <a:spLocks noChangeShapeType="1"/>
          </p:cNvSpPr>
          <p:nvPr/>
        </p:nvSpPr>
        <p:spPr bwMode="auto">
          <a:xfrm flipV="1">
            <a:off x="7096125" y="2060575"/>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9" name="Line 113"/>
          <p:cNvSpPr>
            <a:spLocks noChangeShapeType="1"/>
          </p:cNvSpPr>
          <p:nvPr/>
        </p:nvSpPr>
        <p:spPr bwMode="auto">
          <a:xfrm flipV="1">
            <a:off x="8101013" y="2060575"/>
            <a:ext cx="0" cy="2159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60" name="Line 114"/>
          <p:cNvSpPr>
            <a:spLocks noChangeShapeType="1"/>
          </p:cNvSpPr>
          <p:nvPr/>
        </p:nvSpPr>
        <p:spPr bwMode="auto">
          <a:xfrm>
            <a:off x="7092950" y="1052513"/>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61" name="Line 115"/>
          <p:cNvSpPr>
            <a:spLocks noChangeShapeType="1"/>
          </p:cNvSpPr>
          <p:nvPr/>
        </p:nvSpPr>
        <p:spPr bwMode="auto">
          <a:xfrm>
            <a:off x="8101013" y="1268413"/>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62" name="Text Box 116"/>
          <p:cNvSpPr txBox="1">
            <a:spLocks noChangeArrowheads="1"/>
          </p:cNvSpPr>
          <p:nvPr/>
        </p:nvSpPr>
        <p:spPr bwMode="auto">
          <a:xfrm>
            <a:off x="6927850" y="777875"/>
            <a:ext cx="7397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200" b="1"/>
              <a:t>Camera</a:t>
            </a:r>
          </a:p>
        </p:txBody>
      </p:sp>
      <p:sp>
        <p:nvSpPr>
          <p:cNvPr id="41063" name="Text Box 117"/>
          <p:cNvSpPr txBox="1">
            <a:spLocks noChangeArrowheads="1"/>
          </p:cNvSpPr>
          <p:nvPr/>
        </p:nvSpPr>
        <p:spPr bwMode="auto">
          <a:xfrm>
            <a:off x="7956550" y="908050"/>
            <a:ext cx="4968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200" b="1"/>
              <a:t>LCD</a:t>
            </a:r>
          </a:p>
        </p:txBody>
      </p:sp>
      <p:sp>
        <p:nvSpPr>
          <p:cNvPr id="41064" name="Text Box 118"/>
          <p:cNvSpPr txBox="1">
            <a:spLocks noChangeArrowheads="1"/>
          </p:cNvSpPr>
          <p:nvPr/>
        </p:nvSpPr>
        <p:spPr bwMode="auto">
          <a:xfrm>
            <a:off x="3563938" y="6249988"/>
            <a:ext cx="692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200" b="1"/>
              <a:t>FLASH</a:t>
            </a:r>
          </a:p>
        </p:txBody>
      </p:sp>
      <p:sp>
        <p:nvSpPr>
          <p:cNvPr id="41065" name="Text Box 119"/>
          <p:cNvSpPr txBox="1">
            <a:spLocks noChangeArrowheads="1"/>
          </p:cNvSpPr>
          <p:nvPr/>
        </p:nvSpPr>
        <p:spPr bwMode="auto">
          <a:xfrm>
            <a:off x="5751513" y="6308725"/>
            <a:ext cx="1112837"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200" b="1"/>
              <a:t>DDR SDRAM</a:t>
            </a:r>
          </a:p>
        </p:txBody>
      </p:sp>
      <p:sp>
        <p:nvSpPr>
          <p:cNvPr id="41066" name="Rectangle 120"/>
          <p:cNvSpPr>
            <a:spLocks noChangeArrowheads="1"/>
          </p:cNvSpPr>
          <p:nvPr/>
        </p:nvSpPr>
        <p:spPr bwMode="auto">
          <a:xfrm>
            <a:off x="468313" y="1196975"/>
            <a:ext cx="8424862" cy="4968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067" name="Line 121"/>
          <p:cNvSpPr>
            <a:spLocks noChangeShapeType="1"/>
          </p:cNvSpPr>
          <p:nvPr/>
        </p:nvSpPr>
        <p:spPr bwMode="auto">
          <a:xfrm>
            <a:off x="8847138" y="5049838"/>
            <a:ext cx="296862"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en-US"/>
          </a:p>
        </p:txBody>
      </p:sp>
      <p:sp>
        <p:nvSpPr>
          <p:cNvPr id="41068" name="Line 122"/>
          <p:cNvSpPr>
            <a:spLocks noChangeShapeType="1"/>
          </p:cNvSpPr>
          <p:nvPr/>
        </p:nvSpPr>
        <p:spPr bwMode="auto">
          <a:xfrm flipV="1">
            <a:off x="7858125" y="3384550"/>
            <a:ext cx="0" cy="26987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en-US"/>
          </a:p>
        </p:txBody>
      </p:sp>
      <p:sp>
        <p:nvSpPr>
          <p:cNvPr id="41069" name="Line 123"/>
          <p:cNvSpPr>
            <a:spLocks noChangeShapeType="1"/>
          </p:cNvSpPr>
          <p:nvPr/>
        </p:nvSpPr>
        <p:spPr bwMode="auto">
          <a:xfrm flipV="1">
            <a:off x="8351838" y="3384550"/>
            <a:ext cx="0" cy="26987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en-US"/>
          </a:p>
        </p:txBody>
      </p:sp>
      <p:sp>
        <p:nvSpPr>
          <p:cNvPr id="41070" name="Line 124"/>
          <p:cNvSpPr>
            <a:spLocks noChangeShapeType="1"/>
          </p:cNvSpPr>
          <p:nvPr/>
        </p:nvSpPr>
        <p:spPr bwMode="auto">
          <a:xfrm flipV="1">
            <a:off x="6958013" y="2303463"/>
            <a:ext cx="0" cy="53975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en-US"/>
          </a:p>
        </p:txBody>
      </p:sp>
      <p:sp>
        <p:nvSpPr>
          <p:cNvPr id="41071" name="Line 125"/>
          <p:cNvSpPr>
            <a:spLocks noChangeShapeType="1"/>
          </p:cNvSpPr>
          <p:nvPr/>
        </p:nvSpPr>
        <p:spPr bwMode="auto">
          <a:xfrm flipV="1">
            <a:off x="7812088" y="2303463"/>
            <a:ext cx="0" cy="53975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en-US"/>
          </a:p>
        </p:txBody>
      </p:sp>
      <p:sp>
        <p:nvSpPr>
          <p:cNvPr id="41072" name="Line 126"/>
          <p:cNvSpPr>
            <a:spLocks noChangeShapeType="1"/>
          </p:cNvSpPr>
          <p:nvPr/>
        </p:nvSpPr>
        <p:spPr bwMode="auto">
          <a:xfrm flipV="1">
            <a:off x="8442325" y="2303463"/>
            <a:ext cx="0" cy="53975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en-US"/>
          </a:p>
        </p:txBody>
      </p:sp>
      <p:sp>
        <p:nvSpPr>
          <p:cNvPr id="41073" name="Line 127"/>
          <p:cNvSpPr>
            <a:spLocks noChangeShapeType="1"/>
          </p:cNvSpPr>
          <p:nvPr/>
        </p:nvSpPr>
        <p:spPr bwMode="auto">
          <a:xfrm>
            <a:off x="6237288" y="2528888"/>
            <a:ext cx="19796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en-US"/>
          </a:p>
        </p:txBody>
      </p:sp>
      <p:sp>
        <p:nvSpPr>
          <p:cNvPr id="41074" name="Line 128"/>
          <p:cNvSpPr>
            <a:spLocks noChangeShapeType="1"/>
          </p:cNvSpPr>
          <p:nvPr/>
        </p:nvSpPr>
        <p:spPr bwMode="auto">
          <a:xfrm>
            <a:off x="8216900" y="2528888"/>
            <a:ext cx="0" cy="314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en-US"/>
          </a:p>
        </p:txBody>
      </p:sp>
      <p:sp>
        <p:nvSpPr>
          <p:cNvPr id="41075" name="Line 129"/>
          <p:cNvSpPr>
            <a:spLocks noChangeShapeType="1"/>
          </p:cNvSpPr>
          <p:nvPr/>
        </p:nvSpPr>
        <p:spPr bwMode="auto">
          <a:xfrm>
            <a:off x="7316788" y="2573338"/>
            <a:ext cx="0" cy="314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en-US"/>
          </a:p>
        </p:txBody>
      </p:sp>
      <p:sp>
        <p:nvSpPr>
          <p:cNvPr id="41076" name="Text Box 130"/>
          <p:cNvSpPr txBox="1">
            <a:spLocks noChangeArrowheads="1"/>
          </p:cNvSpPr>
          <p:nvPr/>
        </p:nvSpPr>
        <p:spPr bwMode="auto">
          <a:xfrm>
            <a:off x="3040063" y="2336800"/>
            <a:ext cx="22383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Ｍｕｌｔｉ－Ｌａｙｅｒ　ＡＨＢ</a:t>
            </a:r>
          </a:p>
        </p:txBody>
      </p:sp>
      <p:sp>
        <p:nvSpPr>
          <p:cNvPr id="41077" name="Text Box 131"/>
          <p:cNvSpPr txBox="1">
            <a:spLocks noChangeArrowheads="1"/>
          </p:cNvSpPr>
          <p:nvPr/>
        </p:nvSpPr>
        <p:spPr bwMode="auto">
          <a:xfrm>
            <a:off x="530225" y="827088"/>
            <a:ext cx="310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An example of on-chip bus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ja-JP"/>
              <a:t>Summary of Bus</a:t>
            </a:r>
          </a:p>
        </p:txBody>
      </p:sp>
      <p:sp>
        <p:nvSpPr>
          <p:cNvPr id="41987" name="Rectangle 3"/>
          <p:cNvSpPr>
            <a:spLocks noGrp="1" noChangeArrowheads="1"/>
          </p:cNvSpPr>
          <p:nvPr>
            <p:ph type="body" idx="1"/>
          </p:nvPr>
        </p:nvSpPr>
        <p:spPr>
          <a:xfrm>
            <a:off x="457200" y="1268760"/>
            <a:ext cx="8229600" cy="4530725"/>
          </a:xfrm>
        </p:spPr>
        <p:txBody>
          <a:bodyPr/>
          <a:lstStyle/>
          <a:p>
            <a:pPr eaLnBrk="1" hangingPunct="1"/>
            <a:r>
              <a:rPr lang="en-US" altLang="ja-JP" dirty="0"/>
              <a:t>Classic bus with passive wires has been changed to active bus with a kind of switches</a:t>
            </a:r>
          </a:p>
          <a:p>
            <a:pPr eaLnBrk="1" hangingPunct="1"/>
            <a:r>
              <a:rPr lang="en-US" altLang="ja-JP" dirty="0"/>
              <a:t>High Speed Bus</a:t>
            </a:r>
          </a:p>
          <a:p>
            <a:pPr lvl="1" eaLnBrk="1" hangingPunct="1"/>
            <a:r>
              <a:rPr lang="en-US" altLang="ja-JP" dirty="0"/>
              <a:t>Synchronous bus with Split</a:t>
            </a:r>
            <a:r>
              <a:rPr lang="ja-JP" altLang="en-US" dirty="0"/>
              <a:t>　</a:t>
            </a:r>
            <a:r>
              <a:rPr lang="en-US" altLang="ja-JP" dirty="0"/>
              <a:t>Transaction</a:t>
            </a:r>
          </a:p>
          <a:p>
            <a:pPr lvl="1" eaLnBrk="1" hangingPunct="1"/>
            <a:r>
              <a:rPr lang="en-US" altLang="ja-JP" dirty="0"/>
              <a:t>Using active devices</a:t>
            </a:r>
          </a:p>
          <a:p>
            <a:pPr lvl="1" eaLnBrk="1" hangingPunct="1"/>
            <a:r>
              <a:rPr lang="en-US" altLang="ja-JP" dirty="0"/>
              <a:t>It becomes somehow like a packet transfer with switching hub.</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564843" y="143734"/>
            <a:ext cx="8229600" cy="764540"/>
          </a:xfrm>
        </p:spPr>
        <p:txBody>
          <a:bodyPr/>
          <a:lstStyle/>
          <a:p>
            <a:pPr eaLnBrk="1" hangingPunct="1"/>
            <a:r>
              <a:rPr lang="en-US" altLang="ja-JP" dirty="0"/>
              <a:t>Consistency</a:t>
            </a:r>
            <a:r>
              <a:rPr lang="ja-JP" altLang="en-US" dirty="0"/>
              <a:t> </a:t>
            </a:r>
            <a:r>
              <a:rPr lang="en-US" altLang="ja-JP" dirty="0"/>
              <a:t>Problem</a:t>
            </a:r>
            <a:r>
              <a:rPr lang="ja-JP" altLang="en-US" dirty="0"/>
              <a:t> </a:t>
            </a: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br>
              <a:rPr lang="en-US" altLang="ja-JP" dirty="0"/>
            </a:br>
            <a:endParaRPr lang="ja-JP" altLang="en-US" dirty="0"/>
          </a:p>
        </p:txBody>
      </p:sp>
      <p:sp>
        <p:nvSpPr>
          <p:cNvPr id="4" name="円/楕円 3"/>
          <p:cNvSpPr/>
          <p:nvPr/>
        </p:nvSpPr>
        <p:spPr>
          <a:xfrm>
            <a:off x="1187624" y="1052736"/>
            <a:ext cx="1655763" cy="6477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CPU</a:t>
            </a:r>
            <a:endParaRPr lang="ja-JP" altLang="en-US" dirty="0"/>
          </a:p>
        </p:txBody>
      </p:sp>
      <p:sp>
        <p:nvSpPr>
          <p:cNvPr id="5" name="正方形/長方形 4"/>
          <p:cNvSpPr/>
          <p:nvPr/>
        </p:nvSpPr>
        <p:spPr>
          <a:xfrm>
            <a:off x="3706763" y="3573413"/>
            <a:ext cx="1368425" cy="863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North</a:t>
            </a:r>
          </a:p>
          <a:p>
            <a:pPr algn="ctr" eaLnBrk="1" hangingPunct="1">
              <a:defRPr/>
            </a:pPr>
            <a:r>
              <a:rPr lang="en-US" altLang="ja-JP" dirty="0"/>
              <a:t>Bridge</a:t>
            </a:r>
            <a:endParaRPr lang="ja-JP" altLang="en-US" dirty="0"/>
          </a:p>
        </p:txBody>
      </p:sp>
      <p:sp>
        <p:nvSpPr>
          <p:cNvPr id="6" name="上下矢印 5"/>
          <p:cNvSpPr/>
          <p:nvPr/>
        </p:nvSpPr>
        <p:spPr>
          <a:xfrm>
            <a:off x="4211588" y="3068588"/>
            <a:ext cx="287338" cy="504825"/>
          </a:xfrm>
          <a:prstGeom prst="up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7" name="上下矢印 6"/>
          <p:cNvSpPr/>
          <p:nvPr/>
        </p:nvSpPr>
        <p:spPr>
          <a:xfrm>
            <a:off x="4211588" y="4451301"/>
            <a:ext cx="287338" cy="504825"/>
          </a:xfrm>
          <a:prstGeom prst="up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8" name="正方形/長方形 7"/>
          <p:cNvSpPr/>
          <p:nvPr/>
        </p:nvSpPr>
        <p:spPr>
          <a:xfrm>
            <a:off x="3706763" y="4940251"/>
            <a:ext cx="1368425" cy="86518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South</a:t>
            </a:r>
          </a:p>
          <a:p>
            <a:pPr algn="ctr" eaLnBrk="1" hangingPunct="1">
              <a:defRPr/>
            </a:pPr>
            <a:r>
              <a:rPr lang="en-US" altLang="ja-JP" dirty="0"/>
              <a:t>Bridge</a:t>
            </a:r>
            <a:endParaRPr lang="ja-JP" altLang="en-US" dirty="0"/>
          </a:p>
        </p:txBody>
      </p:sp>
      <p:sp>
        <p:nvSpPr>
          <p:cNvPr id="10" name="左右矢印 9"/>
          <p:cNvSpPr/>
          <p:nvPr/>
        </p:nvSpPr>
        <p:spPr>
          <a:xfrm>
            <a:off x="2914601" y="3860751"/>
            <a:ext cx="792162" cy="28733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1" name="左右矢印 10"/>
          <p:cNvSpPr/>
          <p:nvPr/>
        </p:nvSpPr>
        <p:spPr>
          <a:xfrm>
            <a:off x="5075188" y="3843288"/>
            <a:ext cx="792163" cy="28892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2" name="左右矢印 11"/>
          <p:cNvSpPr/>
          <p:nvPr/>
        </p:nvSpPr>
        <p:spPr>
          <a:xfrm>
            <a:off x="5075188" y="5211713"/>
            <a:ext cx="792163" cy="2873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3" name="左右矢印 12"/>
          <p:cNvSpPr/>
          <p:nvPr/>
        </p:nvSpPr>
        <p:spPr>
          <a:xfrm>
            <a:off x="2914601" y="5229176"/>
            <a:ext cx="792162" cy="28733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4" name="正方形/長方形 13"/>
          <p:cNvSpPr/>
          <p:nvPr/>
        </p:nvSpPr>
        <p:spPr>
          <a:xfrm>
            <a:off x="1763663" y="3573413"/>
            <a:ext cx="1150938" cy="827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Graphics</a:t>
            </a:r>
            <a:endParaRPr lang="ja-JP" altLang="en-US" dirty="0"/>
          </a:p>
        </p:txBody>
      </p:sp>
      <p:sp>
        <p:nvSpPr>
          <p:cNvPr id="15" name="正方形/長方形 14"/>
          <p:cNvSpPr/>
          <p:nvPr/>
        </p:nvSpPr>
        <p:spPr>
          <a:xfrm>
            <a:off x="5900688" y="3573413"/>
            <a:ext cx="1152525" cy="827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DRAM</a:t>
            </a:r>
            <a:endParaRPr lang="ja-JP" altLang="en-US" dirty="0"/>
          </a:p>
        </p:txBody>
      </p:sp>
      <p:sp>
        <p:nvSpPr>
          <p:cNvPr id="16" name="正方形/長方形 15"/>
          <p:cNvSpPr/>
          <p:nvPr/>
        </p:nvSpPr>
        <p:spPr>
          <a:xfrm>
            <a:off x="5916563" y="4956126"/>
            <a:ext cx="1152525" cy="376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USB</a:t>
            </a:r>
            <a:endParaRPr lang="ja-JP" altLang="en-US" dirty="0"/>
          </a:p>
        </p:txBody>
      </p:sp>
      <p:sp>
        <p:nvSpPr>
          <p:cNvPr id="17" name="正方形/長方形 16"/>
          <p:cNvSpPr/>
          <p:nvPr/>
        </p:nvSpPr>
        <p:spPr>
          <a:xfrm>
            <a:off x="5916563" y="5373638"/>
            <a:ext cx="1152525" cy="374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Ether</a:t>
            </a:r>
            <a:endParaRPr lang="ja-JP" altLang="en-US" dirty="0"/>
          </a:p>
        </p:txBody>
      </p:sp>
      <p:sp>
        <p:nvSpPr>
          <p:cNvPr id="18" name="正方形/長方形 17"/>
          <p:cNvSpPr/>
          <p:nvPr/>
        </p:nvSpPr>
        <p:spPr>
          <a:xfrm>
            <a:off x="5916563" y="5789563"/>
            <a:ext cx="1319213" cy="376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Legacy I/O</a:t>
            </a:r>
            <a:endParaRPr lang="ja-JP" altLang="en-US" dirty="0"/>
          </a:p>
        </p:txBody>
      </p:sp>
      <p:sp>
        <p:nvSpPr>
          <p:cNvPr id="10257" name="テキスト ボックス 19"/>
          <p:cNvSpPr txBox="1">
            <a:spLocks noChangeArrowheads="1"/>
          </p:cNvSpPr>
          <p:nvPr/>
        </p:nvSpPr>
        <p:spPr bwMode="auto">
          <a:xfrm>
            <a:off x="1017538" y="5219651"/>
            <a:ext cx="1825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PCI/PCIexpress</a:t>
            </a:r>
            <a:endParaRPr lang="ja-JP" altLang="en-US"/>
          </a:p>
        </p:txBody>
      </p:sp>
      <p:sp>
        <p:nvSpPr>
          <p:cNvPr id="10259" name="テキスト ボックス 21"/>
          <p:cNvSpPr txBox="1">
            <a:spLocks noChangeArrowheads="1"/>
          </p:cNvSpPr>
          <p:nvPr/>
        </p:nvSpPr>
        <p:spPr bwMode="auto">
          <a:xfrm>
            <a:off x="4859288" y="3197176"/>
            <a:ext cx="26336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Memory Controller HUB</a:t>
            </a:r>
            <a:endParaRPr lang="ja-JP" altLang="en-US"/>
          </a:p>
        </p:txBody>
      </p:sp>
      <p:sp>
        <p:nvSpPr>
          <p:cNvPr id="10260" name="テキスト ボックス 22"/>
          <p:cNvSpPr txBox="1">
            <a:spLocks noChangeArrowheads="1"/>
          </p:cNvSpPr>
          <p:nvPr/>
        </p:nvSpPr>
        <p:spPr bwMode="auto">
          <a:xfrm>
            <a:off x="5003751" y="4537026"/>
            <a:ext cx="210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I/O Controller HUB</a:t>
            </a:r>
            <a:endParaRPr lang="ja-JP" altLang="en-US"/>
          </a:p>
        </p:txBody>
      </p:sp>
      <p:sp>
        <p:nvSpPr>
          <p:cNvPr id="2" name="正方形/長方形 1">
            <a:extLst>
              <a:ext uri="{FF2B5EF4-FFF2-40B4-BE49-F238E27FC236}">
                <a16:creationId xmlns:a16="http://schemas.microsoft.com/office/drawing/2014/main" id="{84D2633F-CAC0-43DF-A6AB-7F04F4B76EB8}"/>
              </a:ext>
            </a:extLst>
          </p:cNvPr>
          <p:cNvSpPr/>
          <p:nvPr/>
        </p:nvSpPr>
        <p:spPr>
          <a:xfrm>
            <a:off x="1556733" y="1789628"/>
            <a:ext cx="935360" cy="242312"/>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L1</a:t>
            </a:r>
            <a:endParaRPr kumimoji="1" lang="ja-JP" altLang="en-US" dirty="0"/>
          </a:p>
        </p:txBody>
      </p:sp>
      <p:sp>
        <p:nvSpPr>
          <p:cNvPr id="22" name="正方形/長方形 21">
            <a:extLst>
              <a:ext uri="{FF2B5EF4-FFF2-40B4-BE49-F238E27FC236}">
                <a16:creationId xmlns:a16="http://schemas.microsoft.com/office/drawing/2014/main" id="{7793E9E6-9407-4C90-85DE-278D6117FCE9}"/>
              </a:ext>
            </a:extLst>
          </p:cNvPr>
          <p:cNvSpPr/>
          <p:nvPr/>
        </p:nvSpPr>
        <p:spPr>
          <a:xfrm>
            <a:off x="1340201" y="2031940"/>
            <a:ext cx="1368424" cy="397697"/>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L2</a:t>
            </a:r>
            <a:endParaRPr kumimoji="1" lang="ja-JP" altLang="en-US" dirty="0"/>
          </a:p>
        </p:txBody>
      </p:sp>
      <p:sp>
        <p:nvSpPr>
          <p:cNvPr id="23" name="正方形/長方形 22">
            <a:extLst>
              <a:ext uri="{FF2B5EF4-FFF2-40B4-BE49-F238E27FC236}">
                <a16:creationId xmlns:a16="http://schemas.microsoft.com/office/drawing/2014/main" id="{3739AD37-5A10-498B-99FB-58C77124AACA}"/>
              </a:ext>
            </a:extLst>
          </p:cNvPr>
          <p:cNvSpPr/>
          <p:nvPr/>
        </p:nvSpPr>
        <p:spPr>
          <a:xfrm>
            <a:off x="3222382" y="2582813"/>
            <a:ext cx="2089374" cy="504825"/>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L3</a:t>
            </a:r>
            <a:endParaRPr kumimoji="1" lang="ja-JP" altLang="en-US" dirty="0"/>
          </a:p>
        </p:txBody>
      </p:sp>
      <p:sp>
        <p:nvSpPr>
          <p:cNvPr id="24" name="円/楕円 3">
            <a:extLst>
              <a:ext uri="{FF2B5EF4-FFF2-40B4-BE49-F238E27FC236}">
                <a16:creationId xmlns:a16="http://schemas.microsoft.com/office/drawing/2014/main" id="{96517869-4384-45F3-9697-9D982C6F782A}"/>
              </a:ext>
            </a:extLst>
          </p:cNvPr>
          <p:cNvSpPr/>
          <p:nvPr/>
        </p:nvSpPr>
        <p:spPr>
          <a:xfrm>
            <a:off x="2808596" y="1052736"/>
            <a:ext cx="1655763" cy="6477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CPU</a:t>
            </a:r>
            <a:endParaRPr lang="ja-JP" altLang="en-US" dirty="0"/>
          </a:p>
        </p:txBody>
      </p:sp>
      <p:sp>
        <p:nvSpPr>
          <p:cNvPr id="25" name="円/楕円 3">
            <a:extLst>
              <a:ext uri="{FF2B5EF4-FFF2-40B4-BE49-F238E27FC236}">
                <a16:creationId xmlns:a16="http://schemas.microsoft.com/office/drawing/2014/main" id="{AF0F76EF-E8FE-467E-BCD7-EB2DC7848CF4}"/>
              </a:ext>
            </a:extLst>
          </p:cNvPr>
          <p:cNvSpPr/>
          <p:nvPr/>
        </p:nvSpPr>
        <p:spPr>
          <a:xfrm>
            <a:off x="4429568" y="1052736"/>
            <a:ext cx="1655763" cy="6477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CPU</a:t>
            </a:r>
            <a:endParaRPr lang="ja-JP" altLang="en-US" dirty="0"/>
          </a:p>
        </p:txBody>
      </p:sp>
      <p:sp>
        <p:nvSpPr>
          <p:cNvPr id="26" name="円/楕円 3">
            <a:extLst>
              <a:ext uri="{FF2B5EF4-FFF2-40B4-BE49-F238E27FC236}">
                <a16:creationId xmlns:a16="http://schemas.microsoft.com/office/drawing/2014/main" id="{215F75EC-8608-4864-AD58-2910ADF3824C}"/>
              </a:ext>
            </a:extLst>
          </p:cNvPr>
          <p:cNvSpPr/>
          <p:nvPr/>
        </p:nvSpPr>
        <p:spPr>
          <a:xfrm>
            <a:off x="6050540" y="1053108"/>
            <a:ext cx="1655763" cy="6477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CPU</a:t>
            </a:r>
            <a:endParaRPr lang="ja-JP" altLang="en-US" dirty="0"/>
          </a:p>
        </p:txBody>
      </p:sp>
      <p:cxnSp>
        <p:nvCxnSpPr>
          <p:cNvPr id="9" name="直線コネクタ 8">
            <a:extLst>
              <a:ext uri="{FF2B5EF4-FFF2-40B4-BE49-F238E27FC236}">
                <a16:creationId xmlns:a16="http://schemas.microsoft.com/office/drawing/2014/main" id="{ED5BB9F5-8D29-474D-9BD0-2EDDD88DBCA1}"/>
              </a:ext>
            </a:extLst>
          </p:cNvPr>
          <p:cNvCxnSpPr/>
          <p:nvPr/>
        </p:nvCxnSpPr>
        <p:spPr>
          <a:xfrm>
            <a:off x="2067468" y="2527701"/>
            <a:ext cx="4862916" cy="511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EF0CDDB4-2CA9-4CD2-A7CD-45598A1105D5}"/>
              </a:ext>
            </a:extLst>
          </p:cNvPr>
          <p:cNvCxnSpPr>
            <a:cxnSpLocks/>
          </p:cNvCxnSpPr>
          <p:nvPr/>
        </p:nvCxnSpPr>
        <p:spPr>
          <a:xfrm flipV="1">
            <a:off x="6868361" y="2422801"/>
            <a:ext cx="1" cy="1272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66BCC32B-569F-443B-B977-8E9C3F7834F3}"/>
              </a:ext>
            </a:extLst>
          </p:cNvPr>
          <p:cNvCxnSpPr/>
          <p:nvPr/>
        </p:nvCxnSpPr>
        <p:spPr>
          <a:xfrm>
            <a:off x="2015505" y="1714724"/>
            <a:ext cx="0" cy="497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EEE517EF-58C5-4AEF-AF56-555A3AD26654}"/>
              </a:ext>
            </a:extLst>
          </p:cNvPr>
          <p:cNvCxnSpPr/>
          <p:nvPr/>
        </p:nvCxnSpPr>
        <p:spPr>
          <a:xfrm>
            <a:off x="3636477" y="1700436"/>
            <a:ext cx="0" cy="956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0BEF224E-D2CC-4F49-A5CE-9B36D106033D}"/>
              </a:ext>
            </a:extLst>
          </p:cNvPr>
          <p:cNvCxnSpPr/>
          <p:nvPr/>
        </p:nvCxnSpPr>
        <p:spPr>
          <a:xfrm>
            <a:off x="5311756" y="2411496"/>
            <a:ext cx="0" cy="81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5" name="直線コネクタ 10244">
            <a:extLst>
              <a:ext uri="{FF2B5EF4-FFF2-40B4-BE49-F238E27FC236}">
                <a16:creationId xmlns:a16="http://schemas.microsoft.com/office/drawing/2014/main" id="{4E3D3FF2-C3D6-4478-B9EC-B2951AED8CBD}"/>
              </a:ext>
            </a:extLst>
          </p:cNvPr>
          <p:cNvCxnSpPr>
            <a:endCxn id="2" idx="0"/>
          </p:cNvCxnSpPr>
          <p:nvPr/>
        </p:nvCxnSpPr>
        <p:spPr>
          <a:xfrm flipH="1">
            <a:off x="2024413" y="1663516"/>
            <a:ext cx="1448" cy="1261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F1A3ACBC-4872-4855-A8B8-0DA26ECA1DA1}"/>
              </a:ext>
            </a:extLst>
          </p:cNvPr>
          <p:cNvSpPr/>
          <p:nvPr/>
        </p:nvSpPr>
        <p:spPr>
          <a:xfrm>
            <a:off x="3168797" y="1789188"/>
            <a:ext cx="935360" cy="242312"/>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L1</a:t>
            </a:r>
            <a:endParaRPr kumimoji="1" lang="ja-JP" altLang="en-US" dirty="0"/>
          </a:p>
        </p:txBody>
      </p:sp>
      <p:sp>
        <p:nvSpPr>
          <p:cNvPr id="33" name="正方形/長方形 32">
            <a:extLst>
              <a:ext uri="{FF2B5EF4-FFF2-40B4-BE49-F238E27FC236}">
                <a16:creationId xmlns:a16="http://schemas.microsoft.com/office/drawing/2014/main" id="{01F0A21C-808A-4C02-8350-39A01775480F}"/>
              </a:ext>
            </a:extLst>
          </p:cNvPr>
          <p:cNvSpPr/>
          <p:nvPr/>
        </p:nvSpPr>
        <p:spPr>
          <a:xfrm>
            <a:off x="2952265" y="2031500"/>
            <a:ext cx="1368424" cy="397697"/>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L2</a:t>
            </a:r>
            <a:endParaRPr kumimoji="1" lang="ja-JP" altLang="en-US" dirty="0"/>
          </a:p>
        </p:txBody>
      </p:sp>
      <p:sp>
        <p:nvSpPr>
          <p:cNvPr id="35" name="正方形/長方形 34">
            <a:extLst>
              <a:ext uri="{FF2B5EF4-FFF2-40B4-BE49-F238E27FC236}">
                <a16:creationId xmlns:a16="http://schemas.microsoft.com/office/drawing/2014/main" id="{57600244-E22A-4572-8437-438EB08CE7F2}"/>
              </a:ext>
            </a:extLst>
          </p:cNvPr>
          <p:cNvSpPr/>
          <p:nvPr/>
        </p:nvSpPr>
        <p:spPr>
          <a:xfrm>
            <a:off x="4844076" y="1749867"/>
            <a:ext cx="935360" cy="242312"/>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L1</a:t>
            </a:r>
            <a:endParaRPr kumimoji="1" lang="ja-JP" altLang="en-US" dirty="0"/>
          </a:p>
        </p:txBody>
      </p:sp>
      <p:sp>
        <p:nvSpPr>
          <p:cNvPr id="36" name="正方形/長方形 35">
            <a:extLst>
              <a:ext uri="{FF2B5EF4-FFF2-40B4-BE49-F238E27FC236}">
                <a16:creationId xmlns:a16="http://schemas.microsoft.com/office/drawing/2014/main" id="{EF3508CC-AD81-4DF8-A468-7CC42448E7B6}"/>
              </a:ext>
            </a:extLst>
          </p:cNvPr>
          <p:cNvSpPr/>
          <p:nvPr/>
        </p:nvSpPr>
        <p:spPr>
          <a:xfrm>
            <a:off x="4627544" y="1992179"/>
            <a:ext cx="1368424" cy="397697"/>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L2</a:t>
            </a:r>
            <a:endParaRPr kumimoji="1" lang="ja-JP" altLang="en-US" dirty="0"/>
          </a:p>
        </p:txBody>
      </p:sp>
      <p:sp>
        <p:nvSpPr>
          <p:cNvPr id="37" name="正方形/長方形 36">
            <a:extLst>
              <a:ext uri="{FF2B5EF4-FFF2-40B4-BE49-F238E27FC236}">
                <a16:creationId xmlns:a16="http://schemas.microsoft.com/office/drawing/2014/main" id="{660898BD-D9D5-46B2-8CDF-385AFE9D9308}"/>
              </a:ext>
            </a:extLst>
          </p:cNvPr>
          <p:cNvSpPr/>
          <p:nvPr/>
        </p:nvSpPr>
        <p:spPr>
          <a:xfrm>
            <a:off x="6462704" y="1731064"/>
            <a:ext cx="935360" cy="242312"/>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L1</a:t>
            </a:r>
            <a:endParaRPr kumimoji="1" lang="ja-JP" altLang="en-US" dirty="0"/>
          </a:p>
        </p:txBody>
      </p:sp>
      <p:sp>
        <p:nvSpPr>
          <p:cNvPr id="38" name="正方形/長方形 37">
            <a:extLst>
              <a:ext uri="{FF2B5EF4-FFF2-40B4-BE49-F238E27FC236}">
                <a16:creationId xmlns:a16="http://schemas.microsoft.com/office/drawing/2014/main" id="{75738F85-4ABC-4C79-8B1E-0CE90DF19331}"/>
              </a:ext>
            </a:extLst>
          </p:cNvPr>
          <p:cNvSpPr/>
          <p:nvPr/>
        </p:nvSpPr>
        <p:spPr>
          <a:xfrm>
            <a:off x="6246172" y="1973376"/>
            <a:ext cx="1368424" cy="397697"/>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L2</a:t>
            </a:r>
            <a:endParaRPr kumimoji="1" lang="ja-JP" altLang="en-US" dirty="0"/>
          </a:p>
        </p:txBody>
      </p:sp>
      <p:cxnSp>
        <p:nvCxnSpPr>
          <p:cNvPr id="39" name="直線コネクタ 38">
            <a:extLst>
              <a:ext uri="{FF2B5EF4-FFF2-40B4-BE49-F238E27FC236}">
                <a16:creationId xmlns:a16="http://schemas.microsoft.com/office/drawing/2014/main" id="{528B6070-07EB-4E1D-BB52-7145FB9947D0}"/>
              </a:ext>
            </a:extLst>
          </p:cNvPr>
          <p:cNvCxnSpPr/>
          <p:nvPr/>
        </p:nvCxnSpPr>
        <p:spPr>
          <a:xfrm>
            <a:off x="3707904" y="2420888"/>
            <a:ext cx="0" cy="81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E0E09656-A459-49F8-848B-FB5C0795ED80}"/>
              </a:ext>
            </a:extLst>
          </p:cNvPr>
          <p:cNvCxnSpPr/>
          <p:nvPr/>
        </p:nvCxnSpPr>
        <p:spPr>
          <a:xfrm>
            <a:off x="2104052" y="2430280"/>
            <a:ext cx="0" cy="81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15982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ja-JP"/>
              <a:t>glossary 2</a:t>
            </a:r>
          </a:p>
        </p:txBody>
      </p:sp>
      <p:sp>
        <p:nvSpPr>
          <p:cNvPr id="43011" name="Rectangle 3"/>
          <p:cNvSpPr>
            <a:spLocks noGrp="1" noChangeArrowheads="1"/>
          </p:cNvSpPr>
          <p:nvPr>
            <p:ph type="body" idx="1"/>
          </p:nvPr>
        </p:nvSpPr>
        <p:spPr/>
        <p:txBody>
          <a:bodyPr/>
          <a:lstStyle/>
          <a:p>
            <a:pPr eaLnBrk="1" hangingPunct="1"/>
            <a:r>
              <a:rPr lang="en-US" altLang="ja-JP" sz="2600"/>
              <a:t>Handshake </a:t>
            </a:r>
            <a:r>
              <a:rPr lang="ja-JP" altLang="en-US" sz="2600"/>
              <a:t>握手のことだがここでは正しく転送するための信号のやりとりを指す</a:t>
            </a:r>
          </a:p>
          <a:p>
            <a:pPr eaLnBrk="1" hangingPunct="1"/>
            <a:r>
              <a:rPr lang="en-US" altLang="ja-JP" sz="2600"/>
              <a:t>Synchronous </a:t>
            </a:r>
            <a:r>
              <a:rPr lang="ja-JP" altLang="en-US" sz="2600"/>
              <a:t>同期式⇔</a:t>
            </a:r>
            <a:r>
              <a:rPr lang="en-US" altLang="ja-JP" sz="2600"/>
              <a:t>Asynchronous</a:t>
            </a:r>
            <a:r>
              <a:rPr lang="ja-JP" altLang="en-US" sz="2600"/>
              <a:t>　非同期式</a:t>
            </a:r>
          </a:p>
          <a:p>
            <a:pPr eaLnBrk="1" hangingPunct="1"/>
            <a:r>
              <a:rPr lang="en-US" altLang="ja-JP" sz="2600"/>
              <a:t>Strobe</a:t>
            </a:r>
            <a:r>
              <a:rPr lang="ja-JP" altLang="en-US" sz="2600"/>
              <a:t>　転送を起動を知らせる信号線</a:t>
            </a:r>
          </a:p>
          <a:p>
            <a:pPr eaLnBrk="1" hangingPunct="1"/>
            <a:r>
              <a:rPr lang="en-US" altLang="ja-JP" sz="2600"/>
              <a:t>Acknowledge</a:t>
            </a:r>
            <a:r>
              <a:rPr lang="ja-JP" altLang="en-US" sz="2600"/>
              <a:t>　</a:t>
            </a:r>
            <a:r>
              <a:rPr lang="en-US" altLang="ja-JP" sz="2600"/>
              <a:t>Strobe</a:t>
            </a:r>
            <a:r>
              <a:rPr lang="ja-JP" altLang="en-US" sz="2600"/>
              <a:t>に対する応答用の信号線</a:t>
            </a:r>
          </a:p>
          <a:p>
            <a:pPr eaLnBrk="1" hangingPunct="1"/>
            <a:r>
              <a:rPr lang="en-US" altLang="ja-JP" sz="2600"/>
              <a:t>Edge</a:t>
            </a:r>
            <a:r>
              <a:rPr lang="ja-JP" altLang="en-US" sz="2600"/>
              <a:t>　信号線の変化</a:t>
            </a:r>
          </a:p>
          <a:p>
            <a:pPr eaLnBrk="1" hangingPunct="1"/>
            <a:r>
              <a:rPr lang="en-US" altLang="ja-JP" sz="2600"/>
              <a:t>Split transaction</a:t>
            </a:r>
            <a:r>
              <a:rPr lang="ja-JP" altLang="en-US" sz="2600"/>
              <a:t>　バス転送を中断して途中に他の転送を挟むことを可能にする方法</a:t>
            </a:r>
          </a:p>
          <a:p>
            <a:pPr eaLnBrk="1" hangingPunct="1"/>
            <a:endParaRPr lang="ja-JP" altLang="en-US" sz="2600"/>
          </a:p>
          <a:p>
            <a:pPr eaLnBrk="1" hangingPunct="1"/>
            <a:endParaRPr lang="en-US" altLang="ja-JP" sz="26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ja-JP"/>
              <a:t>Crossbar switch</a:t>
            </a:r>
          </a:p>
        </p:txBody>
      </p:sp>
      <p:sp>
        <p:nvSpPr>
          <p:cNvPr id="44035" name="Rectangle 3"/>
          <p:cNvSpPr>
            <a:spLocks noChangeArrowheads="1"/>
          </p:cNvSpPr>
          <p:nvPr/>
        </p:nvSpPr>
        <p:spPr bwMode="auto">
          <a:xfrm>
            <a:off x="3124200" y="1981200"/>
            <a:ext cx="2743200" cy="2667000"/>
          </a:xfrm>
          <a:prstGeom prst="rect">
            <a:avLst/>
          </a:prstGeom>
          <a:solidFill>
            <a:srgbClr val="66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44036" name="Group 4"/>
          <p:cNvGrpSpPr>
            <a:grpSpLocks/>
          </p:cNvGrpSpPr>
          <p:nvPr/>
        </p:nvGrpSpPr>
        <p:grpSpPr bwMode="auto">
          <a:xfrm>
            <a:off x="2667000" y="2362200"/>
            <a:ext cx="3429000" cy="1828800"/>
            <a:chOff x="1440" y="1488"/>
            <a:chExt cx="2400" cy="1152"/>
          </a:xfrm>
        </p:grpSpPr>
        <p:sp>
          <p:nvSpPr>
            <p:cNvPr id="44060" name="Line 5"/>
            <p:cNvSpPr>
              <a:spLocks noChangeShapeType="1"/>
            </p:cNvSpPr>
            <p:nvPr/>
          </p:nvSpPr>
          <p:spPr bwMode="auto">
            <a:xfrm>
              <a:off x="1440" y="1488"/>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61" name="Line 6"/>
            <p:cNvSpPr>
              <a:spLocks noChangeShapeType="1"/>
            </p:cNvSpPr>
            <p:nvPr/>
          </p:nvSpPr>
          <p:spPr bwMode="auto">
            <a:xfrm>
              <a:off x="1440" y="1776"/>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62" name="Line 7"/>
            <p:cNvSpPr>
              <a:spLocks noChangeShapeType="1"/>
            </p:cNvSpPr>
            <p:nvPr/>
          </p:nvSpPr>
          <p:spPr bwMode="auto">
            <a:xfrm>
              <a:off x="1440" y="2064"/>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63" name="Line 8"/>
            <p:cNvSpPr>
              <a:spLocks noChangeShapeType="1"/>
            </p:cNvSpPr>
            <p:nvPr/>
          </p:nvSpPr>
          <p:spPr bwMode="auto">
            <a:xfrm>
              <a:off x="1440" y="2352"/>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64" name="Line 9"/>
            <p:cNvSpPr>
              <a:spLocks noChangeShapeType="1"/>
            </p:cNvSpPr>
            <p:nvPr/>
          </p:nvSpPr>
          <p:spPr bwMode="auto">
            <a:xfrm>
              <a:off x="1440" y="2640"/>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44037" name="Group 10"/>
          <p:cNvGrpSpPr>
            <a:grpSpLocks/>
          </p:cNvGrpSpPr>
          <p:nvPr/>
        </p:nvGrpSpPr>
        <p:grpSpPr bwMode="auto">
          <a:xfrm rot="-5400000">
            <a:off x="2781300" y="2552700"/>
            <a:ext cx="3429000" cy="1828800"/>
            <a:chOff x="1440" y="1488"/>
            <a:chExt cx="2400" cy="1152"/>
          </a:xfrm>
        </p:grpSpPr>
        <p:sp>
          <p:nvSpPr>
            <p:cNvPr id="44055" name="Line 11"/>
            <p:cNvSpPr>
              <a:spLocks noChangeShapeType="1"/>
            </p:cNvSpPr>
            <p:nvPr/>
          </p:nvSpPr>
          <p:spPr bwMode="auto">
            <a:xfrm>
              <a:off x="1440" y="1488"/>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6" name="Line 12"/>
            <p:cNvSpPr>
              <a:spLocks noChangeShapeType="1"/>
            </p:cNvSpPr>
            <p:nvPr/>
          </p:nvSpPr>
          <p:spPr bwMode="auto">
            <a:xfrm>
              <a:off x="1440" y="1776"/>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7" name="Line 13"/>
            <p:cNvSpPr>
              <a:spLocks noChangeShapeType="1"/>
            </p:cNvSpPr>
            <p:nvPr/>
          </p:nvSpPr>
          <p:spPr bwMode="auto">
            <a:xfrm>
              <a:off x="1440" y="2064"/>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8" name="Line 14"/>
            <p:cNvSpPr>
              <a:spLocks noChangeShapeType="1"/>
            </p:cNvSpPr>
            <p:nvPr/>
          </p:nvSpPr>
          <p:spPr bwMode="auto">
            <a:xfrm>
              <a:off x="1440" y="2352"/>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9" name="Line 15"/>
            <p:cNvSpPr>
              <a:spLocks noChangeShapeType="1"/>
            </p:cNvSpPr>
            <p:nvPr/>
          </p:nvSpPr>
          <p:spPr bwMode="auto">
            <a:xfrm>
              <a:off x="1440" y="2640"/>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4038" name="Oval 16"/>
          <p:cNvSpPr>
            <a:spLocks noChangeArrowheads="1"/>
          </p:cNvSpPr>
          <p:nvPr/>
        </p:nvSpPr>
        <p:spPr bwMode="auto">
          <a:xfrm>
            <a:off x="2362200" y="22098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39" name="Oval 17"/>
          <p:cNvSpPr>
            <a:spLocks noChangeArrowheads="1"/>
          </p:cNvSpPr>
          <p:nvPr/>
        </p:nvSpPr>
        <p:spPr bwMode="auto">
          <a:xfrm>
            <a:off x="2362200" y="26670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0" name="Oval 18"/>
          <p:cNvSpPr>
            <a:spLocks noChangeArrowheads="1"/>
          </p:cNvSpPr>
          <p:nvPr/>
        </p:nvSpPr>
        <p:spPr bwMode="auto">
          <a:xfrm>
            <a:off x="2362200" y="31242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1" name="Oval 19"/>
          <p:cNvSpPr>
            <a:spLocks noChangeArrowheads="1"/>
          </p:cNvSpPr>
          <p:nvPr/>
        </p:nvSpPr>
        <p:spPr bwMode="auto">
          <a:xfrm>
            <a:off x="2362200" y="35814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2" name="Oval 20"/>
          <p:cNvSpPr>
            <a:spLocks noChangeArrowheads="1"/>
          </p:cNvSpPr>
          <p:nvPr/>
        </p:nvSpPr>
        <p:spPr bwMode="auto">
          <a:xfrm>
            <a:off x="2362200" y="40386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3" name="Rectangle 21"/>
          <p:cNvSpPr>
            <a:spLocks noChangeArrowheads="1"/>
          </p:cNvSpPr>
          <p:nvPr/>
        </p:nvSpPr>
        <p:spPr bwMode="auto">
          <a:xfrm>
            <a:off x="34290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4" name="Rectangle 22"/>
          <p:cNvSpPr>
            <a:spLocks noChangeArrowheads="1"/>
          </p:cNvSpPr>
          <p:nvPr/>
        </p:nvSpPr>
        <p:spPr bwMode="auto">
          <a:xfrm>
            <a:off x="38862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5" name="Rectangle 23"/>
          <p:cNvSpPr>
            <a:spLocks noChangeArrowheads="1"/>
          </p:cNvSpPr>
          <p:nvPr/>
        </p:nvSpPr>
        <p:spPr bwMode="auto">
          <a:xfrm>
            <a:off x="48006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6" name="Rectangle 24"/>
          <p:cNvSpPr>
            <a:spLocks noChangeArrowheads="1"/>
          </p:cNvSpPr>
          <p:nvPr/>
        </p:nvSpPr>
        <p:spPr bwMode="auto">
          <a:xfrm>
            <a:off x="52578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7" name="Rectangle 25"/>
          <p:cNvSpPr>
            <a:spLocks noChangeArrowheads="1"/>
          </p:cNvSpPr>
          <p:nvPr/>
        </p:nvSpPr>
        <p:spPr bwMode="auto">
          <a:xfrm>
            <a:off x="43434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8" name="Text Box 26"/>
          <p:cNvSpPr txBox="1">
            <a:spLocks noChangeArrowheads="1"/>
          </p:cNvSpPr>
          <p:nvPr/>
        </p:nvSpPr>
        <p:spPr bwMode="auto">
          <a:xfrm>
            <a:off x="2041525" y="1544638"/>
            <a:ext cx="373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ｎ</a:t>
            </a:r>
          </a:p>
        </p:txBody>
      </p:sp>
      <p:sp>
        <p:nvSpPr>
          <p:cNvPr id="44049" name="Text Box 27"/>
          <p:cNvSpPr txBox="1">
            <a:spLocks noChangeArrowheads="1"/>
          </p:cNvSpPr>
          <p:nvPr/>
        </p:nvSpPr>
        <p:spPr bwMode="auto">
          <a:xfrm>
            <a:off x="6232525" y="4973638"/>
            <a:ext cx="46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ｍ</a:t>
            </a:r>
          </a:p>
        </p:txBody>
      </p:sp>
      <p:sp>
        <p:nvSpPr>
          <p:cNvPr id="44050" name="Text Box 28"/>
          <p:cNvSpPr txBox="1">
            <a:spLocks noChangeArrowheads="1"/>
          </p:cNvSpPr>
          <p:nvPr/>
        </p:nvSpPr>
        <p:spPr bwMode="auto">
          <a:xfrm>
            <a:off x="6080125" y="1031875"/>
            <a:ext cx="24066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Cross point: small</a:t>
            </a:r>
          </a:p>
          <a:p>
            <a:pPr eaLnBrk="1" hangingPunct="1"/>
            <a:r>
              <a:rPr lang="en-US" altLang="ja-JP" sz="2400">
                <a:latin typeface="Times New Roman" panose="02020603050405020304" pitchFamily="18" charset="0"/>
              </a:rPr>
              <a:t>switching element</a:t>
            </a:r>
          </a:p>
        </p:txBody>
      </p:sp>
      <p:sp>
        <p:nvSpPr>
          <p:cNvPr id="44051" name="Line 29"/>
          <p:cNvSpPr>
            <a:spLocks noChangeShapeType="1"/>
          </p:cNvSpPr>
          <p:nvPr/>
        </p:nvSpPr>
        <p:spPr bwMode="auto">
          <a:xfrm>
            <a:off x="3581400" y="2133600"/>
            <a:ext cx="1524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2" name="Line 30"/>
          <p:cNvSpPr>
            <a:spLocks noChangeShapeType="1"/>
          </p:cNvSpPr>
          <p:nvPr/>
        </p:nvSpPr>
        <p:spPr bwMode="auto">
          <a:xfrm flipH="1">
            <a:off x="3733800" y="1295400"/>
            <a:ext cx="22860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3" name="Text Box 31"/>
          <p:cNvSpPr txBox="1">
            <a:spLocks noChangeArrowheads="1"/>
          </p:cNvSpPr>
          <p:nvPr/>
        </p:nvSpPr>
        <p:spPr bwMode="auto">
          <a:xfrm>
            <a:off x="6257925" y="2225675"/>
            <a:ext cx="19939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The number of</a:t>
            </a:r>
          </a:p>
          <a:p>
            <a:pPr eaLnBrk="1" hangingPunct="1"/>
            <a:r>
              <a:rPr lang="en-US" altLang="ja-JP" sz="2400">
                <a:latin typeface="Times New Roman" panose="02020603050405020304" pitchFamily="18" charset="0"/>
              </a:rPr>
              <a:t>cross points:</a:t>
            </a:r>
          </a:p>
          <a:p>
            <a:pPr eaLnBrk="1" hangingPunct="1"/>
            <a:r>
              <a:rPr lang="ja-JP" altLang="en-US" sz="2400">
                <a:latin typeface="Times New Roman" panose="02020603050405020304" pitchFamily="18" charset="0"/>
              </a:rPr>
              <a:t>ｎｘｍ</a:t>
            </a:r>
          </a:p>
        </p:txBody>
      </p:sp>
      <p:sp>
        <p:nvSpPr>
          <p:cNvPr id="44054" name="Text Box 32"/>
          <p:cNvSpPr txBox="1">
            <a:spLocks noChangeArrowheads="1"/>
          </p:cNvSpPr>
          <p:nvPr/>
        </p:nvSpPr>
        <p:spPr bwMode="auto">
          <a:xfrm>
            <a:off x="231775" y="4745038"/>
            <a:ext cx="249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Extension of the buses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ja-JP"/>
              <a:t>Non-blocking property</a:t>
            </a:r>
          </a:p>
        </p:txBody>
      </p:sp>
      <p:sp>
        <p:nvSpPr>
          <p:cNvPr id="45059" name="Rectangle 3"/>
          <p:cNvSpPr>
            <a:spLocks noChangeArrowheads="1"/>
          </p:cNvSpPr>
          <p:nvPr/>
        </p:nvSpPr>
        <p:spPr bwMode="auto">
          <a:xfrm>
            <a:off x="3124200" y="1981200"/>
            <a:ext cx="2743200" cy="2667000"/>
          </a:xfrm>
          <a:prstGeom prst="rect">
            <a:avLst/>
          </a:prstGeom>
          <a:solidFill>
            <a:srgbClr val="66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060" name="Line 4"/>
          <p:cNvSpPr>
            <a:spLocks noChangeShapeType="1"/>
          </p:cNvSpPr>
          <p:nvPr/>
        </p:nvSpPr>
        <p:spPr bwMode="auto">
          <a:xfrm>
            <a:off x="2743200" y="23622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61" name="Line 5"/>
          <p:cNvSpPr>
            <a:spLocks noChangeShapeType="1"/>
          </p:cNvSpPr>
          <p:nvPr/>
        </p:nvSpPr>
        <p:spPr bwMode="auto">
          <a:xfrm>
            <a:off x="2743200" y="28194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62" name="Line 6"/>
          <p:cNvSpPr>
            <a:spLocks noChangeShapeType="1"/>
          </p:cNvSpPr>
          <p:nvPr/>
        </p:nvSpPr>
        <p:spPr bwMode="auto">
          <a:xfrm>
            <a:off x="2743200" y="32766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63" name="Line 7"/>
          <p:cNvSpPr>
            <a:spLocks noChangeShapeType="1"/>
          </p:cNvSpPr>
          <p:nvPr/>
        </p:nvSpPr>
        <p:spPr bwMode="auto">
          <a:xfrm>
            <a:off x="2743200" y="37338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64" name="Line 8"/>
          <p:cNvSpPr>
            <a:spLocks noChangeShapeType="1"/>
          </p:cNvSpPr>
          <p:nvPr/>
        </p:nvSpPr>
        <p:spPr bwMode="auto">
          <a:xfrm>
            <a:off x="2743200" y="41910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65" name="Line 9"/>
          <p:cNvSpPr>
            <a:spLocks noChangeShapeType="1"/>
          </p:cNvSpPr>
          <p:nvPr/>
        </p:nvSpPr>
        <p:spPr bwMode="auto">
          <a:xfrm rot="-5400000">
            <a:off x="1865313" y="3465513"/>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66" name="Line 10"/>
          <p:cNvSpPr>
            <a:spLocks noChangeShapeType="1"/>
          </p:cNvSpPr>
          <p:nvPr/>
        </p:nvSpPr>
        <p:spPr bwMode="auto">
          <a:xfrm rot="-5400000">
            <a:off x="2322513" y="3465513"/>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67" name="Line 11"/>
          <p:cNvSpPr>
            <a:spLocks noChangeShapeType="1"/>
          </p:cNvSpPr>
          <p:nvPr/>
        </p:nvSpPr>
        <p:spPr bwMode="auto">
          <a:xfrm rot="-5400000">
            <a:off x="2781300" y="34671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68" name="Line 12"/>
          <p:cNvSpPr>
            <a:spLocks noChangeShapeType="1"/>
          </p:cNvSpPr>
          <p:nvPr/>
        </p:nvSpPr>
        <p:spPr bwMode="auto">
          <a:xfrm rot="-5400000">
            <a:off x="3236913" y="3465513"/>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69" name="Line 13"/>
          <p:cNvSpPr>
            <a:spLocks noChangeShapeType="1"/>
          </p:cNvSpPr>
          <p:nvPr/>
        </p:nvSpPr>
        <p:spPr bwMode="auto">
          <a:xfrm rot="-5400000">
            <a:off x="3694113" y="3465513"/>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45070" name="Group 14"/>
          <p:cNvGrpSpPr>
            <a:grpSpLocks/>
          </p:cNvGrpSpPr>
          <p:nvPr/>
        </p:nvGrpSpPr>
        <p:grpSpPr bwMode="auto">
          <a:xfrm>
            <a:off x="2438400" y="2209800"/>
            <a:ext cx="304800" cy="2133600"/>
            <a:chOff x="1488" y="1392"/>
            <a:chExt cx="192" cy="1344"/>
          </a:xfrm>
        </p:grpSpPr>
        <p:sp>
          <p:nvSpPr>
            <p:cNvPr id="45098" name="Oval 15"/>
            <p:cNvSpPr>
              <a:spLocks noChangeArrowheads="1"/>
            </p:cNvSpPr>
            <p:nvPr/>
          </p:nvSpPr>
          <p:spPr bwMode="auto">
            <a:xfrm>
              <a:off x="1488" y="1392"/>
              <a:ext cx="192" cy="192"/>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099" name="Oval 16"/>
            <p:cNvSpPr>
              <a:spLocks noChangeArrowheads="1"/>
            </p:cNvSpPr>
            <p:nvPr/>
          </p:nvSpPr>
          <p:spPr bwMode="auto">
            <a:xfrm>
              <a:off x="1488" y="1680"/>
              <a:ext cx="192" cy="192"/>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100" name="Oval 17"/>
            <p:cNvSpPr>
              <a:spLocks noChangeArrowheads="1"/>
            </p:cNvSpPr>
            <p:nvPr/>
          </p:nvSpPr>
          <p:spPr bwMode="auto">
            <a:xfrm>
              <a:off x="1488" y="1968"/>
              <a:ext cx="192" cy="192"/>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101" name="Oval 18"/>
            <p:cNvSpPr>
              <a:spLocks noChangeArrowheads="1"/>
            </p:cNvSpPr>
            <p:nvPr/>
          </p:nvSpPr>
          <p:spPr bwMode="auto">
            <a:xfrm>
              <a:off x="1488" y="2256"/>
              <a:ext cx="192" cy="192"/>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102" name="Oval 19"/>
            <p:cNvSpPr>
              <a:spLocks noChangeArrowheads="1"/>
            </p:cNvSpPr>
            <p:nvPr/>
          </p:nvSpPr>
          <p:spPr bwMode="auto">
            <a:xfrm>
              <a:off x="1488" y="2544"/>
              <a:ext cx="192" cy="192"/>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45071" name="Rectangle 20"/>
          <p:cNvSpPr>
            <a:spLocks noChangeArrowheads="1"/>
          </p:cNvSpPr>
          <p:nvPr/>
        </p:nvSpPr>
        <p:spPr bwMode="auto">
          <a:xfrm>
            <a:off x="34290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072" name="Rectangle 21"/>
          <p:cNvSpPr>
            <a:spLocks noChangeArrowheads="1"/>
          </p:cNvSpPr>
          <p:nvPr/>
        </p:nvSpPr>
        <p:spPr bwMode="auto">
          <a:xfrm>
            <a:off x="38862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073" name="Rectangle 22"/>
          <p:cNvSpPr>
            <a:spLocks noChangeArrowheads="1"/>
          </p:cNvSpPr>
          <p:nvPr/>
        </p:nvSpPr>
        <p:spPr bwMode="auto">
          <a:xfrm>
            <a:off x="48006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074" name="Rectangle 23"/>
          <p:cNvSpPr>
            <a:spLocks noChangeArrowheads="1"/>
          </p:cNvSpPr>
          <p:nvPr/>
        </p:nvSpPr>
        <p:spPr bwMode="auto">
          <a:xfrm>
            <a:off x="52578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075" name="Rectangle 24"/>
          <p:cNvSpPr>
            <a:spLocks noChangeArrowheads="1"/>
          </p:cNvSpPr>
          <p:nvPr/>
        </p:nvSpPr>
        <p:spPr bwMode="auto">
          <a:xfrm>
            <a:off x="43434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5076" name="Text Box 25"/>
          <p:cNvSpPr txBox="1">
            <a:spLocks noChangeArrowheads="1"/>
          </p:cNvSpPr>
          <p:nvPr/>
        </p:nvSpPr>
        <p:spPr bwMode="auto">
          <a:xfrm>
            <a:off x="2041525" y="1544638"/>
            <a:ext cx="373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ｎ</a:t>
            </a:r>
          </a:p>
        </p:txBody>
      </p:sp>
      <p:sp>
        <p:nvSpPr>
          <p:cNvPr id="45077" name="Text Box 26"/>
          <p:cNvSpPr txBox="1">
            <a:spLocks noChangeArrowheads="1"/>
          </p:cNvSpPr>
          <p:nvPr/>
        </p:nvSpPr>
        <p:spPr bwMode="auto">
          <a:xfrm>
            <a:off x="6232525" y="4973638"/>
            <a:ext cx="46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ｍ</a:t>
            </a:r>
          </a:p>
        </p:txBody>
      </p:sp>
      <p:grpSp>
        <p:nvGrpSpPr>
          <p:cNvPr id="170011" name="Group 27"/>
          <p:cNvGrpSpPr>
            <a:grpSpLocks/>
          </p:cNvGrpSpPr>
          <p:nvPr/>
        </p:nvGrpSpPr>
        <p:grpSpPr bwMode="auto">
          <a:xfrm>
            <a:off x="2743200" y="2133600"/>
            <a:ext cx="2667000" cy="3048000"/>
            <a:chOff x="1728" y="1344"/>
            <a:chExt cx="1680" cy="1920"/>
          </a:xfrm>
        </p:grpSpPr>
        <p:sp>
          <p:nvSpPr>
            <p:cNvPr id="45080" name="Line 28"/>
            <p:cNvSpPr>
              <a:spLocks noChangeShapeType="1"/>
            </p:cNvSpPr>
            <p:nvPr/>
          </p:nvSpPr>
          <p:spPr bwMode="auto">
            <a:xfrm flipV="1">
              <a:off x="2400" y="1344"/>
              <a:ext cx="144" cy="144"/>
            </a:xfrm>
            <a:prstGeom prst="line">
              <a:avLst/>
            </a:prstGeom>
            <a:noFill/>
            <a:ln w="19050">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81" name="Line 29"/>
            <p:cNvSpPr>
              <a:spLocks noChangeShapeType="1"/>
            </p:cNvSpPr>
            <p:nvPr/>
          </p:nvSpPr>
          <p:spPr bwMode="auto">
            <a:xfrm flipV="1">
              <a:off x="2976" y="1920"/>
              <a:ext cx="144" cy="144"/>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82" name="Line 30"/>
            <p:cNvSpPr>
              <a:spLocks noChangeShapeType="1"/>
            </p:cNvSpPr>
            <p:nvPr/>
          </p:nvSpPr>
          <p:spPr bwMode="auto">
            <a:xfrm flipV="1">
              <a:off x="2688" y="2496"/>
              <a:ext cx="144" cy="144"/>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45083" name="Group 31"/>
            <p:cNvGrpSpPr>
              <a:grpSpLocks/>
            </p:cNvGrpSpPr>
            <p:nvPr/>
          </p:nvGrpSpPr>
          <p:grpSpPr bwMode="auto">
            <a:xfrm>
              <a:off x="1728" y="1344"/>
              <a:ext cx="816" cy="1920"/>
              <a:chOff x="1728" y="1344"/>
              <a:chExt cx="816" cy="1920"/>
            </a:xfrm>
          </p:grpSpPr>
          <p:sp>
            <p:nvSpPr>
              <p:cNvPr id="45096" name="Line 32"/>
              <p:cNvSpPr>
                <a:spLocks noChangeShapeType="1"/>
              </p:cNvSpPr>
              <p:nvPr/>
            </p:nvSpPr>
            <p:spPr bwMode="auto">
              <a:xfrm>
                <a:off x="1728" y="1488"/>
                <a:ext cx="672" cy="0"/>
              </a:xfrm>
              <a:prstGeom prst="line">
                <a:avLst/>
              </a:prstGeom>
              <a:noFill/>
              <a:ln w="19050">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97" name="Line 33"/>
              <p:cNvSpPr>
                <a:spLocks noChangeShapeType="1"/>
              </p:cNvSpPr>
              <p:nvPr/>
            </p:nvSpPr>
            <p:spPr bwMode="auto">
              <a:xfrm>
                <a:off x="2544" y="1344"/>
                <a:ext cx="0" cy="1920"/>
              </a:xfrm>
              <a:prstGeom prst="line">
                <a:avLst/>
              </a:prstGeom>
              <a:noFill/>
              <a:ln w="19050">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45084" name="Group 34"/>
            <p:cNvGrpSpPr>
              <a:grpSpLocks/>
            </p:cNvGrpSpPr>
            <p:nvPr/>
          </p:nvGrpSpPr>
          <p:grpSpPr bwMode="auto">
            <a:xfrm>
              <a:off x="1728" y="1632"/>
              <a:ext cx="528" cy="1632"/>
              <a:chOff x="1728" y="1632"/>
              <a:chExt cx="528" cy="1632"/>
            </a:xfrm>
          </p:grpSpPr>
          <p:sp>
            <p:nvSpPr>
              <p:cNvPr id="45093" name="Line 35"/>
              <p:cNvSpPr>
                <a:spLocks noChangeShapeType="1"/>
              </p:cNvSpPr>
              <p:nvPr/>
            </p:nvSpPr>
            <p:spPr bwMode="auto">
              <a:xfrm flipV="1">
                <a:off x="2112" y="1632"/>
                <a:ext cx="144" cy="144"/>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94" name="Line 36"/>
              <p:cNvSpPr>
                <a:spLocks noChangeShapeType="1"/>
              </p:cNvSpPr>
              <p:nvPr/>
            </p:nvSpPr>
            <p:spPr bwMode="auto">
              <a:xfrm>
                <a:off x="1728" y="1776"/>
                <a:ext cx="384" cy="0"/>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95" name="Line 37"/>
              <p:cNvSpPr>
                <a:spLocks noChangeShapeType="1"/>
              </p:cNvSpPr>
              <p:nvPr/>
            </p:nvSpPr>
            <p:spPr bwMode="auto">
              <a:xfrm>
                <a:off x="2256" y="1632"/>
                <a:ext cx="0" cy="1632"/>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5085" name="Line 38"/>
            <p:cNvSpPr>
              <a:spLocks noChangeShapeType="1"/>
            </p:cNvSpPr>
            <p:nvPr/>
          </p:nvSpPr>
          <p:spPr bwMode="auto">
            <a:xfrm>
              <a:off x="1728" y="2064"/>
              <a:ext cx="1248" cy="0"/>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86" name="Line 39"/>
            <p:cNvSpPr>
              <a:spLocks noChangeShapeType="1"/>
            </p:cNvSpPr>
            <p:nvPr/>
          </p:nvSpPr>
          <p:spPr bwMode="auto">
            <a:xfrm>
              <a:off x="3120" y="1920"/>
              <a:ext cx="0" cy="1344"/>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45087" name="Group 40"/>
            <p:cNvGrpSpPr>
              <a:grpSpLocks/>
            </p:cNvGrpSpPr>
            <p:nvPr/>
          </p:nvGrpSpPr>
          <p:grpSpPr bwMode="auto">
            <a:xfrm>
              <a:off x="1728" y="2208"/>
              <a:ext cx="1680" cy="1056"/>
              <a:chOff x="1728" y="2208"/>
              <a:chExt cx="1680" cy="1056"/>
            </a:xfrm>
          </p:grpSpPr>
          <p:sp>
            <p:nvSpPr>
              <p:cNvPr id="45090" name="Line 41"/>
              <p:cNvSpPr>
                <a:spLocks noChangeShapeType="1"/>
              </p:cNvSpPr>
              <p:nvPr/>
            </p:nvSpPr>
            <p:spPr bwMode="auto">
              <a:xfrm flipV="1">
                <a:off x="3264" y="2208"/>
                <a:ext cx="144" cy="144"/>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91" name="Line 42"/>
              <p:cNvSpPr>
                <a:spLocks noChangeShapeType="1"/>
              </p:cNvSpPr>
              <p:nvPr/>
            </p:nvSpPr>
            <p:spPr bwMode="auto">
              <a:xfrm>
                <a:off x="3408" y="2208"/>
                <a:ext cx="0" cy="1056"/>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92" name="Line 43"/>
              <p:cNvSpPr>
                <a:spLocks noChangeShapeType="1"/>
              </p:cNvSpPr>
              <p:nvPr/>
            </p:nvSpPr>
            <p:spPr bwMode="auto">
              <a:xfrm>
                <a:off x="1728" y="2352"/>
                <a:ext cx="1536" cy="0"/>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5088" name="Line 44"/>
            <p:cNvSpPr>
              <a:spLocks noChangeShapeType="1"/>
            </p:cNvSpPr>
            <p:nvPr/>
          </p:nvSpPr>
          <p:spPr bwMode="auto">
            <a:xfrm>
              <a:off x="1728" y="2640"/>
              <a:ext cx="960" cy="0"/>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089" name="Line 45"/>
            <p:cNvSpPr>
              <a:spLocks noChangeShapeType="1"/>
            </p:cNvSpPr>
            <p:nvPr/>
          </p:nvSpPr>
          <p:spPr bwMode="auto">
            <a:xfrm>
              <a:off x="2832" y="2544"/>
              <a:ext cx="0" cy="720"/>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5079" name="Text Box 46"/>
          <p:cNvSpPr txBox="1">
            <a:spLocks noChangeArrowheads="1"/>
          </p:cNvSpPr>
          <p:nvPr/>
        </p:nvSpPr>
        <p:spPr bwMode="auto">
          <a:xfrm>
            <a:off x="6613525" y="1336675"/>
            <a:ext cx="1731963"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For different</a:t>
            </a:r>
          </a:p>
          <a:p>
            <a:pPr eaLnBrk="1" hangingPunct="1"/>
            <a:r>
              <a:rPr lang="en-US" altLang="ja-JP" sz="2400">
                <a:latin typeface="Times New Roman" panose="02020603050405020304" pitchFamily="18" charset="0"/>
              </a:rPr>
              <a:t>destination,</a:t>
            </a:r>
          </a:p>
          <a:p>
            <a:pPr eaLnBrk="1" hangingPunct="1"/>
            <a:r>
              <a:rPr lang="en-US" altLang="ja-JP" sz="2400">
                <a:latin typeface="Times New Roman" panose="02020603050405020304" pitchFamily="18" charset="0"/>
              </a:rPr>
              <a:t>conflict free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70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ja-JP"/>
              <a:t>Head Of Line (HOL) conflict</a:t>
            </a:r>
          </a:p>
        </p:txBody>
      </p:sp>
      <p:sp>
        <p:nvSpPr>
          <p:cNvPr id="46083" name="Rectangle 3"/>
          <p:cNvSpPr>
            <a:spLocks noChangeArrowheads="1"/>
          </p:cNvSpPr>
          <p:nvPr/>
        </p:nvSpPr>
        <p:spPr bwMode="auto">
          <a:xfrm>
            <a:off x="3124200" y="1981200"/>
            <a:ext cx="2743200" cy="2667000"/>
          </a:xfrm>
          <a:prstGeom prst="rect">
            <a:avLst/>
          </a:prstGeom>
          <a:solidFill>
            <a:srgbClr val="66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84" name="Line 4"/>
          <p:cNvSpPr>
            <a:spLocks noChangeShapeType="1"/>
          </p:cNvSpPr>
          <p:nvPr/>
        </p:nvSpPr>
        <p:spPr bwMode="auto">
          <a:xfrm>
            <a:off x="2667000" y="23622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085" name="Line 5"/>
          <p:cNvSpPr>
            <a:spLocks noChangeShapeType="1"/>
          </p:cNvSpPr>
          <p:nvPr/>
        </p:nvSpPr>
        <p:spPr bwMode="auto">
          <a:xfrm>
            <a:off x="2667000" y="28194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086" name="Line 6"/>
          <p:cNvSpPr>
            <a:spLocks noChangeShapeType="1"/>
          </p:cNvSpPr>
          <p:nvPr/>
        </p:nvSpPr>
        <p:spPr bwMode="auto">
          <a:xfrm>
            <a:off x="2667000" y="32766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087" name="Line 7"/>
          <p:cNvSpPr>
            <a:spLocks noChangeShapeType="1"/>
          </p:cNvSpPr>
          <p:nvPr/>
        </p:nvSpPr>
        <p:spPr bwMode="auto">
          <a:xfrm>
            <a:off x="2667000" y="37338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088" name="Line 8"/>
          <p:cNvSpPr>
            <a:spLocks noChangeShapeType="1"/>
          </p:cNvSpPr>
          <p:nvPr/>
        </p:nvSpPr>
        <p:spPr bwMode="auto">
          <a:xfrm>
            <a:off x="2667000" y="41910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46089" name="Group 9"/>
          <p:cNvGrpSpPr>
            <a:grpSpLocks/>
          </p:cNvGrpSpPr>
          <p:nvPr/>
        </p:nvGrpSpPr>
        <p:grpSpPr bwMode="auto">
          <a:xfrm rot="-5400000">
            <a:off x="2781300" y="2552700"/>
            <a:ext cx="3429000" cy="1828800"/>
            <a:chOff x="1440" y="1488"/>
            <a:chExt cx="2400" cy="1152"/>
          </a:xfrm>
        </p:grpSpPr>
        <p:sp>
          <p:nvSpPr>
            <p:cNvPr id="46117" name="Line 10"/>
            <p:cNvSpPr>
              <a:spLocks noChangeShapeType="1"/>
            </p:cNvSpPr>
            <p:nvPr/>
          </p:nvSpPr>
          <p:spPr bwMode="auto">
            <a:xfrm>
              <a:off x="1440" y="1488"/>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118" name="Line 11"/>
            <p:cNvSpPr>
              <a:spLocks noChangeShapeType="1"/>
            </p:cNvSpPr>
            <p:nvPr/>
          </p:nvSpPr>
          <p:spPr bwMode="auto">
            <a:xfrm>
              <a:off x="1440" y="1776"/>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119" name="Line 12"/>
            <p:cNvSpPr>
              <a:spLocks noChangeShapeType="1"/>
            </p:cNvSpPr>
            <p:nvPr/>
          </p:nvSpPr>
          <p:spPr bwMode="auto">
            <a:xfrm>
              <a:off x="1440" y="2064"/>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120" name="Line 13"/>
            <p:cNvSpPr>
              <a:spLocks noChangeShapeType="1"/>
            </p:cNvSpPr>
            <p:nvPr/>
          </p:nvSpPr>
          <p:spPr bwMode="auto">
            <a:xfrm>
              <a:off x="1440" y="2352"/>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121" name="Line 14"/>
            <p:cNvSpPr>
              <a:spLocks noChangeShapeType="1"/>
            </p:cNvSpPr>
            <p:nvPr/>
          </p:nvSpPr>
          <p:spPr bwMode="auto">
            <a:xfrm>
              <a:off x="1440" y="2640"/>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6090" name="Oval 15"/>
          <p:cNvSpPr>
            <a:spLocks noChangeArrowheads="1"/>
          </p:cNvSpPr>
          <p:nvPr/>
        </p:nvSpPr>
        <p:spPr bwMode="auto">
          <a:xfrm>
            <a:off x="2362200" y="22098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91" name="Oval 16"/>
          <p:cNvSpPr>
            <a:spLocks noChangeArrowheads="1"/>
          </p:cNvSpPr>
          <p:nvPr/>
        </p:nvSpPr>
        <p:spPr bwMode="auto">
          <a:xfrm>
            <a:off x="2362200" y="26670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92" name="Oval 17"/>
          <p:cNvSpPr>
            <a:spLocks noChangeArrowheads="1"/>
          </p:cNvSpPr>
          <p:nvPr/>
        </p:nvSpPr>
        <p:spPr bwMode="auto">
          <a:xfrm>
            <a:off x="2362200" y="31242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93" name="Oval 18"/>
          <p:cNvSpPr>
            <a:spLocks noChangeArrowheads="1"/>
          </p:cNvSpPr>
          <p:nvPr/>
        </p:nvSpPr>
        <p:spPr bwMode="auto">
          <a:xfrm>
            <a:off x="2362200" y="35814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94" name="Oval 19"/>
          <p:cNvSpPr>
            <a:spLocks noChangeArrowheads="1"/>
          </p:cNvSpPr>
          <p:nvPr/>
        </p:nvSpPr>
        <p:spPr bwMode="auto">
          <a:xfrm>
            <a:off x="2362200" y="40386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95" name="Rectangle 20"/>
          <p:cNvSpPr>
            <a:spLocks noChangeArrowheads="1"/>
          </p:cNvSpPr>
          <p:nvPr/>
        </p:nvSpPr>
        <p:spPr bwMode="auto">
          <a:xfrm>
            <a:off x="34290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96" name="Rectangle 21"/>
          <p:cNvSpPr>
            <a:spLocks noChangeArrowheads="1"/>
          </p:cNvSpPr>
          <p:nvPr/>
        </p:nvSpPr>
        <p:spPr bwMode="auto">
          <a:xfrm>
            <a:off x="38862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97" name="Rectangle 22"/>
          <p:cNvSpPr>
            <a:spLocks noChangeArrowheads="1"/>
          </p:cNvSpPr>
          <p:nvPr/>
        </p:nvSpPr>
        <p:spPr bwMode="auto">
          <a:xfrm>
            <a:off x="48006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98" name="Rectangle 23"/>
          <p:cNvSpPr>
            <a:spLocks noChangeArrowheads="1"/>
          </p:cNvSpPr>
          <p:nvPr/>
        </p:nvSpPr>
        <p:spPr bwMode="auto">
          <a:xfrm>
            <a:off x="52578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099" name="Rectangle 24"/>
          <p:cNvSpPr>
            <a:spLocks noChangeArrowheads="1"/>
          </p:cNvSpPr>
          <p:nvPr/>
        </p:nvSpPr>
        <p:spPr bwMode="auto">
          <a:xfrm>
            <a:off x="43434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100" name="Text Box 25"/>
          <p:cNvSpPr txBox="1">
            <a:spLocks noChangeArrowheads="1"/>
          </p:cNvSpPr>
          <p:nvPr/>
        </p:nvSpPr>
        <p:spPr bwMode="auto">
          <a:xfrm>
            <a:off x="2041525" y="1544638"/>
            <a:ext cx="373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ｎ</a:t>
            </a:r>
          </a:p>
        </p:txBody>
      </p:sp>
      <p:sp>
        <p:nvSpPr>
          <p:cNvPr id="46101" name="Text Box 26"/>
          <p:cNvSpPr txBox="1">
            <a:spLocks noChangeArrowheads="1"/>
          </p:cNvSpPr>
          <p:nvPr/>
        </p:nvSpPr>
        <p:spPr bwMode="auto">
          <a:xfrm>
            <a:off x="6232525" y="4973638"/>
            <a:ext cx="46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ｍ</a:t>
            </a:r>
          </a:p>
        </p:txBody>
      </p:sp>
      <p:grpSp>
        <p:nvGrpSpPr>
          <p:cNvPr id="46102" name="Group 27"/>
          <p:cNvGrpSpPr>
            <a:grpSpLocks/>
          </p:cNvGrpSpPr>
          <p:nvPr/>
        </p:nvGrpSpPr>
        <p:grpSpPr bwMode="auto">
          <a:xfrm>
            <a:off x="2667000" y="2133600"/>
            <a:ext cx="914400" cy="3048000"/>
            <a:chOff x="1680" y="1344"/>
            <a:chExt cx="576" cy="1920"/>
          </a:xfrm>
        </p:grpSpPr>
        <p:sp>
          <p:nvSpPr>
            <p:cNvPr id="46114" name="Line 28"/>
            <p:cNvSpPr>
              <a:spLocks noChangeShapeType="1"/>
            </p:cNvSpPr>
            <p:nvPr/>
          </p:nvSpPr>
          <p:spPr bwMode="auto">
            <a:xfrm flipV="1">
              <a:off x="2112" y="1344"/>
              <a:ext cx="144" cy="144"/>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115" name="Line 29"/>
            <p:cNvSpPr>
              <a:spLocks noChangeShapeType="1"/>
            </p:cNvSpPr>
            <p:nvPr/>
          </p:nvSpPr>
          <p:spPr bwMode="auto">
            <a:xfrm>
              <a:off x="1680" y="1488"/>
              <a:ext cx="432" cy="0"/>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116" name="Line 30"/>
            <p:cNvSpPr>
              <a:spLocks noChangeShapeType="1"/>
            </p:cNvSpPr>
            <p:nvPr/>
          </p:nvSpPr>
          <p:spPr bwMode="auto">
            <a:xfrm>
              <a:off x="2256" y="1344"/>
              <a:ext cx="0" cy="1920"/>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171039" name="Group 31"/>
          <p:cNvGrpSpPr>
            <a:grpSpLocks/>
          </p:cNvGrpSpPr>
          <p:nvPr/>
        </p:nvGrpSpPr>
        <p:grpSpPr bwMode="auto">
          <a:xfrm>
            <a:off x="2667000" y="3013075"/>
            <a:ext cx="914400" cy="457200"/>
            <a:chOff x="1680" y="1898"/>
            <a:chExt cx="576" cy="288"/>
          </a:xfrm>
        </p:grpSpPr>
        <p:grpSp>
          <p:nvGrpSpPr>
            <p:cNvPr id="46110" name="Group 32"/>
            <p:cNvGrpSpPr>
              <a:grpSpLocks/>
            </p:cNvGrpSpPr>
            <p:nvPr/>
          </p:nvGrpSpPr>
          <p:grpSpPr bwMode="auto">
            <a:xfrm>
              <a:off x="1680" y="1920"/>
              <a:ext cx="576" cy="144"/>
              <a:chOff x="1680" y="1920"/>
              <a:chExt cx="576" cy="144"/>
            </a:xfrm>
          </p:grpSpPr>
          <p:sp>
            <p:nvSpPr>
              <p:cNvPr id="46112" name="Line 33"/>
              <p:cNvSpPr>
                <a:spLocks noChangeShapeType="1"/>
              </p:cNvSpPr>
              <p:nvPr/>
            </p:nvSpPr>
            <p:spPr bwMode="auto">
              <a:xfrm flipV="1">
                <a:off x="2112" y="1920"/>
                <a:ext cx="144" cy="144"/>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113" name="Line 34"/>
              <p:cNvSpPr>
                <a:spLocks noChangeShapeType="1"/>
              </p:cNvSpPr>
              <p:nvPr/>
            </p:nvSpPr>
            <p:spPr bwMode="auto">
              <a:xfrm>
                <a:off x="1680" y="2064"/>
                <a:ext cx="432"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6111" name="Text Box 35"/>
            <p:cNvSpPr txBox="1">
              <a:spLocks noChangeArrowheads="1"/>
            </p:cNvSpPr>
            <p:nvPr/>
          </p:nvSpPr>
          <p:spPr bwMode="auto">
            <a:xfrm>
              <a:off x="1718" y="1898"/>
              <a:ext cx="25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X</a:t>
              </a:r>
            </a:p>
          </p:txBody>
        </p:sp>
      </p:grpSp>
      <p:sp>
        <p:nvSpPr>
          <p:cNvPr id="46104" name="Text Box 36"/>
          <p:cNvSpPr txBox="1">
            <a:spLocks noChangeArrowheads="1"/>
          </p:cNvSpPr>
          <p:nvPr/>
        </p:nvSpPr>
        <p:spPr bwMode="auto">
          <a:xfrm>
            <a:off x="4251325" y="1031875"/>
            <a:ext cx="39989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Arbiter is required for each bus</a:t>
            </a:r>
          </a:p>
        </p:txBody>
      </p:sp>
      <p:sp>
        <p:nvSpPr>
          <p:cNvPr id="46105" name="Line 37"/>
          <p:cNvSpPr>
            <a:spLocks noChangeShapeType="1"/>
          </p:cNvSpPr>
          <p:nvPr/>
        </p:nvSpPr>
        <p:spPr bwMode="auto">
          <a:xfrm flipH="1">
            <a:off x="3657600" y="1447800"/>
            <a:ext cx="5334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106" name="Text Box 38"/>
          <p:cNvSpPr txBox="1">
            <a:spLocks noChangeArrowheads="1"/>
          </p:cNvSpPr>
          <p:nvPr/>
        </p:nvSpPr>
        <p:spPr bwMode="auto">
          <a:xfrm>
            <a:off x="6232525" y="1717675"/>
            <a:ext cx="2847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The buffer is required</a:t>
            </a:r>
          </a:p>
        </p:txBody>
      </p:sp>
      <p:grpSp>
        <p:nvGrpSpPr>
          <p:cNvPr id="171047" name="Group 39"/>
          <p:cNvGrpSpPr>
            <a:grpSpLocks/>
          </p:cNvGrpSpPr>
          <p:nvPr/>
        </p:nvGrpSpPr>
        <p:grpSpPr bwMode="auto">
          <a:xfrm>
            <a:off x="5962650" y="2895600"/>
            <a:ext cx="2855913" cy="1528763"/>
            <a:chOff x="3756" y="1824"/>
            <a:chExt cx="1799" cy="963"/>
          </a:xfrm>
        </p:grpSpPr>
        <p:sp>
          <p:nvSpPr>
            <p:cNvPr id="46108" name="AutoShape 40"/>
            <p:cNvSpPr>
              <a:spLocks noChangeArrowheads="1"/>
            </p:cNvSpPr>
            <p:nvPr/>
          </p:nvSpPr>
          <p:spPr bwMode="auto">
            <a:xfrm>
              <a:off x="4656" y="1824"/>
              <a:ext cx="240" cy="240"/>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6109" name="Text Box 41"/>
            <p:cNvSpPr txBox="1">
              <a:spLocks noChangeArrowheads="1"/>
            </p:cNvSpPr>
            <p:nvPr/>
          </p:nvSpPr>
          <p:spPr bwMode="auto">
            <a:xfrm>
              <a:off x="3756" y="2269"/>
              <a:ext cx="1799"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The number of cross</a:t>
              </a:r>
            </a:p>
            <a:p>
              <a:pPr eaLnBrk="1" hangingPunct="1"/>
              <a:r>
                <a:rPr lang="en-US" altLang="ja-JP" sz="2400">
                  <a:latin typeface="Times New Roman" panose="02020603050405020304" pitchFamily="18" charset="0"/>
                </a:rPr>
                <a:t>point is not dominant.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7103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710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ja-JP"/>
              <a:t>Input buffer switch</a:t>
            </a:r>
          </a:p>
        </p:txBody>
      </p:sp>
      <p:sp>
        <p:nvSpPr>
          <p:cNvPr id="47107" name="Rectangle 3"/>
          <p:cNvSpPr>
            <a:spLocks noChangeArrowheads="1"/>
          </p:cNvSpPr>
          <p:nvPr/>
        </p:nvSpPr>
        <p:spPr bwMode="auto">
          <a:xfrm>
            <a:off x="4427538" y="1844675"/>
            <a:ext cx="2592387" cy="2663825"/>
          </a:xfrm>
          <a:prstGeom prst="rect">
            <a:avLst/>
          </a:prstGeom>
          <a:solidFill>
            <a:srgbClr val="66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Crossbar</a:t>
            </a:r>
          </a:p>
        </p:txBody>
      </p:sp>
      <p:sp>
        <p:nvSpPr>
          <p:cNvPr id="47108" name="Rectangle 4"/>
          <p:cNvSpPr>
            <a:spLocks noChangeArrowheads="1"/>
          </p:cNvSpPr>
          <p:nvPr/>
        </p:nvSpPr>
        <p:spPr bwMode="auto">
          <a:xfrm>
            <a:off x="2411413" y="191611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09" name="Rectangle 5"/>
          <p:cNvSpPr>
            <a:spLocks noChangeArrowheads="1"/>
          </p:cNvSpPr>
          <p:nvPr/>
        </p:nvSpPr>
        <p:spPr bwMode="auto">
          <a:xfrm>
            <a:off x="2555875" y="1916113"/>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10" name="Rectangle 6"/>
          <p:cNvSpPr>
            <a:spLocks noChangeArrowheads="1"/>
          </p:cNvSpPr>
          <p:nvPr/>
        </p:nvSpPr>
        <p:spPr bwMode="auto">
          <a:xfrm>
            <a:off x="2700338" y="191611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11" name="Rectangle 7"/>
          <p:cNvSpPr>
            <a:spLocks noChangeArrowheads="1"/>
          </p:cNvSpPr>
          <p:nvPr/>
        </p:nvSpPr>
        <p:spPr bwMode="auto">
          <a:xfrm>
            <a:off x="2844800" y="1916113"/>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12" name="Rectangle 8"/>
          <p:cNvSpPr>
            <a:spLocks noChangeArrowheads="1"/>
          </p:cNvSpPr>
          <p:nvPr/>
        </p:nvSpPr>
        <p:spPr bwMode="auto">
          <a:xfrm>
            <a:off x="2989263" y="191611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13" name="Rectangle 9"/>
          <p:cNvSpPr>
            <a:spLocks noChangeArrowheads="1"/>
          </p:cNvSpPr>
          <p:nvPr/>
        </p:nvSpPr>
        <p:spPr bwMode="auto">
          <a:xfrm>
            <a:off x="3133725" y="1916113"/>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14" name="Rectangle 10"/>
          <p:cNvSpPr>
            <a:spLocks noChangeArrowheads="1"/>
          </p:cNvSpPr>
          <p:nvPr/>
        </p:nvSpPr>
        <p:spPr bwMode="auto">
          <a:xfrm>
            <a:off x="3278188" y="191611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15" name="Line 11"/>
          <p:cNvSpPr>
            <a:spLocks noChangeShapeType="1"/>
          </p:cNvSpPr>
          <p:nvPr/>
        </p:nvSpPr>
        <p:spPr bwMode="auto">
          <a:xfrm>
            <a:off x="1692275" y="2060575"/>
            <a:ext cx="719138"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16" name="Line 12"/>
          <p:cNvSpPr>
            <a:spLocks noChangeShapeType="1"/>
          </p:cNvSpPr>
          <p:nvPr/>
        </p:nvSpPr>
        <p:spPr bwMode="auto">
          <a:xfrm>
            <a:off x="3419475" y="2060575"/>
            <a:ext cx="10080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17" name="Line 13"/>
          <p:cNvSpPr>
            <a:spLocks noChangeShapeType="1"/>
          </p:cNvSpPr>
          <p:nvPr/>
        </p:nvSpPr>
        <p:spPr bwMode="auto">
          <a:xfrm>
            <a:off x="7019925" y="2060575"/>
            <a:ext cx="936625"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18" name="Text Box 14"/>
          <p:cNvSpPr txBox="1">
            <a:spLocks noChangeArrowheads="1"/>
          </p:cNvSpPr>
          <p:nvPr/>
        </p:nvSpPr>
        <p:spPr bwMode="auto">
          <a:xfrm>
            <a:off x="2339975" y="1549400"/>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Input buffer</a:t>
            </a:r>
          </a:p>
        </p:txBody>
      </p:sp>
      <p:sp>
        <p:nvSpPr>
          <p:cNvPr id="47119" name="Rectangle 15"/>
          <p:cNvSpPr>
            <a:spLocks noChangeArrowheads="1"/>
          </p:cNvSpPr>
          <p:nvPr/>
        </p:nvSpPr>
        <p:spPr bwMode="auto">
          <a:xfrm>
            <a:off x="2411413" y="256381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20" name="Rectangle 16"/>
          <p:cNvSpPr>
            <a:spLocks noChangeArrowheads="1"/>
          </p:cNvSpPr>
          <p:nvPr/>
        </p:nvSpPr>
        <p:spPr bwMode="auto">
          <a:xfrm>
            <a:off x="2555875" y="2563813"/>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21" name="Rectangle 17"/>
          <p:cNvSpPr>
            <a:spLocks noChangeArrowheads="1"/>
          </p:cNvSpPr>
          <p:nvPr/>
        </p:nvSpPr>
        <p:spPr bwMode="auto">
          <a:xfrm>
            <a:off x="2700338" y="256381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22" name="Rectangle 18"/>
          <p:cNvSpPr>
            <a:spLocks noChangeArrowheads="1"/>
          </p:cNvSpPr>
          <p:nvPr/>
        </p:nvSpPr>
        <p:spPr bwMode="auto">
          <a:xfrm>
            <a:off x="2844800" y="2563813"/>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23" name="Rectangle 19"/>
          <p:cNvSpPr>
            <a:spLocks noChangeArrowheads="1"/>
          </p:cNvSpPr>
          <p:nvPr/>
        </p:nvSpPr>
        <p:spPr bwMode="auto">
          <a:xfrm>
            <a:off x="2989263" y="256381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24" name="Rectangle 20"/>
          <p:cNvSpPr>
            <a:spLocks noChangeArrowheads="1"/>
          </p:cNvSpPr>
          <p:nvPr/>
        </p:nvSpPr>
        <p:spPr bwMode="auto">
          <a:xfrm>
            <a:off x="3133725" y="2563813"/>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25" name="Rectangle 21"/>
          <p:cNvSpPr>
            <a:spLocks noChangeArrowheads="1"/>
          </p:cNvSpPr>
          <p:nvPr/>
        </p:nvSpPr>
        <p:spPr bwMode="auto">
          <a:xfrm>
            <a:off x="3278188" y="256381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26" name="Line 22"/>
          <p:cNvSpPr>
            <a:spLocks noChangeShapeType="1"/>
          </p:cNvSpPr>
          <p:nvPr/>
        </p:nvSpPr>
        <p:spPr bwMode="auto">
          <a:xfrm>
            <a:off x="1692275" y="2708275"/>
            <a:ext cx="719138"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27" name="Line 23"/>
          <p:cNvSpPr>
            <a:spLocks noChangeShapeType="1"/>
          </p:cNvSpPr>
          <p:nvPr/>
        </p:nvSpPr>
        <p:spPr bwMode="auto">
          <a:xfrm>
            <a:off x="3419475" y="2708275"/>
            <a:ext cx="10080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28" name="Line 24"/>
          <p:cNvSpPr>
            <a:spLocks noChangeShapeType="1"/>
          </p:cNvSpPr>
          <p:nvPr/>
        </p:nvSpPr>
        <p:spPr bwMode="auto">
          <a:xfrm>
            <a:off x="7019925" y="2708275"/>
            <a:ext cx="936625"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29" name="Rectangle 25"/>
          <p:cNvSpPr>
            <a:spLocks noChangeArrowheads="1"/>
          </p:cNvSpPr>
          <p:nvPr/>
        </p:nvSpPr>
        <p:spPr bwMode="auto">
          <a:xfrm>
            <a:off x="2411413" y="3284538"/>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30" name="Rectangle 26"/>
          <p:cNvSpPr>
            <a:spLocks noChangeArrowheads="1"/>
          </p:cNvSpPr>
          <p:nvPr/>
        </p:nvSpPr>
        <p:spPr bwMode="auto">
          <a:xfrm>
            <a:off x="2555875" y="3284538"/>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31" name="Rectangle 27"/>
          <p:cNvSpPr>
            <a:spLocks noChangeArrowheads="1"/>
          </p:cNvSpPr>
          <p:nvPr/>
        </p:nvSpPr>
        <p:spPr bwMode="auto">
          <a:xfrm>
            <a:off x="2700338" y="3284538"/>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32" name="Rectangle 28"/>
          <p:cNvSpPr>
            <a:spLocks noChangeArrowheads="1"/>
          </p:cNvSpPr>
          <p:nvPr/>
        </p:nvSpPr>
        <p:spPr bwMode="auto">
          <a:xfrm>
            <a:off x="2844800" y="3284538"/>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33" name="Rectangle 29"/>
          <p:cNvSpPr>
            <a:spLocks noChangeArrowheads="1"/>
          </p:cNvSpPr>
          <p:nvPr/>
        </p:nvSpPr>
        <p:spPr bwMode="auto">
          <a:xfrm>
            <a:off x="2989263" y="3284538"/>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34" name="Rectangle 30"/>
          <p:cNvSpPr>
            <a:spLocks noChangeArrowheads="1"/>
          </p:cNvSpPr>
          <p:nvPr/>
        </p:nvSpPr>
        <p:spPr bwMode="auto">
          <a:xfrm>
            <a:off x="3133725" y="3284538"/>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35" name="Rectangle 31"/>
          <p:cNvSpPr>
            <a:spLocks noChangeArrowheads="1"/>
          </p:cNvSpPr>
          <p:nvPr/>
        </p:nvSpPr>
        <p:spPr bwMode="auto">
          <a:xfrm>
            <a:off x="3278188" y="3284538"/>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36" name="Line 32"/>
          <p:cNvSpPr>
            <a:spLocks noChangeShapeType="1"/>
          </p:cNvSpPr>
          <p:nvPr/>
        </p:nvSpPr>
        <p:spPr bwMode="auto">
          <a:xfrm>
            <a:off x="1692275" y="3429000"/>
            <a:ext cx="719138"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37" name="Line 33"/>
          <p:cNvSpPr>
            <a:spLocks noChangeShapeType="1"/>
          </p:cNvSpPr>
          <p:nvPr/>
        </p:nvSpPr>
        <p:spPr bwMode="auto">
          <a:xfrm>
            <a:off x="3419475" y="3429000"/>
            <a:ext cx="10080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38" name="Line 34"/>
          <p:cNvSpPr>
            <a:spLocks noChangeShapeType="1"/>
          </p:cNvSpPr>
          <p:nvPr/>
        </p:nvSpPr>
        <p:spPr bwMode="auto">
          <a:xfrm>
            <a:off x="7019925" y="3429000"/>
            <a:ext cx="936625"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39" name="Rectangle 35"/>
          <p:cNvSpPr>
            <a:spLocks noChangeArrowheads="1"/>
          </p:cNvSpPr>
          <p:nvPr/>
        </p:nvSpPr>
        <p:spPr bwMode="auto">
          <a:xfrm>
            <a:off x="2411413" y="400526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40" name="Rectangle 36"/>
          <p:cNvSpPr>
            <a:spLocks noChangeArrowheads="1"/>
          </p:cNvSpPr>
          <p:nvPr/>
        </p:nvSpPr>
        <p:spPr bwMode="auto">
          <a:xfrm>
            <a:off x="2555875" y="4005263"/>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41" name="Rectangle 37"/>
          <p:cNvSpPr>
            <a:spLocks noChangeArrowheads="1"/>
          </p:cNvSpPr>
          <p:nvPr/>
        </p:nvSpPr>
        <p:spPr bwMode="auto">
          <a:xfrm>
            <a:off x="2700338" y="400526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42" name="Rectangle 38"/>
          <p:cNvSpPr>
            <a:spLocks noChangeArrowheads="1"/>
          </p:cNvSpPr>
          <p:nvPr/>
        </p:nvSpPr>
        <p:spPr bwMode="auto">
          <a:xfrm>
            <a:off x="2844800" y="4005263"/>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43" name="Rectangle 39"/>
          <p:cNvSpPr>
            <a:spLocks noChangeArrowheads="1"/>
          </p:cNvSpPr>
          <p:nvPr/>
        </p:nvSpPr>
        <p:spPr bwMode="auto">
          <a:xfrm>
            <a:off x="2989263" y="400526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44" name="Rectangle 40"/>
          <p:cNvSpPr>
            <a:spLocks noChangeArrowheads="1"/>
          </p:cNvSpPr>
          <p:nvPr/>
        </p:nvSpPr>
        <p:spPr bwMode="auto">
          <a:xfrm>
            <a:off x="3133725" y="4005263"/>
            <a:ext cx="144463"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45" name="Rectangle 41"/>
          <p:cNvSpPr>
            <a:spLocks noChangeArrowheads="1"/>
          </p:cNvSpPr>
          <p:nvPr/>
        </p:nvSpPr>
        <p:spPr bwMode="auto">
          <a:xfrm>
            <a:off x="3278188" y="4005263"/>
            <a:ext cx="1444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7146" name="Line 42"/>
          <p:cNvSpPr>
            <a:spLocks noChangeShapeType="1"/>
          </p:cNvSpPr>
          <p:nvPr/>
        </p:nvSpPr>
        <p:spPr bwMode="auto">
          <a:xfrm>
            <a:off x="1692275" y="4149725"/>
            <a:ext cx="719138"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47" name="Line 43"/>
          <p:cNvSpPr>
            <a:spLocks noChangeShapeType="1"/>
          </p:cNvSpPr>
          <p:nvPr/>
        </p:nvSpPr>
        <p:spPr bwMode="auto">
          <a:xfrm>
            <a:off x="3419475" y="4149725"/>
            <a:ext cx="10080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48" name="Line 44"/>
          <p:cNvSpPr>
            <a:spLocks noChangeShapeType="1"/>
          </p:cNvSpPr>
          <p:nvPr/>
        </p:nvSpPr>
        <p:spPr bwMode="auto">
          <a:xfrm>
            <a:off x="7019925" y="4149725"/>
            <a:ext cx="936625"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77" name="Line 45"/>
          <p:cNvSpPr>
            <a:spLocks noChangeShapeType="1"/>
          </p:cNvSpPr>
          <p:nvPr/>
        </p:nvSpPr>
        <p:spPr bwMode="auto">
          <a:xfrm>
            <a:off x="4500563" y="2060575"/>
            <a:ext cx="2447925" cy="576263"/>
          </a:xfrm>
          <a:prstGeom prst="line">
            <a:avLst/>
          </a:prstGeom>
          <a:noFill/>
          <a:ln w="28575">
            <a:solidFill>
              <a:srgbClr val="FF505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78" name="Line 46"/>
          <p:cNvSpPr>
            <a:spLocks noChangeShapeType="1"/>
          </p:cNvSpPr>
          <p:nvPr/>
        </p:nvSpPr>
        <p:spPr bwMode="auto">
          <a:xfrm flipV="1">
            <a:off x="4427538" y="2708275"/>
            <a:ext cx="2449512" cy="720725"/>
          </a:xfrm>
          <a:prstGeom prst="line">
            <a:avLst/>
          </a:prstGeom>
          <a:noFill/>
          <a:ln w="28575">
            <a:solidFill>
              <a:srgbClr val="0000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2079" name="AutoShape 47"/>
          <p:cNvSpPr>
            <a:spLocks noChangeArrowheads="1"/>
          </p:cNvSpPr>
          <p:nvPr/>
        </p:nvSpPr>
        <p:spPr bwMode="auto">
          <a:xfrm>
            <a:off x="6516688" y="2492375"/>
            <a:ext cx="647700" cy="360363"/>
          </a:xfrm>
          <a:prstGeom prst="irregularSeal2">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2080" name="Oval 48"/>
          <p:cNvSpPr>
            <a:spLocks noChangeArrowheads="1"/>
          </p:cNvSpPr>
          <p:nvPr/>
        </p:nvSpPr>
        <p:spPr bwMode="auto">
          <a:xfrm>
            <a:off x="3276600" y="1989138"/>
            <a:ext cx="142875" cy="144462"/>
          </a:xfrm>
          <a:prstGeom prst="ellipse">
            <a:avLst/>
          </a:prstGeom>
          <a:solidFill>
            <a:srgbClr val="FF505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2081" name="Line 49"/>
          <p:cNvSpPr>
            <a:spLocks noChangeShapeType="1"/>
          </p:cNvSpPr>
          <p:nvPr/>
        </p:nvSpPr>
        <p:spPr bwMode="auto">
          <a:xfrm>
            <a:off x="7019925" y="2708275"/>
            <a:ext cx="936625" cy="0"/>
          </a:xfrm>
          <a:prstGeom prst="line">
            <a:avLst/>
          </a:prstGeom>
          <a:noFill/>
          <a:ln w="28575">
            <a:solidFill>
              <a:srgbClr val="0000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7154" name="Text Box 50"/>
          <p:cNvSpPr txBox="1">
            <a:spLocks noChangeArrowheads="1"/>
          </p:cNvSpPr>
          <p:nvPr/>
        </p:nvSpPr>
        <p:spPr bwMode="auto">
          <a:xfrm>
            <a:off x="1887538" y="5105400"/>
            <a:ext cx="4337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One of conflicting packets is selected.</a:t>
            </a:r>
          </a:p>
          <a:p>
            <a:pPr eaLnBrk="1" hangingPunct="1"/>
            <a:r>
              <a:rPr lang="en-US" altLang="ja-JP" b="1"/>
              <a:t>Others are stored Into the input buffer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207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207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72079"/>
                                        </p:tgtEl>
                                        <p:attrNameLst>
                                          <p:attrName>style.visibility</p:attrName>
                                        </p:attrNameLst>
                                      </p:cBhvr>
                                      <p:to>
                                        <p:strVal val="visible"/>
                                      </p:to>
                                    </p:set>
                                    <p:animEffect transition="in" filter="checkerboard(across)">
                                      <p:cBhvr>
                                        <p:cTn id="13" dur="500"/>
                                        <p:tgtEl>
                                          <p:spTgt spid="17207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172077"/>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172079"/>
                                        </p:tgtEl>
                                        <p:attrNameLst>
                                          <p:attrName>style.visibility</p:attrName>
                                        </p:attrNameLst>
                                      </p:cBhvr>
                                      <p:to>
                                        <p:strVal val="hidden"/>
                                      </p:to>
                                    </p:set>
                                  </p:childTnLst>
                                </p:cTn>
                              </p:par>
                              <p:par>
                                <p:cTn id="20" presetID="1" presetClass="entr" presetSubtype="0" fill="hold" grpId="0" nodeType="withEffect">
                                  <p:stCondLst>
                                    <p:cond delay="0"/>
                                  </p:stCondLst>
                                  <p:childTnLst>
                                    <p:set>
                                      <p:cBhvr>
                                        <p:cTn id="21" dur="1" fill="hold">
                                          <p:stCondLst>
                                            <p:cond delay="0"/>
                                          </p:stCondLst>
                                        </p:cTn>
                                        <p:tgtEl>
                                          <p:spTgt spid="172080"/>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72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77" grpId="0" animBg="1"/>
      <p:bldP spid="172077" grpId="1" animBg="1"/>
      <p:bldP spid="172078" grpId="0" animBg="1"/>
      <p:bldP spid="172079" grpId="0" animBg="1"/>
      <p:bldP spid="172079" grpId="1" animBg="1"/>
      <p:bldP spid="172080" grpId="0" animBg="1"/>
      <p:bldP spid="172081"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ja-JP"/>
              <a:t>Output buffer switch</a:t>
            </a:r>
          </a:p>
        </p:txBody>
      </p:sp>
      <p:sp>
        <p:nvSpPr>
          <p:cNvPr id="48131" name="Rectangle 3"/>
          <p:cNvSpPr>
            <a:spLocks noChangeArrowheads="1"/>
          </p:cNvSpPr>
          <p:nvPr/>
        </p:nvSpPr>
        <p:spPr bwMode="auto">
          <a:xfrm>
            <a:off x="3059113" y="1844675"/>
            <a:ext cx="2592387" cy="2663825"/>
          </a:xfrm>
          <a:prstGeom prst="rect">
            <a:avLst/>
          </a:prstGeom>
          <a:solidFill>
            <a:srgbClr val="66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Crossbar</a:t>
            </a:r>
          </a:p>
        </p:txBody>
      </p:sp>
      <p:sp>
        <p:nvSpPr>
          <p:cNvPr id="48132" name="Line 12"/>
          <p:cNvSpPr>
            <a:spLocks noChangeShapeType="1"/>
          </p:cNvSpPr>
          <p:nvPr/>
        </p:nvSpPr>
        <p:spPr bwMode="auto">
          <a:xfrm>
            <a:off x="2051050" y="2060575"/>
            <a:ext cx="10080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3" name="Line 13"/>
          <p:cNvSpPr>
            <a:spLocks noChangeShapeType="1"/>
          </p:cNvSpPr>
          <p:nvPr/>
        </p:nvSpPr>
        <p:spPr bwMode="auto">
          <a:xfrm>
            <a:off x="5651500" y="2060575"/>
            <a:ext cx="936625"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4" name="Line 23"/>
          <p:cNvSpPr>
            <a:spLocks noChangeShapeType="1"/>
          </p:cNvSpPr>
          <p:nvPr/>
        </p:nvSpPr>
        <p:spPr bwMode="auto">
          <a:xfrm>
            <a:off x="2051050" y="2708275"/>
            <a:ext cx="10080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5" name="Line 24"/>
          <p:cNvSpPr>
            <a:spLocks noChangeShapeType="1"/>
          </p:cNvSpPr>
          <p:nvPr/>
        </p:nvSpPr>
        <p:spPr bwMode="auto">
          <a:xfrm>
            <a:off x="5651500" y="2708275"/>
            <a:ext cx="936625"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6" name="Line 33"/>
          <p:cNvSpPr>
            <a:spLocks noChangeShapeType="1"/>
          </p:cNvSpPr>
          <p:nvPr/>
        </p:nvSpPr>
        <p:spPr bwMode="auto">
          <a:xfrm>
            <a:off x="2051050" y="3429000"/>
            <a:ext cx="10080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7" name="Line 34"/>
          <p:cNvSpPr>
            <a:spLocks noChangeShapeType="1"/>
          </p:cNvSpPr>
          <p:nvPr/>
        </p:nvSpPr>
        <p:spPr bwMode="auto">
          <a:xfrm>
            <a:off x="5651500" y="3429000"/>
            <a:ext cx="936625"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8" name="Line 43"/>
          <p:cNvSpPr>
            <a:spLocks noChangeShapeType="1"/>
          </p:cNvSpPr>
          <p:nvPr/>
        </p:nvSpPr>
        <p:spPr bwMode="auto">
          <a:xfrm>
            <a:off x="2051050" y="4149725"/>
            <a:ext cx="10080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9" name="Line 44"/>
          <p:cNvSpPr>
            <a:spLocks noChangeShapeType="1"/>
          </p:cNvSpPr>
          <p:nvPr/>
        </p:nvSpPr>
        <p:spPr bwMode="auto">
          <a:xfrm>
            <a:off x="5651500" y="4149725"/>
            <a:ext cx="936625"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0269" name="Line 45"/>
          <p:cNvSpPr>
            <a:spLocks noChangeShapeType="1"/>
          </p:cNvSpPr>
          <p:nvPr/>
        </p:nvSpPr>
        <p:spPr bwMode="auto">
          <a:xfrm>
            <a:off x="3132138" y="2060575"/>
            <a:ext cx="2447925" cy="576263"/>
          </a:xfrm>
          <a:prstGeom prst="line">
            <a:avLst/>
          </a:prstGeom>
          <a:noFill/>
          <a:ln w="28575">
            <a:solidFill>
              <a:srgbClr val="FF505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0270" name="Line 46"/>
          <p:cNvSpPr>
            <a:spLocks noChangeShapeType="1"/>
          </p:cNvSpPr>
          <p:nvPr/>
        </p:nvSpPr>
        <p:spPr bwMode="auto">
          <a:xfrm flipV="1">
            <a:off x="3059113" y="2708275"/>
            <a:ext cx="2449512" cy="720725"/>
          </a:xfrm>
          <a:prstGeom prst="line">
            <a:avLst/>
          </a:prstGeom>
          <a:noFill/>
          <a:ln w="28575">
            <a:solidFill>
              <a:srgbClr val="0000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0273" name="Line 49"/>
          <p:cNvSpPr>
            <a:spLocks noChangeShapeType="1"/>
          </p:cNvSpPr>
          <p:nvPr/>
        </p:nvSpPr>
        <p:spPr bwMode="auto">
          <a:xfrm>
            <a:off x="5651500" y="2708275"/>
            <a:ext cx="936625" cy="0"/>
          </a:xfrm>
          <a:prstGeom prst="line">
            <a:avLst/>
          </a:prstGeom>
          <a:noFill/>
          <a:ln w="28575">
            <a:solidFill>
              <a:srgbClr val="0000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43" name="Text Box 50"/>
          <p:cNvSpPr txBox="1">
            <a:spLocks noChangeArrowheads="1"/>
          </p:cNvSpPr>
          <p:nvPr/>
        </p:nvSpPr>
        <p:spPr bwMode="auto">
          <a:xfrm>
            <a:off x="1187450" y="5013325"/>
            <a:ext cx="71564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Crossbar must work with ×n frequency of input/output rate.</a:t>
            </a:r>
          </a:p>
          <a:p>
            <a:pPr eaLnBrk="1" hangingPunct="1"/>
            <a:r>
              <a:rPr lang="en-US" altLang="ja-JP" b="1"/>
              <a:t>No HOL problem.</a:t>
            </a:r>
          </a:p>
          <a:p>
            <a:pPr eaLnBrk="1" hangingPunct="1"/>
            <a:r>
              <a:rPr lang="en-US" altLang="ja-JP" b="1"/>
              <a:t>Used in switches in WAN, but for parallel machines it is difficult.</a:t>
            </a:r>
          </a:p>
        </p:txBody>
      </p:sp>
      <p:sp>
        <p:nvSpPr>
          <p:cNvPr id="48144" name="Rectangle 51"/>
          <p:cNvSpPr>
            <a:spLocks noChangeArrowheads="1"/>
          </p:cNvSpPr>
          <p:nvPr/>
        </p:nvSpPr>
        <p:spPr bwMode="auto">
          <a:xfrm>
            <a:off x="6573838" y="249237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45" name="Rectangle 52"/>
          <p:cNvSpPr>
            <a:spLocks noChangeArrowheads="1"/>
          </p:cNvSpPr>
          <p:nvPr/>
        </p:nvSpPr>
        <p:spPr bwMode="auto">
          <a:xfrm>
            <a:off x="6718300" y="249237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46" name="Rectangle 53"/>
          <p:cNvSpPr>
            <a:spLocks noChangeArrowheads="1"/>
          </p:cNvSpPr>
          <p:nvPr/>
        </p:nvSpPr>
        <p:spPr bwMode="auto">
          <a:xfrm>
            <a:off x="6862763" y="249237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47" name="Rectangle 54"/>
          <p:cNvSpPr>
            <a:spLocks noChangeArrowheads="1"/>
          </p:cNvSpPr>
          <p:nvPr/>
        </p:nvSpPr>
        <p:spPr bwMode="auto">
          <a:xfrm>
            <a:off x="7007225" y="249237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48" name="Rectangle 55"/>
          <p:cNvSpPr>
            <a:spLocks noChangeArrowheads="1"/>
          </p:cNvSpPr>
          <p:nvPr/>
        </p:nvSpPr>
        <p:spPr bwMode="auto">
          <a:xfrm>
            <a:off x="7151688" y="249237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49" name="Rectangle 56"/>
          <p:cNvSpPr>
            <a:spLocks noChangeArrowheads="1"/>
          </p:cNvSpPr>
          <p:nvPr/>
        </p:nvSpPr>
        <p:spPr bwMode="auto">
          <a:xfrm>
            <a:off x="7296150" y="249237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50" name="Rectangle 57"/>
          <p:cNvSpPr>
            <a:spLocks noChangeArrowheads="1"/>
          </p:cNvSpPr>
          <p:nvPr/>
        </p:nvSpPr>
        <p:spPr bwMode="auto">
          <a:xfrm>
            <a:off x="7440613" y="249237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51" name="Text Box 58"/>
          <p:cNvSpPr txBox="1">
            <a:spLocks noChangeArrowheads="1"/>
          </p:cNvSpPr>
          <p:nvPr/>
        </p:nvSpPr>
        <p:spPr bwMode="auto">
          <a:xfrm>
            <a:off x="6084888" y="1052513"/>
            <a:ext cx="2419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Output buffer</a:t>
            </a:r>
          </a:p>
          <a:p>
            <a:pPr eaLnBrk="1" hangingPunct="1"/>
            <a:r>
              <a:rPr lang="en-US" altLang="ja-JP" b="1"/>
              <a:t>works with ×n freq. </a:t>
            </a:r>
          </a:p>
        </p:txBody>
      </p:sp>
      <p:sp>
        <p:nvSpPr>
          <p:cNvPr id="180283" name="Oval 59"/>
          <p:cNvSpPr>
            <a:spLocks noChangeArrowheads="1"/>
          </p:cNvSpPr>
          <p:nvPr/>
        </p:nvSpPr>
        <p:spPr bwMode="auto">
          <a:xfrm>
            <a:off x="7439025" y="2565400"/>
            <a:ext cx="142875" cy="144463"/>
          </a:xfrm>
          <a:prstGeom prst="ellipse">
            <a:avLst/>
          </a:prstGeom>
          <a:solidFill>
            <a:srgbClr val="FF505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53" name="Rectangle 60"/>
          <p:cNvSpPr>
            <a:spLocks noChangeArrowheads="1"/>
          </p:cNvSpPr>
          <p:nvPr/>
        </p:nvSpPr>
        <p:spPr bwMode="auto">
          <a:xfrm>
            <a:off x="6584950" y="3213100"/>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54" name="Rectangle 61"/>
          <p:cNvSpPr>
            <a:spLocks noChangeArrowheads="1"/>
          </p:cNvSpPr>
          <p:nvPr/>
        </p:nvSpPr>
        <p:spPr bwMode="auto">
          <a:xfrm>
            <a:off x="6729413" y="3213100"/>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55" name="Rectangle 62"/>
          <p:cNvSpPr>
            <a:spLocks noChangeArrowheads="1"/>
          </p:cNvSpPr>
          <p:nvPr/>
        </p:nvSpPr>
        <p:spPr bwMode="auto">
          <a:xfrm>
            <a:off x="6873875" y="3213100"/>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56" name="Rectangle 63"/>
          <p:cNvSpPr>
            <a:spLocks noChangeArrowheads="1"/>
          </p:cNvSpPr>
          <p:nvPr/>
        </p:nvSpPr>
        <p:spPr bwMode="auto">
          <a:xfrm>
            <a:off x="7018338" y="3213100"/>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57" name="Rectangle 64"/>
          <p:cNvSpPr>
            <a:spLocks noChangeArrowheads="1"/>
          </p:cNvSpPr>
          <p:nvPr/>
        </p:nvSpPr>
        <p:spPr bwMode="auto">
          <a:xfrm>
            <a:off x="7162800" y="3213100"/>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58" name="Rectangle 65"/>
          <p:cNvSpPr>
            <a:spLocks noChangeArrowheads="1"/>
          </p:cNvSpPr>
          <p:nvPr/>
        </p:nvSpPr>
        <p:spPr bwMode="auto">
          <a:xfrm>
            <a:off x="7307263" y="3213100"/>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59" name="Rectangle 66"/>
          <p:cNvSpPr>
            <a:spLocks noChangeArrowheads="1"/>
          </p:cNvSpPr>
          <p:nvPr/>
        </p:nvSpPr>
        <p:spPr bwMode="auto">
          <a:xfrm>
            <a:off x="7451725" y="3213100"/>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0" name="Rectangle 67"/>
          <p:cNvSpPr>
            <a:spLocks noChangeArrowheads="1"/>
          </p:cNvSpPr>
          <p:nvPr/>
        </p:nvSpPr>
        <p:spPr bwMode="auto">
          <a:xfrm>
            <a:off x="6584950" y="393382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1" name="Rectangle 68"/>
          <p:cNvSpPr>
            <a:spLocks noChangeArrowheads="1"/>
          </p:cNvSpPr>
          <p:nvPr/>
        </p:nvSpPr>
        <p:spPr bwMode="auto">
          <a:xfrm>
            <a:off x="6729413" y="393382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2" name="Rectangle 69"/>
          <p:cNvSpPr>
            <a:spLocks noChangeArrowheads="1"/>
          </p:cNvSpPr>
          <p:nvPr/>
        </p:nvSpPr>
        <p:spPr bwMode="auto">
          <a:xfrm>
            <a:off x="6873875" y="393382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3" name="Rectangle 70"/>
          <p:cNvSpPr>
            <a:spLocks noChangeArrowheads="1"/>
          </p:cNvSpPr>
          <p:nvPr/>
        </p:nvSpPr>
        <p:spPr bwMode="auto">
          <a:xfrm>
            <a:off x="7018338" y="393382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4" name="Rectangle 71"/>
          <p:cNvSpPr>
            <a:spLocks noChangeArrowheads="1"/>
          </p:cNvSpPr>
          <p:nvPr/>
        </p:nvSpPr>
        <p:spPr bwMode="auto">
          <a:xfrm>
            <a:off x="7162800" y="393382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5" name="Rectangle 72"/>
          <p:cNvSpPr>
            <a:spLocks noChangeArrowheads="1"/>
          </p:cNvSpPr>
          <p:nvPr/>
        </p:nvSpPr>
        <p:spPr bwMode="auto">
          <a:xfrm>
            <a:off x="7307263" y="393382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6" name="Rectangle 73"/>
          <p:cNvSpPr>
            <a:spLocks noChangeArrowheads="1"/>
          </p:cNvSpPr>
          <p:nvPr/>
        </p:nvSpPr>
        <p:spPr bwMode="auto">
          <a:xfrm>
            <a:off x="7451725" y="393382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7" name="Rectangle 74"/>
          <p:cNvSpPr>
            <a:spLocks noChangeArrowheads="1"/>
          </p:cNvSpPr>
          <p:nvPr/>
        </p:nvSpPr>
        <p:spPr bwMode="auto">
          <a:xfrm>
            <a:off x="6584950" y="184467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8" name="Rectangle 75"/>
          <p:cNvSpPr>
            <a:spLocks noChangeArrowheads="1"/>
          </p:cNvSpPr>
          <p:nvPr/>
        </p:nvSpPr>
        <p:spPr bwMode="auto">
          <a:xfrm>
            <a:off x="6729413" y="184467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69" name="Rectangle 76"/>
          <p:cNvSpPr>
            <a:spLocks noChangeArrowheads="1"/>
          </p:cNvSpPr>
          <p:nvPr/>
        </p:nvSpPr>
        <p:spPr bwMode="auto">
          <a:xfrm>
            <a:off x="6873875" y="184467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70" name="Rectangle 77"/>
          <p:cNvSpPr>
            <a:spLocks noChangeArrowheads="1"/>
          </p:cNvSpPr>
          <p:nvPr/>
        </p:nvSpPr>
        <p:spPr bwMode="auto">
          <a:xfrm>
            <a:off x="7018338" y="184467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71" name="Rectangle 78"/>
          <p:cNvSpPr>
            <a:spLocks noChangeArrowheads="1"/>
          </p:cNvSpPr>
          <p:nvPr/>
        </p:nvSpPr>
        <p:spPr bwMode="auto">
          <a:xfrm>
            <a:off x="7162800" y="184467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72" name="Rectangle 79"/>
          <p:cNvSpPr>
            <a:spLocks noChangeArrowheads="1"/>
          </p:cNvSpPr>
          <p:nvPr/>
        </p:nvSpPr>
        <p:spPr bwMode="auto">
          <a:xfrm>
            <a:off x="7307263" y="1844675"/>
            <a:ext cx="144462"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73" name="Rectangle 80"/>
          <p:cNvSpPr>
            <a:spLocks noChangeArrowheads="1"/>
          </p:cNvSpPr>
          <p:nvPr/>
        </p:nvSpPr>
        <p:spPr bwMode="auto">
          <a:xfrm>
            <a:off x="7451725" y="1844675"/>
            <a:ext cx="144463"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80305" name="Oval 81"/>
          <p:cNvSpPr>
            <a:spLocks noChangeArrowheads="1"/>
          </p:cNvSpPr>
          <p:nvPr/>
        </p:nvSpPr>
        <p:spPr bwMode="auto">
          <a:xfrm>
            <a:off x="7235825" y="2565400"/>
            <a:ext cx="142875" cy="144463"/>
          </a:xfrm>
          <a:prstGeom prst="ellipse">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027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026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027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028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03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69" grpId="0" animBg="1"/>
      <p:bldP spid="180270" grpId="0" animBg="1"/>
      <p:bldP spid="180273" grpId="0" animBg="1"/>
      <p:bldP spid="180283" grpId="0" animBg="1"/>
      <p:bldP spid="180305"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ja-JP"/>
              <a:t>Buffers at cross-point</a:t>
            </a:r>
          </a:p>
        </p:txBody>
      </p:sp>
      <p:sp>
        <p:nvSpPr>
          <p:cNvPr id="49155" name="Rectangle 3"/>
          <p:cNvSpPr>
            <a:spLocks noChangeArrowheads="1"/>
          </p:cNvSpPr>
          <p:nvPr/>
        </p:nvSpPr>
        <p:spPr bwMode="auto">
          <a:xfrm>
            <a:off x="3124200" y="1981200"/>
            <a:ext cx="2743200" cy="2667000"/>
          </a:xfrm>
          <a:prstGeom prst="rect">
            <a:avLst/>
          </a:prstGeom>
          <a:solidFill>
            <a:srgbClr val="66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56" name="Line 4"/>
          <p:cNvSpPr>
            <a:spLocks noChangeShapeType="1"/>
          </p:cNvSpPr>
          <p:nvPr/>
        </p:nvSpPr>
        <p:spPr bwMode="auto">
          <a:xfrm>
            <a:off x="2667000" y="23622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157" name="Line 5"/>
          <p:cNvSpPr>
            <a:spLocks noChangeShapeType="1"/>
          </p:cNvSpPr>
          <p:nvPr/>
        </p:nvSpPr>
        <p:spPr bwMode="auto">
          <a:xfrm>
            <a:off x="2667000" y="28194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158" name="Line 6"/>
          <p:cNvSpPr>
            <a:spLocks noChangeShapeType="1"/>
          </p:cNvSpPr>
          <p:nvPr/>
        </p:nvSpPr>
        <p:spPr bwMode="auto">
          <a:xfrm>
            <a:off x="2667000" y="32766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159" name="Line 7"/>
          <p:cNvSpPr>
            <a:spLocks noChangeShapeType="1"/>
          </p:cNvSpPr>
          <p:nvPr/>
        </p:nvSpPr>
        <p:spPr bwMode="auto">
          <a:xfrm>
            <a:off x="2667000" y="37338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160" name="Line 8"/>
          <p:cNvSpPr>
            <a:spLocks noChangeShapeType="1"/>
          </p:cNvSpPr>
          <p:nvPr/>
        </p:nvSpPr>
        <p:spPr bwMode="auto">
          <a:xfrm>
            <a:off x="2667000" y="41910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49161" name="Group 9"/>
          <p:cNvGrpSpPr>
            <a:grpSpLocks/>
          </p:cNvGrpSpPr>
          <p:nvPr/>
        </p:nvGrpSpPr>
        <p:grpSpPr bwMode="auto">
          <a:xfrm rot="-5400000">
            <a:off x="2781300" y="2552700"/>
            <a:ext cx="3429000" cy="1828800"/>
            <a:chOff x="1440" y="1488"/>
            <a:chExt cx="2400" cy="1152"/>
          </a:xfrm>
        </p:grpSpPr>
        <p:sp>
          <p:nvSpPr>
            <p:cNvPr id="49210" name="Line 10"/>
            <p:cNvSpPr>
              <a:spLocks noChangeShapeType="1"/>
            </p:cNvSpPr>
            <p:nvPr/>
          </p:nvSpPr>
          <p:spPr bwMode="auto">
            <a:xfrm>
              <a:off x="1440" y="1488"/>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211" name="Line 11"/>
            <p:cNvSpPr>
              <a:spLocks noChangeShapeType="1"/>
            </p:cNvSpPr>
            <p:nvPr/>
          </p:nvSpPr>
          <p:spPr bwMode="auto">
            <a:xfrm>
              <a:off x="1440" y="1776"/>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212" name="Line 12"/>
            <p:cNvSpPr>
              <a:spLocks noChangeShapeType="1"/>
            </p:cNvSpPr>
            <p:nvPr/>
          </p:nvSpPr>
          <p:spPr bwMode="auto">
            <a:xfrm>
              <a:off x="1440" y="2064"/>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213" name="Line 13"/>
            <p:cNvSpPr>
              <a:spLocks noChangeShapeType="1"/>
            </p:cNvSpPr>
            <p:nvPr/>
          </p:nvSpPr>
          <p:spPr bwMode="auto">
            <a:xfrm>
              <a:off x="1440" y="2352"/>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214" name="Line 14"/>
            <p:cNvSpPr>
              <a:spLocks noChangeShapeType="1"/>
            </p:cNvSpPr>
            <p:nvPr/>
          </p:nvSpPr>
          <p:spPr bwMode="auto">
            <a:xfrm>
              <a:off x="1440" y="2640"/>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9162" name="Oval 15"/>
          <p:cNvSpPr>
            <a:spLocks noChangeArrowheads="1"/>
          </p:cNvSpPr>
          <p:nvPr/>
        </p:nvSpPr>
        <p:spPr bwMode="auto">
          <a:xfrm>
            <a:off x="2362200" y="22098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63" name="Oval 16"/>
          <p:cNvSpPr>
            <a:spLocks noChangeArrowheads="1"/>
          </p:cNvSpPr>
          <p:nvPr/>
        </p:nvSpPr>
        <p:spPr bwMode="auto">
          <a:xfrm>
            <a:off x="2362200" y="26670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64" name="Oval 17"/>
          <p:cNvSpPr>
            <a:spLocks noChangeArrowheads="1"/>
          </p:cNvSpPr>
          <p:nvPr/>
        </p:nvSpPr>
        <p:spPr bwMode="auto">
          <a:xfrm>
            <a:off x="2362200" y="31242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65" name="Oval 18"/>
          <p:cNvSpPr>
            <a:spLocks noChangeArrowheads="1"/>
          </p:cNvSpPr>
          <p:nvPr/>
        </p:nvSpPr>
        <p:spPr bwMode="auto">
          <a:xfrm>
            <a:off x="2362200" y="35814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66" name="Oval 19"/>
          <p:cNvSpPr>
            <a:spLocks noChangeArrowheads="1"/>
          </p:cNvSpPr>
          <p:nvPr/>
        </p:nvSpPr>
        <p:spPr bwMode="auto">
          <a:xfrm>
            <a:off x="2362200" y="40386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67" name="Rectangle 20"/>
          <p:cNvSpPr>
            <a:spLocks noChangeArrowheads="1"/>
          </p:cNvSpPr>
          <p:nvPr/>
        </p:nvSpPr>
        <p:spPr bwMode="auto">
          <a:xfrm>
            <a:off x="34290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68" name="Rectangle 21"/>
          <p:cNvSpPr>
            <a:spLocks noChangeArrowheads="1"/>
          </p:cNvSpPr>
          <p:nvPr/>
        </p:nvSpPr>
        <p:spPr bwMode="auto">
          <a:xfrm>
            <a:off x="38862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69" name="Rectangle 22"/>
          <p:cNvSpPr>
            <a:spLocks noChangeArrowheads="1"/>
          </p:cNvSpPr>
          <p:nvPr/>
        </p:nvSpPr>
        <p:spPr bwMode="auto">
          <a:xfrm>
            <a:off x="48006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70" name="Rectangle 23"/>
          <p:cNvSpPr>
            <a:spLocks noChangeArrowheads="1"/>
          </p:cNvSpPr>
          <p:nvPr/>
        </p:nvSpPr>
        <p:spPr bwMode="auto">
          <a:xfrm>
            <a:off x="52578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71" name="Rectangle 24"/>
          <p:cNvSpPr>
            <a:spLocks noChangeArrowheads="1"/>
          </p:cNvSpPr>
          <p:nvPr/>
        </p:nvSpPr>
        <p:spPr bwMode="auto">
          <a:xfrm>
            <a:off x="43434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72" name="Text Box 25"/>
          <p:cNvSpPr txBox="1">
            <a:spLocks noChangeArrowheads="1"/>
          </p:cNvSpPr>
          <p:nvPr/>
        </p:nvSpPr>
        <p:spPr bwMode="auto">
          <a:xfrm>
            <a:off x="2041525" y="1544638"/>
            <a:ext cx="373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ｎ</a:t>
            </a:r>
          </a:p>
        </p:txBody>
      </p:sp>
      <p:sp>
        <p:nvSpPr>
          <p:cNvPr id="49173" name="Text Box 26"/>
          <p:cNvSpPr txBox="1">
            <a:spLocks noChangeArrowheads="1"/>
          </p:cNvSpPr>
          <p:nvPr/>
        </p:nvSpPr>
        <p:spPr bwMode="auto">
          <a:xfrm>
            <a:off x="6232525" y="4973638"/>
            <a:ext cx="46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ｍ</a:t>
            </a:r>
          </a:p>
        </p:txBody>
      </p:sp>
      <p:grpSp>
        <p:nvGrpSpPr>
          <p:cNvPr id="49174" name="Group 27"/>
          <p:cNvGrpSpPr>
            <a:grpSpLocks/>
          </p:cNvGrpSpPr>
          <p:nvPr/>
        </p:nvGrpSpPr>
        <p:grpSpPr bwMode="auto">
          <a:xfrm>
            <a:off x="2667000" y="2133600"/>
            <a:ext cx="914400" cy="3048000"/>
            <a:chOff x="1680" y="1344"/>
            <a:chExt cx="576" cy="1920"/>
          </a:xfrm>
        </p:grpSpPr>
        <p:sp>
          <p:nvSpPr>
            <p:cNvPr id="49207" name="Line 28"/>
            <p:cNvSpPr>
              <a:spLocks noChangeShapeType="1"/>
            </p:cNvSpPr>
            <p:nvPr/>
          </p:nvSpPr>
          <p:spPr bwMode="auto">
            <a:xfrm flipV="1">
              <a:off x="2112" y="1344"/>
              <a:ext cx="144" cy="144"/>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208" name="Line 29"/>
            <p:cNvSpPr>
              <a:spLocks noChangeShapeType="1"/>
            </p:cNvSpPr>
            <p:nvPr/>
          </p:nvSpPr>
          <p:spPr bwMode="auto">
            <a:xfrm>
              <a:off x="1680" y="1488"/>
              <a:ext cx="432" cy="0"/>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209" name="Line 30"/>
            <p:cNvSpPr>
              <a:spLocks noChangeShapeType="1"/>
            </p:cNvSpPr>
            <p:nvPr/>
          </p:nvSpPr>
          <p:spPr bwMode="auto">
            <a:xfrm>
              <a:off x="2256" y="1344"/>
              <a:ext cx="0" cy="1920"/>
            </a:xfrm>
            <a:prstGeom prst="line">
              <a:avLst/>
            </a:prstGeom>
            <a:noFill/>
            <a:ln w="28575">
              <a:solidFill>
                <a:srgbClr val="FF5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181279" name="Group 31"/>
          <p:cNvGrpSpPr>
            <a:grpSpLocks/>
          </p:cNvGrpSpPr>
          <p:nvPr/>
        </p:nvGrpSpPr>
        <p:grpSpPr bwMode="auto">
          <a:xfrm>
            <a:off x="2667000" y="2992438"/>
            <a:ext cx="914400" cy="457200"/>
            <a:chOff x="1680" y="1885"/>
            <a:chExt cx="576" cy="288"/>
          </a:xfrm>
        </p:grpSpPr>
        <p:grpSp>
          <p:nvGrpSpPr>
            <p:cNvPr id="49203" name="Group 32"/>
            <p:cNvGrpSpPr>
              <a:grpSpLocks/>
            </p:cNvGrpSpPr>
            <p:nvPr/>
          </p:nvGrpSpPr>
          <p:grpSpPr bwMode="auto">
            <a:xfrm>
              <a:off x="1680" y="1920"/>
              <a:ext cx="576" cy="144"/>
              <a:chOff x="1680" y="1920"/>
              <a:chExt cx="576" cy="144"/>
            </a:xfrm>
          </p:grpSpPr>
          <p:sp>
            <p:nvSpPr>
              <p:cNvPr id="49205" name="Line 33"/>
              <p:cNvSpPr>
                <a:spLocks noChangeShapeType="1"/>
              </p:cNvSpPr>
              <p:nvPr/>
            </p:nvSpPr>
            <p:spPr bwMode="auto">
              <a:xfrm flipV="1">
                <a:off x="2112" y="1920"/>
                <a:ext cx="144" cy="144"/>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206" name="Line 34"/>
              <p:cNvSpPr>
                <a:spLocks noChangeShapeType="1"/>
              </p:cNvSpPr>
              <p:nvPr/>
            </p:nvSpPr>
            <p:spPr bwMode="auto">
              <a:xfrm>
                <a:off x="1680" y="2064"/>
                <a:ext cx="432"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9204" name="Text Box 35"/>
            <p:cNvSpPr txBox="1">
              <a:spLocks noChangeArrowheads="1"/>
            </p:cNvSpPr>
            <p:nvPr/>
          </p:nvSpPr>
          <p:spPr bwMode="auto">
            <a:xfrm>
              <a:off x="1718" y="1885"/>
              <a:ext cx="11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sz="2400">
                <a:latin typeface="Times New Roman" panose="02020603050405020304" pitchFamily="18" charset="0"/>
              </a:endParaRPr>
            </a:p>
          </p:txBody>
        </p:sp>
      </p:grpSp>
      <p:sp>
        <p:nvSpPr>
          <p:cNvPr id="49176" name="Text Box 38"/>
          <p:cNvSpPr txBox="1">
            <a:spLocks noChangeArrowheads="1"/>
          </p:cNvSpPr>
          <p:nvPr/>
        </p:nvSpPr>
        <p:spPr bwMode="auto">
          <a:xfrm>
            <a:off x="6232525" y="1717675"/>
            <a:ext cx="2916238"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The buffer is provided</a:t>
            </a:r>
          </a:p>
          <a:p>
            <a:pPr eaLnBrk="1" hangingPunct="1"/>
            <a:r>
              <a:rPr lang="en-US" altLang="ja-JP" sz="2400">
                <a:latin typeface="Times New Roman" panose="02020603050405020304" pitchFamily="18" charset="0"/>
              </a:rPr>
              <a:t>at each cross-point.</a:t>
            </a:r>
          </a:p>
          <a:p>
            <a:pPr eaLnBrk="1" hangingPunct="1"/>
            <a:r>
              <a:rPr lang="en-US" altLang="ja-JP" sz="2400">
                <a:latin typeface="Times New Roman" panose="02020603050405020304" pitchFamily="18" charset="0"/>
              </a:rPr>
              <a:t>High performance but</a:t>
            </a:r>
          </a:p>
          <a:p>
            <a:pPr eaLnBrk="1" hangingPunct="1"/>
            <a:r>
              <a:rPr lang="en-US" altLang="ja-JP" sz="2400">
                <a:latin typeface="Times New Roman" panose="02020603050405020304" pitchFamily="18" charset="0"/>
              </a:rPr>
              <a:t>the total amount of </a:t>
            </a:r>
          </a:p>
          <a:p>
            <a:pPr eaLnBrk="1" hangingPunct="1"/>
            <a:r>
              <a:rPr lang="en-US" altLang="ja-JP" sz="2400">
                <a:latin typeface="Times New Roman" panose="02020603050405020304" pitchFamily="18" charset="0"/>
              </a:rPr>
              <a:t>buffer becomes large.</a:t>
            </a:r>
          </a:p>
        </p:txBody>
      </p:sp>
      <p:sp>
        <p:nvSpPr>
          <p:cNvPr id="49177" name="Rectangle 42"/>
          <p:cNvSpPr>
            <a:spLocks noChangeArrowheads="1"/>
          </p:cNvSpPr>
          <p:nvPr/>
        </p:nvSpPr>
        <p:spPr bwMode="auto">
          <a:xfrm>
            <a:off x="3348038" y="2205038"/>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78" name="Rectangle 43"/>
          <p:cNvSpPr>
            <a:spLocks noChangeArrowheads="1"/>
          </p:cNvSpPr>
          <p:nvPr/>
        </p:nvSpPr>
        <p:spPr bwMode="auto">
          <a:xfrm>
            <a:off x="3851275" y="2205038"/>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79" name="Rectangle 44"/>
          <p:cNvSpPr>
            <a:spLocks noChangeArrowheads="1"/>
          </p:cNvSpPr>
          <p:nvPr/>
        </p:nvSpPr>
        <p:spPr bwMode="auto">
          <a:xfrm>
            <a:off x="4354513" y="2205038"/>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0" name="Rectangle 45"/>
          <p:cNvSpPr>
            <a:spLocks noChangeArrowheads="1"/>
          </p:cNvSpPr>
          <p:nvPr/>
        </p:nvSpPr>
        <p:spPr bwMode="auto">
          <a:xfrm>
            <a:off x="4786313" y="2205038"/>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1" name="Rectangle 46"/>
          <p:cNvSpPr>
            <a:spLocks noChangeArrowheads="1"/>
          </p:cNvSpPr>
          <p:nvPr/>
        </p:nvSpPr>
        <p:spPr bwMode="auto">
          <a:xfrm>
            <a:off x="5291138" y="2205038"/>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2" name="Rectangle 47"/>
          <p:cNvSpPr>
            <a:spLocks noChangeArrowheads="1"/>
          </p:cNvSpPr>
          <p:nvPr/>
        </p:nvSpPr>
        <p:spPr bwMode="auto">
          <a:xfrm>
            <a:off x="3349625" y="2635250"/>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3" name="Rectangle 48"/>
          <p:cNvSpPr>
            <a:spLocks noChangeArrowheads="1"/>
          </p:cNvSpPr>
          <p:nvPr/>
        </p:nvSpPr>
        <p:spPr bwMode="auto">
          <a:xfrm>
            <a:off x="3852863" y="2635250"/>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4" name="Rectangle 49"/>
          <p:cNvSpPr>
            <a:spLocks noChangeArrowheads="1"/>
          </p:cNvSpPr>
          <p:nvPr/>
        </p:nvSpPr>
        <p:spPr bwMode="auto">
          <a:xfrm>
            <a:off x="4356100" y="2635250"/>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5" name="Rectangle 50"/>
          <p:cNvSpPr>
            <a:spLocks noChangeArrowheads="1"/>
          </p:cNvSpPr>
          <p:nvPr/>
        </p:nvSpPr>
        <p:spPr bwMode="auto">
          <a:xfrm>
            <a:off x="4787900" y="2635250"/>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6" name="Rectangle 51"/>
          <p:cNvSpPr>
            <a:spLocks noChangeArrowheads="1"/>
          </p:cNvSpPr>
          <p:nvPr/>
        </p:nvSpPr>
        <p:spPr bwMode="auto">
          <a:xfrm>
            <a:off x="5292725" y="2635250"/>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7" name="Rectangle 52"/>
          <p:cNvSpPr>
            <a:spLocks noChangeArrowheads="1"/>
          </p:cNvSpPr>
          <p:nvPr/>
        </p:nvSpPr>
        <p:spPr bwMode="auto">
          <a:xfrm>
            <a:off x="3348038" y="3140075"/>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8" name="Rectangle 53"/>
          <p:cNvSpPr>
            <a:spLocks noChangeArrowheads="1"/>
          </p:cNvSpPr>
          <p:nvPr/>
        </p:nvSpPr>
        <p:spPr bwMode="auto">
          <a:xfrm>
            <a:off x="3851275" y="3140075"/>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89" name="Rectangle 54"/>
          <p:cNvSpPr>
            <a:spLocks noChangeArrowheads="1"/>
          </p:cNvSpPr>
          <p:nvPr/>
        </p:nvSpPr>
        <p:spPr bwMode="auto">
          <a:xfrm>
            <a:off x="4354513" y="3140075"/>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0" name="Rectangle 55"/>
          <p:cNvSpPr>
            <a:spLocks noChangeArrowheads="1"/>
          </p:cNvSpPr>
          <p:nvPr/>
        </p:nvSpPr>
        <p:spPr bwMode="auto">
          <a:xfrm>
            <a:off x="4786313" y="3140075"/>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1" name="Rectangle 56"/>
          <p:cNvSpPr>
            <a:spLocks noChangeArrowheads="1"/>
          </p:cNvSpPr>
          <p:nvPr/>
        </p:nvSpPr>
        <p:spPr bwMode="auto">
          <a:xfrm>
            <a:off x="5291138" y="3140075"/>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2" name="Rectangle 57"/>
          <p:cNvSpPr>
            <a:spLocks noChangeArrowheads="1"/>
          </p:cNvSpPr>
          <p:nvPr/>
        </p:nvSpPr>
        <p:spPr bwMode="auto">
          <a:xfrm>
            <a:off x="3348038" y="3573463"/>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3" name="Rectangle 58"/>
          <p:cNvSpPr>
            <a:spLocks noChangeArrowheads="1"/>
          </p:cNvSpPr>
          <p:nvPr/>
        </p:nvSpPr>
        <p:spPr bwMode="auto">
          <a:xfrm>
            <a:off x="3851275" y="3573463"/>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4" name="Rectangle 59"/>
          <p:cNvSpPr>
            <a:spLocks noChangeArrowheads="1"/>
          </p:cNvSpPr>
          <p:nvPr/>
        </p:nvSpPr>
        <p:spPr bwMode="auto">
          <a:xfrm>
            <a:off x="4354513" y="3573463"/>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5" name="Rectangle 60"/>
          <p:cNvSpPr>
            <a:spLocks noChangeArrowheads="1"/>
          </p:cNvSpPr>
          <p:nvPr/>
        </p:nvSpPr>
        <p:spPr bwMode="auto">
          <a:xfrm>
            <a:off x="4786313" y="3573463"/>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6" name="Rectangle 61"/>
          <p:cNvSpPr>
            <a:spLocks noChangeArrowheads="1"/>
          </p:cNvSpPr>
          <p:nvPr/>
        </p:nvSpPr>
        <p:spPr bwMode="auto">
          <a:xfrm>
            <a:off x="5291138" y="3573463"/>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7" name="Rectangle 62"/>
          <p:cNvSpPr>
            <a:spLocks noChangeArrowheads="1"/>
          </p:cNvSpPr>
          <p:nvPr/>
        </p:nvSpPr>
        <p:spPr bwMode="auto">
          <a:xfrm>
            <a:off x="3349625" y="4006850"/>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8" name="Rectangle 63"/>
          <p:cNvSpPr>
            <a:spLocks noChangeArrowheads="1"/>
          </p:cNvSpPr>
          <p:nvPr/>
        </p:nvSpPr>
        <p:spPr bwMode="auto">
          <a:xfrm>
            <a:off x="3852863" y="4006850"/>
            <a:ext cx="287337"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199" name="Rectangle 64"/>
          <p:cNvSpPr>
            <a:spLocks noChangeArrowheads="1"/>
          </p:cNvSpPr>
          <p:nvPr/>
        </p:nvSpPr>
        <p:spPr bwMode="auto">
          <a:xfrm>
            <a:off x="4356100" y="4006850"/>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200" name="Rectangle 65"/>
          <p:cNvSpPr>
            <a:spLocks noChangeArrowheads="1"/>
          </p:cNvSpPr>
          <p:nvPr/>
        </p:nvSpPr>
        <p:spPr bwMode="auto">
          <a:xfrm>
            <a:off x="4787900" y="4006850"/>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9201" name="Rectangle 66"/>
          <p:cNvSpPr>
            <a:spLocks noChangeArrowheads="1"/>
          </p:cNvSpPr>
          <p:nvPr/>
        </p:nvSpPr>
        <p:spPr bwMode="auto">
          <a:xfrm>
            <a:off x="5292725" y="4006850"/>
            <a:ext cx="287338" cy="28892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81315" name="Oval 67"/>
          <p:cNvSpPr>
            <a:spLocks noChangeArrowheads="1"/>
          </p:cNvSpPr>
          <p:nvPr/>
        </p:nvSpPr>
        <p:spPr bwMode="auto">
          <a:xfrm>
            <a:off x="3419475" y="3213100"/>
            <a:ext cx="144463" cy="144463"/>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812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13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315"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2057400" y="1828800"/>
            <a:ext cx="5410200" cy="4343400"/>
          </a:xfrm>
          <a:prstGeom prst="rect">
            <a:avLst/>
          </a:prstGeom>
          <a:solidFill>
            <a:srgbClr val="FFFFFF"/>
          </a:solidFill>
          <a:ln w="635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79" name="Rectangle 3"/>
          <p:cNvSpPr>
            <a:spLocks noChangeArrowheads="1"/>
          </p:cNvSpPr>
          <p:nvPr/>
        </p:nvSpPr>
        <p:spPr bwMode="auto">
          <a:xfrm>
            <a:off x="5194300" y="2438400"/>
            <a:ext cx="1816100" cy="3352800"/>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80" name="Rectangle 4"/>
          <p:cNvSpPr>
            <a:spLocks noGrp="1" noChangeArrowheads="1"/>
          </p:cNvSpPr>
          <p:nvPr>
            <p:ph type="title"/>
          </p:nvPr>
        </p:nvSpPr>
        <p:spPr>
          <a:xfrm>
            <a:off x="457200" y="125413"/>
            <a:ext cx="8229600" cy="1143000"/>
          </a:xfrm>
        </p:spPr>
        <p:txBody>
          <a:bodyPr/>
          <a:lstStyle/>
          <a:p>
            <a:pPr eaLnBrk="1" hangingPunct="1"/>
            <a:r>
              <a:rPr lang="en-US" altLang="ja-JP"/>
              <a:t>An example of a modern router</a:t>
            </a:r>
          </a:p>
        </p:txBody>
      </p:sp>
      <p:sp>
        <p:nvSpPr>
          <p:cNvPr id="50181" name="Rectangle 5"/>
          <p:cNvSpPr>
            <a:spLocks noGrp="1" noChangeArrowheads="1"/>
          </p:cNvSpPr>
          <p:nvPr>
            <p:ph type="body" idx="1"/>
          </p:nvPr>
        </p:nvSpPr>
        <p:spPr>
          <a:xfrm>
            <a:off x="228600" y="838200"/>
            <a:ext cx="8763000" cy="838200"/>
          </a:xfrm>
        </p:spPr>
        <p:txBody>
          <a:bodyPr/>
          <a:lstStyle/>
          <a:p>
            <a:pPr eaLnBrk="1" hangingPunct="1"/>
            <a:r>
              <a:rPr lang="en-US" altLang="ja-JP"/>
              <a:t>WH router  with two virtual channels</a:t>
            </a:r>
          </a:p>
        </p:txBody>
      </p:sp>
      <p:sp>
        <p:nvSpPr>
          <p:cNvPr id="50182" name="Rectangle 6"/>
          <p:cNvSpPr>
            <a:spLocks noChangeArrowheads="1"/>
          </p:cNvSpPr>
          <p:nvPr/>
        </p:nvSpPr>
        <p:spPr bwMode="auto">
          <a:xfrm>
            <a:off x="3114675" y="3048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83" name="Rectangle 7"/>
          <p:cNvSpPr>
            <a:spLocks noChangeArrowheads="1"/>
          </p:cNvSpPr>
          <p:nvPr/>
        </p:nvSpPr>
        <p:spPr bwMode="auto">
          <a:xfrm>
            <a:off x="3343275" y="3048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84" name="Rectangle 8"/>
          <p:cNvSpPr>
            <a:spLocks noChangeArrowheads="1"/>
          </p:cNvSpPr>
          <p:nvPr/>
        </p:nvSpPr>
        <p:spPr bwMode="auto">
          <a:xfrm>
            <a:off x="3571875" y="3048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85" name="Rectangle 9"/>
          <p:cNvSpPr>
            <a:spLocks noChangeArrowheads="1"/>
          </p:cNvSpPr>
          <p:nvPr/>
        </p:nvSpPr>
        <p:spPr bwMode="auto">
          <a:xfrm>
            <a:off x="3800475" y="3048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86" name="Rectangle 10"/>
          <p:cNvSpPr>
            <a:spLocks noChangeArrowheads="1"/>
          </p:cNvSpPr>
          <p:nvPr/>
        </p:nvSpPr>
        <p:spPr bwMode="auto">
          <a:xfrm>
            <a:off x="3114675" y="3352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87" name="Rectangle 11"/>
          <p:cNvSpPr>
            <a:spLocks noChangeArrowheads="1"/>
          </p:cNvSpPr>
          <p:nvPr/>
        </p:nvSpPr>
        <p:spPr bwMode="auto">
          <a:xfrm>
            <a:off x="3343275" y="3352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88" name="Rectangle 12"/>
          <p:cNvSpPr>
            <a:spLocks noChangeArrowheads="1"/>
          </p:cNvSpPr>
          <p:nvPr/>
        </p:nvSpPr>
        <p:spPr bwMode="auto">
          <a:xfrm>
            <a:off x="3571875" y="3352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89" name="Rectangle 13"/>
          <p:cNvSpPr>
            <a:spLocks noChangeArrowheads="1"/>
          </p:cNvSpPr>
          <p:nvPr/>
        </p:nvSpPr>
        <p:spPr bwMode="auto">
          <a:xfrm>
            <a:off x="3800475" y="3352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0" name="Rectangle 14"/>
          <p:cNvSpPr>
            <a:spLocks noChangeArrowheads="1"/>
          </p:cNvSpPr>
          <p:nvPr/>
        </p:nvSpPr>
        <p:spPr bwMode="auto">
          <a:xfrm>
            <a:off x="3114675" y="3810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1" name="Rectangle 15"/>
          <p:cNvSpPr>
            <a:spLocks noChangeArrowheads="1"/>
          </p:cNvSpPr>
          <p:nvPr/>
        </p:nvSpPr>
        <p:spPr bwMode="auto">
          <a:xfrm>
            <a:off x="3343275" y="3810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2" name="Rectangle 16"/>
          <p:cNvSpPr>
            <a:spLocks noChangeArrowheads="1"/>
          </p:cNvSpPr>
          <p:nvPr/>
        </p:nvSpPr>
        <p:spPr bwMode="auto">
          <a:xfrm>
            <a:off x="3571875" y="3810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3" name="Rectangle 17"/>
          <p:cNvSpPr>
            <a:spLocks noChangeArrowheads="1"/>
          </p:cNvSpPr>
          <p:nvPr/>
        </p:nvSpPr>
        <p:spPr bwMode="auto">
          <a:xfrm>
            <a:off x="3800475" y="3810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4" name="Rectangle 18"/>
          <p:cNvSpPr>
            <a:spLocks noChangeArrowheads="1"/>
          </p:cNvSpPr>
          <p:nvPr/>
        </p:nvSpPr>
        <p:spPr bwMode="auto">
          <a:xfrm>
            <a:off x="3114675" y="4114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5" name="Rectangle 19"/>
          <p:cNvSpPr>
            <a:spLocks noChangeArrowheads="1"/>
          </p:cNvSpPr>
          <p:nvPr/>
        </p:nvSpPr>
        <p:spPr bwMode="auto">
          <a:xfrm>
            <a:off x="3343275" y="4114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6" name="Rectangle 20"/>
          <p:cNvSpPr>
            <a:spLocks noChangeArrowheads="1"/>
          </p:cNvSpPr>
          <p:nvPr/>
        </p:nvSpPr>
        <p:spPr bwMode="auto">
          <a:xfrm>
            <a:off x="3571875" y="4114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7" name="Rectangle 21"/>
          <p:cNvSpPr>
            <a:spLocks noChangeArrowheads="1"/>
          </p:cNvSpPr>
          <p:nvPr/>
        </p:nvSpPr>
        <p:spPr bwMode="auto">
          <a:xfrm>
            <a:off x="3800475" y="4114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8" name="Rectangle 22"/>
          <p:cNvSpPr>
            <a:spLocks noChangeArrowheads="1"/>
          </p:cNvSpPr>
          <p:nvPr/>
        </p:nvSpPr>
        <p:spPr bwMode="auto">
          <a:xfrm>
            <a:off x="3114675" y="4572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199" name="Rectangle 23"/>
          <p:cNvSpPr>
            <a:spLocks noChangeArrowheads="1"/>
          </p:cNvSpPr>
          <p:nvPr/>
        </p:nvSpPr>
        <p:spPr bwMode="auto">
          <a:xfrm>
            <a:off x="3343275" y="4572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0" name="Rectangle 24"/>
          <p:cNvSpPr>
            <a:spLocks noChangeArrowheads="1"/>
          </p:cNvSpPr>
          <p:nvPr/>
        </p:nvSpPr>
        <p:spPr bwMode="auto">
          <a:xfrm>
            <a:off x="3571875" y="4572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1" name="Rectangle 25"/>
          <p:cNvSpPr>
            <a:spLocks noChangeArrowheads="1"/>
          </p:cNvSpPr>
          <p:nvPr/>
        </p:nvSpPr>
        <p:spPr bwMode="auto">
          <a:xfrm>
            <a:off x="3800475" y="4572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2" name="Rectangle 26"/>
          <p:cNvSpPr>
            <a:spLocks noChangeArrowheads="1"/>
          </p:cNvSpPr>
          <p:nvPr/>
        </p:nvSpPr>
        <p:spPr bwMode="auto">
          <a:xfrm>
            <a:off x="3114675" y="4876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3" name="Rectangle 27"/>
          <p:cNvSpPr>
            <a:spLocks noChangeArrowheads="1"/>
          </p:cNvSpPr>
          <p:nvPr/>
        </p:nvSpPr>
        <p:spPr bwMode="auto">
          <a:xfrm>
            <a:off x="3343275" y="4876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4" name="Rectangle 28"/>
          <p:cNvSpPr>
            <a:spLocks noChangeArrowheads="1"/>
          </p:cNvSpPr>
          <p:nvPr/>
        </p:nvSpPr>
        <p:spPr bwMode="auto">
          <a:xfrm>
            <a:off x="3571875" y="4876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5" name="Rectangle 29"/>
          <p:cNvSpPr>
            <a:spLocks noChangeArrowheads="1"/>
          </p:cNvSpPr>
          <p:nvPr/>
        </p:nvSpPr>
        <p:spPr bwMode="auto">
          <a:xfrm>
            <a:off x="3800475" y="4876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6" name="Rectangle 30"/>
          <p:cNvSpPr>
            <a:spLocks noChangeArrowheads="1"/>
          </p:cNvSpPr>
          <p:nvPr/>
        </p:nvSpPr>
        <p:spPr bwMode="auto">
          <a:xfrm>
            <a:off x="3114675" y="5334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7" name="Rectangle 31"/>
          <p:cNvSpPr>
            <a:spLocks noChangeArrowheads="1"/>
          </p:cNvSpPr>
          <p:nvPr/>
        </p:nvSpPr>
        <p:spPr bwMode="auto">
          <a:xfrm>
            <a:off x="3343275" y="5334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8" name="Rectangle 32"/>
          <p:cNvSpPr>
            <a:spLocks noChangeArrowheads="1"/>
          </p:cNvSpPr>
          <p:nvPr/>
        </p:nvSpPr>
        <p:spPr bwMode="auto">
          <a:xfrm>
            <a:off x="3571875" y="5334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09" name="Rectangle 33"/>
          <p:cNvSpPr>
            <a:spLocks noChangeArrowheads="1"/>
          </p:cNvSpPr>
          <p:nvPr/>
        </p:nvSpPr>
        <p:spPr bwMode="auto">
          <a:xfrm>
            <a:off x="3800475" y="5334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0" name="Rectangle 34"/>
          <p:cNvSpPr>
            <a:spLocks noChangeArrowheads="1"/>
          </p:cNvSpPr>
          <p:nvPr/>
        </p:nvSpPr>
        <p:spPr bwMode="auto">
          <a:xfrm>
            <a:off x="3114675" y="5638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1" name="Rectangle 35"/>
          <p:cNvSpPr>
            <a:spLocks noChangeArrowheads="1"/>
          </p:cNvSpPr>
          <p:nvPr/>
        </p:nvSpPr>
        <p:spPr bwMode="auto">
          <a:xfrm>
            <a:off x="3343275" y="5638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2" name="Rectangle 36"/>
          <p:cNvSpPr>
            <a:spLocks noChangeArrowheads="1"/>
          </p:cNvSpPr>
          <p:nvPr/>
        </p:nvSpPr>
        <p:spPr bwMode="auto">
          <a:xfrm>
            <a:off x="3571875" y="5638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3" name="Rectangle 37"/>
          <p:cNvSpPr>
            <a:spLocks noChangeArrowheads="1"/>
          </p:cNvSpPr>
          <p:nvPr/>
        </p:nvSpPr>
        <p:spPr bwMode="auto">
          <a:xfrm>
            <a:off x="3800475" y="5638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4" name="Rectangle 38"/>
          <p:cNvSpPr>
            <a:spLocks noChangeArrowheads="1"/>
          </p:cNvSpPr>
          <p:nvPr/>
        </p:nvSpPr>
        <p:spPr bwMode="auto">
          <a:xfrm>
            <a:off x="3114675" y="2286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5" name="Rectangle 39"/>
          <p:cNvSpPr>
            <a:spLocks noChangeArrowheads="1"/>
          </p:cNvSpPr>
          <p:nvPr/>
        </p:nvSpPr>
        <p:spPr bwMode="auto">
          <a:xfrm>
            <a:off x="3343275" y="2286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6" name="Rectangle 40"/>
          <p:cNvSpPr>
            <a:spLocks noChangeArrowheads="1"/>
          </p:cNvSpPr>
          <p:nvPr/>
        </p:nvSpPr>
        <p:spPr bwMode="auto">
          <a:xfrm>
            <a:off x="3571875" y="2286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7" name="Rectangle 41"/>
          <p:cNvSpPr>
            <a:spLocks noChangeArrowheads="1"/>
          </p:cNvSpPr>
          <p:nvPr/>
        </p:nvSpPr>
        <p:spPr bwMode="auto">
          <a:xfrm>
            <a:off x="3800475" y="22860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8" name="Rectangle 42"/>
          <p:cNvSpPr>
            <a:spLocks noChangeArrowheads="1"/>
          </p:cNvSpPr>
          <p:nvPr/>
        </p:nvSpPr>
        <p:spPr bwMode="auto">
          <a:xfrm>
            <a:off x="3114675" y="2590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19" name="Rectangle 43"/>
          <p:cNvSpPr>
            <a:spLocks noChangeArrowheads="1"/>
          </p:cNvSpPr>
          <p:nvPr/>
        </p:nvSpPr>
        <p:spPr bwMode="auto">
          <a:xfrm>
            <a:off x="3343275" y="2590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20" name="Rectangle 44"/>
          <p:cNvSpPr>
            <a:spLocks noChangeArrowheads="1"/>
          </p:cNvSpPr>
          <p:nvPr/>
        </p:nvSpPr>
        <p:spPr bwMode="auto">
          <a:xfrm>
            <a:off x="3571875" y="2590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21" name="Rectangle 45"/>
          <p:cNvSpPr>
            <a:spLocks noChangeArrowheads="1"/>
          </p:cNvSpPr>
          <p:nvPr/>
        </p:nvSpPr>
        <p:spPr bwMode="auto">
          <a:xfrm>
            <a:off x="3800475" y="2590800"/>
            <a:ext cx="228600" cy="3048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22" name="Text Box 46"/>
          <p:cNvSpPr txBox="1">
            <a:spLocks noChangeArrowheads="1"/>
          </p:cNvSpPr>
          <p:nvPr/>
        </p:nvSpPr>
        <p:spPr bwMode="auto">
          <a:xfrm>
            <a:off x="5427663" y="5029200"/>
            <a:ext cx="1354137"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5x5 XBAR</a:t>
            </a:r>
          </a:p>
        </p:txBody>
      </p:sp>
      <p:sp>
        <p:nvSpPr>
          <p:cNvPr id="50223" name="Rectangle 47"/>
          <p:cNvSpPr>
            <a:spLocks noChangeArrowheads="1"/>
          </p:cNvSpPr>
          <p:nvPr/>
        </p:nvSpPr>
        <p:spPr bwMode="auto">
          <a:xfrm>
            <a:off x="5334000" y="1981200"/>
            <a:ext cx="1447800" cy="381000"/>
          </a:xfrm>
          <a:prstGeom prst="rect">
            <a:avLst/>
          </a:prstGeom>
          <a:solidFill>
            <a:srgbClr val="99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0224" name="Line 48"/>
          <p:cNvSpPr>
            <a:spLocks noChangeShapeType="1"/>
          </p:cNvSpPr>
          <p:nvPr/>
        </p:nvSpPr>
        <p:spPr bwMode="auto">
          <a:xfrm>
            <a:off x="7086600" y="2590800"/>
            <a:ext cx="8382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25" name="Line 49"/>
          <p:cNvSpPr>
            <a:spLocks noChangeShapeType="1"/>
          </p:cNvSpPr>
          <p:nvPr/>
        </p:nvSpPr>
        <p:spPr bwMode="auto">
          <a:xfrm>
            <a:off x="7086600" y="3352800"/>
            <a:ext cx="8382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26" name="Line 50"/>
          <p:cNvSpPr>
            <a:spLocks noChangeShapeType="1"/>
          </p:cNvSpPr>
          <p:nvPr/>
        </p:nvSpPr>
        <p:spPr bwMode="auto">
          <a:xfrm>
            <a:off x="7086600" y="4114800"/>
            <a:ext cx="8382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27" name="Line 51"/>
          <p:cNvSpPr>
            <a:spLocks noChangeShapeType="1"/>
          </p:cNvSpPr>
          <p:nvPr/>
        </p:nvSpPr>
        <p:spPr bwMode="auto">
          <a:xfrm>
            <a:off x="7086600" y="4876800"/>
            <a:ext cx="8382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28" name="Line 52"/>
          <p:cNvSpPr>
            <a:spLocks noChangeShapeType="1"/>
          </p:cNvSpPr>
          <p:nvPr/>
        </p:nvSpPr>
        <p:spPr bwMode="auto">
          <a:xfrm>
            <a:off x="7086600" y="5638800"/>
            <a:ext cx="8382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29" name="Text Box 53"/>
          <p:cNvSpPr txBox="1">
            <a:spLocks noChangeArrowheads="1"/>
          </p:cNvSpPr>
          <p:nvPr/>
        </p:nvSpPr>
        <p:spPr bwMode="auto">
          <a:xfrm>
            <a:off x="5421313" y="1981200"/>
            <a:ext cx="1284287"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ARBITER</a:t>
            </a:r>
          </a:p>
        </p:txBody>
      </p:sp>
      <p:sp>
        <p:nvSpPr>
          <p:cNvPr id="50230" name="Text Box 54"/>
          <p:cNvSpPr txBox="1">
            <a:spLocks noChangeArrowheads="1"/>
          </p:cNvSpPr>
          <p:nvPr/>
        </p:nvSpPr>
        <p:spPr bwMode="auto">
          <a:xfrm>
            <a:off x="3267075" y="5470525"/>
            <a:ext cx="577850" cy="304800"/>
          </a:xfrm>
          <a:prstGeom prst="rect">
            <a:avLst/>
          </a:prstGeom>
          <a:solidFill>
            <a:srgbClr val="FFFFFF"/>
          </a:solidFill>
          <a:ln>
            <a:noFill/>
          </a:ln>
          <a:effectLst/>
          <a:extLs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FIFO</a:t>
            </a:r>
          </a:p>
        </p:txBody>
      </p:sp>
      <p:sp>
        <p:nvSpPr>
          <p:cNvPr id="50231" name="Text Box 55"/>
          <p:cNvSpPr txBox="1">
            <a:spLocks noChangeArrowheads="1"/>
          </p:cNvSpPr>
          <p:nvPr/>
        </p:nvSpPr>
        <p:spPr bwMode="auto">
          <a:xfrm>
            <a:off x="3267075" y="4724400"/>
            <a:ext cx="577850" cy="304800"/>
          </a:xfrm>
          <a:prstGeom prst="rect">
            <a:avLst/>
          </a:prstGeom>
          <a:solidFill>
            <a:srgbClr val="FFFFFF"/>
          </a:solidFill>
          <a:ln>
            <a:noFill/>
          </a:ln>
          <a:effectLst/>
          <a:extLs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FIFO</a:t>
            </a:r>
          </a:p>
        </p:txBody>
      </p:sp>
      <p:sp>
        <p:nvSpPr>
          <p:cNvPr id="50232" name="Text Box 56"/>
          <p:cNvSpPr txBox="1">
            <a:spLocks noChangeArrowheads="1"/>
          </p:cNvSpPr>
          <p:nvPr/>
        </p:nvSpPr>
        <p:spPr bwMode="auto">
          <a:xfrm>
            <a:off x="3267075" y="3962400"/>
            <a:ext cx="577850" cy="304800"/>
          </a:xfrm>
          <a:prstGeom prst="rect">
            <a:avLst/>
          </a:prstGeom>
          <a:solidFill>
            <a:srgbClr val="FFFFFF"/>
          </a:solidFill>
          <a:ln>
            <a:noFill/>
          </a:ln>
          <a:effectLst/>
          <a:extLs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FIFO</a:t>
            </a:r>
          </a:p>
        </p:txBody>
      </p:sp>
      <p:sp>
        <p:nvSpPr>
          <p:cNvPr id="50233" name="Text Box 57"/>
          <p:cNvSpPr txBox="1">
            <a:spLocks noChangeArrowheads="1"/>
          </p:cNvSpPr>
          <p:nvPr/>
        </p:nvSpPr>
        <p:spPr bwMode="auto">
          <a:xfrm>
            <a:off x="3267075" y="3200400"/>
            <a:ext cx="577850" cy="304800"/>
          </a:xfrm>
          <a:prstGeom prst="rect">
            <a:avLst/>
          </a:prstGeom>
          <a:solidFill>
            <a:srgbClr val="FFFFFF"/>
          </a:solidFill>
          <a:ln>
            <a:noFill/>
          </a:ln>
          <a:effectLst/>
          <a:extLs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FIFO</a:t>
            </a:r>
          </a:p>
        </p:txBody>
      </p:sp>
      <p:sp>
        <p:nvSpPr>
          <p:cNvPr id="50234" name="Text Box 58"/>
          <p:cNvSpPr txBox="1">
            <a:spLocks noChangeArrowheads="1"/>
          </p:cNvSpPr>
          <p:nvPr/>
        </p:nvSpPr>
        <p:spPr bwMode="auto">
          <a:xfrm>
            <a:off x="3267075" y="2438400"/>
            <a:ext cx="577850" cy="304800"/>
          </a:xfrm>
          <a:prstGeom prst="rect">
            <a:avLst/>
          </a:prstGeom>
          <a:solidFill>
            <a:srgbClr val="FFFFFF"/>
          </a:solidFill>
          <a:ln>
            <a:noFill/>
          </a:ln>
          <a:effectLst/>
          <a:extLs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FIFO</a:t>
            </a:r>
          </a:p>
        </p:txBody>
      </p:sp>
      <p:sp>
        <p:nvSpPr>
          <p:cNvPr id="50235" name="Line 59"/>
          <p:cNvSpPr>
            <a:spLocks noChangeShapeType="1"/>
          </p:cNvSpPr>
          <p:nvPr/>
        </p:nvSpPr>
        <p:spPr bwMode="auto">
          <a:xfrm>
            <a:off x="1763713" y="2590800"/>
            <a:ext cx="685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36" name="Text Box 60"/>
          <p:cNvSpPr txBox="1">
            <a:spLocks noChangeArrowheads="1"/>
          </p:cNvSpPr>
          <p:nvPr/>
        </p:nvSpPr>
        <p:spPr bwMode="auto">
          <a:xfrm>
            <a:off x="1155700" y="2373313"/>
            <a:ext cx="4984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X+</a:t>
            </a:r>
          </a:p>
        </p:txBody>
      </p:sp>
      <p:sp>
        <p:nvSpPr>
          <p:cNvPr id="50237" name="Text Box 61"/>
          <p:cNvSpPr txBox="1">
            <a:spLocks noChangeArrowheads="1"/>
          </p:cNvSpPr>
          <p:nvPr/>
        </p:nvSpPr>
        <p:spPr bwMode="auto">
          <a:xfrm>
            <a:off x="1155700" y="3124200"/>
            <a:ext cx="4349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X-</a:t>
            </a:r>
          </a:p>
        </p:txBody>
      </p:sp>
      <p:sp>
        <p:nvSpPr>
          <p:cNvPr id="50238" name="Text Box 62"/>
          <p:cNvSpPr txBox="1">
            <a:spLocks noChangeArrowheads="1"/>
          </p:cNvSpPr>
          <p:nvPr/>
        </p:nvSpPr>
        <p:spPr bwMode="auto">
          <a:xfrm>
            <a:off x="1155700" y="3886200"/>
            <a:ext cx="4984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Y+</a:t>
            </a:r>
          </a:p>
        </p:txBody>
      </p:sp>
      <p:sp>
        <p:nvSpPr>
          <p:cNvPr id="50239" name="Text Box 63"/>
          <p:cNvSpPr txBox="1">
            <a:spLocks noChangeArrowheads="1"/>
          </p:cNvSpPr>
          <p:nvPr/>
        </p:nvSpPr>
        <p:spPr bwMode="auto">
          <a:xfrm>
            <a:off x="1154113" y="4648200"/>
            <a:ext cx="4349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Y-</a:t>
            </a:r>
          </a:p>
        </p:txBody>
      </p:sp>
      <p:sp>
        <p:nvSpPr>
          <p:cNvPr id="50240" name="Text Box 64"/>
          <p:cNvSpPr txBox="1">
            <a:spLocks noChangeArrowheads="1"/>
          </p:cNvSpPr>
          <p:nvPr/>
        </p:nvSpPr>
        <p:spPr bwMode="auto">
          <a:xfrm>
            <a:off x="815975" y="5410200"/>
            <a:ext cx="915988"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CORE</a:t>
            </a:r>
          </a:p>
        </p:txBody>
      </p:sp>
      <p:sp>
        <p:nvSpPr>
          <p:cNvPr id="50241" name="Text Box 65"/>
          <p:cNvSpPr txBox="1">
            <a:spLocks noChangeArrowheads="1"/>
          </p:cNvSpPr>
          <p:nvPr/>
        </p:nvSpPr>
        <p:spPr bwMode="auto">
          <a:xfrm>
            <a:off x="7956550" y="2362200"/>
            <a:ext cx="4984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X+</a:t>
            </a:r>
          </a:p>
        </p:txBody>
      </p:sp>
      <p:sp>
        <p:nvSpPr>
          <p:cNvPr id="50242" name="Text Box 66"/>
          <p:cNvSpPr txBox="1">
            <a:spLocks noChangeArrowheads="1"/>
          </p:cNvSpPr>
          <p:nvPr/>
        </p:nvSpPr>
        <p:spPr bwMode="auto">
          <a:xfrm>
            <a:off x="7956550" y="3113088"/>
            <a:ext cx="4349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X-</a:t>
            </a:r>
          </a:p>
        </p:txBody>
      </p:sp>
      <p:sp>
        <p:nvSpPr>
          <p:cNvPr id="50243" name="Text Box 67"/>
          <p:cNvSpPr txBox="1">
            <a:spLocks noChangeArrowheads="1"/>
          </p:cNvSpPr>
          <p:nvPr/>
        </p:nvSpPr>
        <p:spPr bwMode="auto">
          <a:xfrm>
            <a:off x="7956550" y="3875088"/>
            <a:ext cx="4984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Y+</a:t>
            </a:r>
          </a:p>
        </p:txBody>
      </p:sp>
      <p:sp>
        <p:nvSpPr>
          <p:cNvPr id="50244" name="Text Box 68"/>
          <p:cNvSpPr txBox="1">
            <a:spLocks noChangeArrowheads="1"/>
          </p:cNvSpPr>
          <p:nvPr/>
        </p:nvSpPr>
        <p:spPr bwMode="auto">
          <a:xfrm>
            <a:off x="7954963" y="4637088"/>
            <a:ext cx="4349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Y-</a:t>
            </a:r>
          </a:p>
        </p:txBody>
      </p:sp>
      <p:sp>
        <p:nvSpPr>
          <p:cNvPr id="50245" name="Text Box 69"/>
          <p:cNvSpPr txBox="1">
            <a:spLocks noChangeArrowheads="1"/>
          </p:cNvSpPr>
          <p:nvPr/>
        </p:nvSpPr>
        <p:spPr bwMode="auto">
          <a:xfrm>
            <a:off x="7923213" y="5399088"/>
            <a:ext cx="915987"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CORE</a:t>
            </a:r>
          </a:p>
        </p:txBody>
      </p:sp>
      <p:sp>
        <p:nvSpPr>
          <p:cNvPr id="50246" name="Line 71"/>
          <p:cNvSpPr>
            <a:spLocks noChangeShapeType="1"/>
          </p:cNvSpPr>
          <p:nvPr/>
        </p:nvSpPr>
        <p:spPr bwMode="auto">
          <a:xfrm flipV="1">
            <a:off x="2776538" y="2438400"/>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47" name="Line 72"/>
          <p:cNvSpPr>
            <a:spLocks noChangeShapeType="1"/>
          </p:cNvSpPr>
          <p:nvPr/>
        </p:nvSpPr>
        <p:spPr bwMode="auto">
          <a:xfrm flipV="1">
            <a:off x="2776538" y="2743200"/>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48" name="Freeform 73"/>
          <p:cNvSpPr>
            <a:spLocks/>
          </p:cNvSpPr>
          <p:nvPr/>
        </p:nvSpPr>
        <p:spPr bwMode="auto">
          <a:xfrm flipH="1">
            <a:off x="2484438" y="2257425"/>
            <a:ext cx="247650" cy="671513"/>
          </a:xfrm>
          <a:custGeom>
            <a:avLst/>
            <a:gdLst>
              <a:gd name="T0" fmla="*/ 0 w 156"/>
              <a:gd name="T1" fmla="*/ 0 h 423"/>
              <a:gd name="T2" fmla="*/ 0 w 156"/>
              <a:gd name="T3" fmla="*/ 1066027681 h 423"/>
              <a:gd name="T4" fmla="*/ 393144375 w 156"/>
              <a:gd name="T5" fmla="*/ 892135977 h 423"/>
              <a:gd name="T6" fmla="*/ 393144375 w 156"/>
              <a:gd name="T7" fmla="*/ 166330436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49" name="Line 74"/>
          <p:cNvSpPr>
            <a:spLocks noChangeShapeType="1"/>
          </p:cNvSpPr>
          <p:nvPr/>
        </p:nvSpPr>
        <p:spPr bwMode="auto">
          <a:xfrm flipV="1">
            <a:off x="2773363" y="3221038"/>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0" name="Line 75"/>
          <p:cNvSpPr>
            <a:spLocks noChangeShapeType="1"/>
          </p:cNvSpPr>
          <p:nvPr/>
        </p:nvSpPr>
        <p:spPr bwMode="auto">
          <a:xfrm flipV="1">
            <a:off x="2773363" y="3525838"/>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1" name="Freeform 76"/>
          <p:cNvSpPr>
            <a:spLocks/>
          </p:cNvSpPr>
          <p:nvPr/>
        </p:nvSpPr>
        <p:spPr bwMode="auto">
          <a:xfrm flipH="1">
            <a:off x="2481263" y="3040063"/>
            <a:ext cx="247650" cy="671512"/>
          </a:xfrm>
          <a:custGeom>
            <a:avLst/>
            <a:gdLst>
              <a:gd name="T0" fmla="*/ 0 w 156"/>
              <a:gd name="T1" fmla="*/ 0 h 423"/>
              <a:gd name="T2" fmla="*/ 0 w 156"/>
              <a:gd name="T3" fmla="*/ 1066024506 h 423"/>
              <a:gd name="T4" fmla="*/ 393144375 w 156"/>
              <a:gd name="T5" fmla="*/ 892134648 h 423"/>
              <a:gd name="T6" fmla="*/ 393144375 w 156"/>
              <a:gd name="T7" fmla="*/ 166330189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2" name="Line 77"/>
          <p:cNvSpPr>
            <a:spLocks noChangeShapeType="1"/>
          </p:cNvSpPr>
          <p:nvPr/>
        </p:nvSpPr>
        <p:spPr bwMode="auto">
          <a:xfrm flipV="1">
            <a:off x="2773363" y="3983038"/>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3" name="Line 78"/>
          <p:cNvSpPr>
            <a:spLocks noChangeShapeType="1"/>
          </p:cNvSpPr>
          <p:nvPr/>
        </p:nvSpPr>
        <p:spPr bwMode="auto">
          <a:xfrm flipV="1">
            <a:off x="2773363" y="4287838"/>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4" name="Freeform 79"/>
          <p:cNvSpPr>
            <a:spLocks/>
          </p:cNvSpPr>
          <p:nvPr/>
        </p:nvSpPr>
        <p:spPr bwMode="auto">
          <a:xfrm flipH="1">
            <a:off x="2481263" y="3802063"/>
            <a:ext cx="247650" cy="671512"/>
          </a:xfrm>
          <a:custGeom>
            <a:avLst/>
            <a:gdLst>
              <a:gd name="T0" fmla="*/ 0 w 156"/>
              <a:gd name="T1" fmla="*/ 0 h 423"/>
              <a:gd name="T2" fmla="*/ 0 w 156"/>
              <a:gd name="T3" fmla="*/ 1066024506 h 423"/>
              <a:gd name="T4" fmla="*/ 393144375 w 156"/>
              <a:gd name="T5" fmla="*/ 892134648 h 423"/>
              <a:gd name="T6" fmla="*/ 393144375 w 156"/>
              <a:gd name="T7" fmla="*/ 166330189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5" name="Line 80"/>
          <p:cNvSpPr>
            <a:spLocks noChangeShapeType="1"/>
          </p:cNvSpPr>
          <p:nvPr/>
        </p:nvSpPr>
        <p:spPr bwMode="auto">
          <a:xfrm flipV="1">
            <a:off x="2773363" y="4745038"/>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6" name="Line 81"/>
          <p:cNvSpPr>
            <a:spLocks noChangeShapeType="1"/>
          </p:cNvSpPr>
          <p:nvPr/>
        </p:nvSpPr>
        <p:spPr bwMode="auto">
          <a:xfrm flipV="1">
            <a:off x="2773363" y="5049838"/>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7" name="Freeform 82"/>
          <p:cNvSpPr>
            <a:spLocks/>
          </p:cNvSpPr>
          <p:nvPr/>
        </p:nvSpPr>
        <p:spPr bwMode="auto">
          <a:xfrm flipH="1">
            <a:off x="2481263" y="4564063"/>
            <a:ext cx="247650" cy="671512"/>
          </a:xfrm>
          <a:custGeom>
            <a:avLst/>
            <a:gdLst>
              <a:gd name="T0" fmla="*/ 0 w 156"/>
              <a:gd name="T1" fmla="*/ 0 h 423"/>
              <a:gd name="T2" fmla="*/ 0 w 156"/>
              <a:gd name="T3" fmla="*/ 1066024506 h 423"/>
              <a:gd name="T4" fmla="*/ 393144375 w 156"/>
              <a:gd name="T5" fmla="*/ 892134648 h 423"/>
              <a:gd name="T6" fmla="*/ 393144375 w 156"/>
              <a:gd name="T7" fmla="*/ 166330189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8" name="Line 83"/>
          <p:cNvSpPr>
            <a:spLocks noChangeShapeType="1"/>
          </p:cNvSpPr>
          <p:nvPr/>
        </p:nvSpPr>
        <p:spPr bwMode="auto">
          <a:xfrm flipV="1">
            <a:off x="2773363" y="5507038"/>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59" name="Line 84"/>
          <p:cNvSpPr>
            <a:spLocks noChangeShapeType="1"/>
          </p:cNvSpPr>
          <p:nvPr/>
        </p:nvSpPr>
        <p:spPr bwMode="auto">
          <a:xfrm flipV="1">
            <a:off x="2773363" y="5811838"/>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0" name="Freeform 85"/>
          <p:cNvSpPr>
            <a:spLocks/>
          </p:cNvSpPr>
          <p:nvPr/>
        </p:nvSpPr>
        <p:spPr bwMode="auto">
          <a:xfrm flipH="1">
            <a:off x="2481263" y="5326063"/>
            <a:ext cx="247650" cy="671512"/>
          </a:xfrm>
          <a:custGeom>
            <a:avLst/>
            <a:gdLst>
              <a:gd name="T0" fmla="*/ 0 w 156"/>
              <a:gd name="T1" fmla="*/ 0 h 423"/>
              <a:gd name="T2" fmla="*/ 0 w 156"/>
              <a:gd name="T3" fmla="*/ 1066024506 h 423"/>
              <a:gd name="T4" fmla="*/ 393144375 w 156"/>
              <a:gd name="T5" fmla="*/ 892134648 h 423"/>
              <a:gd name="T6" fmla="*/ 393144375 w 156"/>
              <a:gd name="T7" fmla="*/ 166330189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1" name="Line 86"/>
          <p:cNvSpPr>
            <a:spLocks noChangeShapeType="1"/>
          </p:cNvSpPr>
          <p:nvPr/>
        </p:nvSpPr>
        <p:spPr bwMode="auto">
          <a:xfrm>
            <a:off x="1762125" y="3395663"/>
            <a:ext cx="685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2" name="Line 87"/>
          <p:cNvSpPr>
            <a:spLocks noChangeShapeType="1"/>
          </p:cNvSpPr>
          <p:nvPr/>
        </p:nvSpPr>
        <p:spPr bwMode="auto">
          <a:xfrm>
            <a:off x="1773238" y="4148138"/>
            <a:ext cx="685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3" name="Line 88"/>
          <p:cNvSpPr>
            <a:spLocks noChangeShapeType="1"/>
          </p:cNvSpPr>
          <p:nvPr/>
        </p:nvSpPr>
        <p:spPr bwMode="auto">
          <a:xfrm>
            <a:off x="1773238" y="4908550"/>
            <a:ext cx="685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4" name="Line 89"/>
          <p:cNvSpPr>
            <a:spLocks noChangeShapeType="1"/>
          </p:cNvSpPr>
          <p:nvPr/>
        </p:nvSpPr>
        <p:spPr bwMode="auto">
          <a:xfrm>
            <a:off x="1773238" y="5661025"/>
            <a:ext cx="685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5" name="Line 90"/>
          <p:cNvSpPr>
            <a:spLocks noChangeShapeType="1"/>
          </p:cNvSpPr>
          <p:nvPr/>
        </p:nvSpPr>
        <p:spPr bwMode="auto">
          <a:xfrm flipV="1">
            <a:off x="4073525" y="2438400"/>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6" name="Line 91"/>
          <p:cNvSpPr>
            <a:spLocks noChangeShapeType="1"/>
          </p:cNvSpPr>
          <p:nvPr/>
        </p:nvSpPr>
        <p:spPr bwMode="auto">
          <a:xfrm flipV="1">
            <a:off x="4073525" y="2743200"/>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7" name="Line 92"/>
          <p:cNvSpPr>
            <a:spLocks noChangeShapeType="1"/>
          </p:cNvSpPr>
          <p:nvPr/>
        </p:nvSpPr>
        <p:spPr bwMode="auto">
          <a:xfrm flipV="1">
            <a:off x="4070350" y="3243263"/>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8" name="Line 93"/>
          <p:cNvSpPr>
            <a:spLocks noChangeShapeType="1"/>
          </p:cNvSpPr>
          <p:nvPr/>
        </p:nvSpPr>
        <p:spPr bwMode="auto">
          <a:xfrm flipV="1">
            <a:off x="4070350" y="3548063"/>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69" name="Line 94"/>
          <p:cNvSpPr>
            <a:spLocks noChangeShapeType="1"/>
          </p:cNvSpPr>
          <p:nvPr/>
        </p:nvSpPr>
        <p:spPr bwMode="auto">
          <a:xfrm flipV="1">
            <a:off x="4070350" y="4005263"/>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0" name="Line 95"/>
          <p:cNvSpPr>
            <a:spLocks noChangeShapeType="1"/>
          </p:cNvSpPr>
          <p:nvPr/>
        </p:nvSpPr>
        <p:spPr bwMode="auto">
          <a:xfrm flipV="1">
            <a:off x="4070350" y="4310063"/>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1" name="Line 96"/>
          <p:cNvSpPr>
            <a:spLocks noChangeShapeType="1"/>
          </p:cNvSpPr>
          <p:nvPr/>
        </p:nvSpPr>
        <p:spPr bwMode="auto">
          <a:xfrm flipV="1">
            <a:off x="4070350" y="4767263"/>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2" name="Line 97"/>
          <p:cNvSpPr>
            <a:spLocks noChangeShapeType="1"/>
          </p:cNvSpPr>
          <p:nvPr/>
        </p:nvSpPr>
        <p:spPr bwMode="auto">
          <a:xfrm flipV="1">
            <a:off x="4070350" y="5072063"/>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3" name="Line 98"/>
          <p:cNvSpPr>
            <a:spLocks noChangeShapeType="1"/>
          </p:cNvSpPr>
          <p:nvPr/>
        </p:nvSpPr>
        <p:spPr bwMode="auto">
          <a:xfrm flipV="1">
            <a:off x="4070350" y="5529263"/>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4" name="Line 99"/>
          <p:cNvSpPr>
            <a:spLocks noChangeShapeType="1"/>
          </p:cNvSpPr>
          <p:nvPr/>
        </p:nvSpPr>
        <p:spPr bwMode="auto">
          <a:xfrm flipV="1">
            <a:off x="4070350" y="5834063"/>
            <a:ext cx="304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5" name="Freeform 100"/>
          <p:cNvSpPr>
            <a:spLocks/>
          </p:cNvSpPr>
          <p:nvPr/>
        </p:nvSpPr>
        <p:spPr bwMode="auto">
          <a:xfrm>
            <a:off x="4402138" y="2265363"/>
            <a:ext cx="247650" cy="671512"/>
          </a:xfrm>
          <a:custGeom>
            <a:avLst/>
            <a:gdLst>
              <a:gd name="T0" fmla="*/ 0 w 156"/>
              <a:gd name="T1" fmla="*/ 0 h 423"/>
              <a:gd name="T2" fmla="*/ 0 w 156"/>
              <a:gd name="T3" fmla="*/ 1066024506 h 423"/>
              <a:gd name="T4" fmla="*/ 393144375 w 156"/>
              <a:gd name="T5" fmla="*/ 892134648 h 423"/>
              <a:gd name="T6" fmla="*/ 393144375 w 156"/>
              <a:gd name="T7" fmla="*/ 166330189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6" name="Freeform 101"/>
          <p:cNvSpPr>
            <a:spLocks/>
          </p:cNvSpPr>
          <p:nvPr/>
        </p:nvSpPr>
        <p:spPr bwMode="auto">
          <a:xfrm>
            <a:off x="4398963" y="3051175"/>
            <a:ext cx="247650" cy="671513"/>
          </a:xfrm>
          <a:custGeom>
            <a:avLst/>
            <a:gdLst>
              <a:gd name="T0" fmla="*/ 0 w 156"/>
              <a:gd name="T1" fmla="*/ 0 h 423"/>
              <a:gd name="T2" fmla="*/ 0 w 156"/>
              <a:gd name="T3" fmla="*/ 1066027681 h 423"/>
              <a:gd name="T4" fmla="*/ 393144375 w 156"/>
              <a:gd name="T5" fmla="*/ 892135977 h 423"/>
              <a:gd name="T6" fmla="*/ 393144375 w 156"/>
              <a:gd name="T7" fmla="*/ 166330436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7" name="Freeform 102"/>
          <p:cNvSpPr>
            <a:spLocks/>
          </p:cNvSpPr>
          <p:nvPr/>
        </p:nvSpPr>
        <p:spPr bwMode="auto">
          <a:xfrm>
            <a:off x="4398963" y="3821113"/>
            <a:ext cx="247650" cy="671512"/>
          </a:xfrm>
          <a:custGeom>
            <a:avLst/>
            <a:gdLst>
              <a:gd name="T0" fmla="*/ 0 w 156"/>
              <a:gd name="T1" fmla="*/ 0 h 423"/>
              <a:gd name="T2" fmla="*/ 0 w 156"/>
              <a:gd name="T3" fmla="*/ 1066024506 h 423"/>
              <a:gd name="T4" fmla="*/ 393144375 w 156"/>
              <a:gd name="T5" fmla="*/ 892134648 h 423"/>
              <a:gd name="T6" fmla="*/ 393144375 w 156"/>
              <a:gd name="T7" fmla="*/ 166330189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8" name="Freeform 103"/>
          <p:cNvSpPr>
            <a:spLocks/>
          </p:cNvSpPr>
          <p:nvPr/>
        </p:nvSpPr>
        <p:spPr bwMode="auto">
          <a:xfrm>
            <a:off x="4398963" y="4583113"/>
            <a:ext cx="247650" cy="671512"/>
          </a:xfrm>
          <a:custGeom>
            <a:avLst/>
            <a:gdLst>
              <a:gd name="T0" fmla="*/ 0 w 156"/>
              <a:gd name="T1" fmla="*/ 0 h 423"/>
              <a:gd name="T2" fmla="*/ 0 w 156"/>
              <a:gd name="T3" fmla="*/ 1066024506 h 423"/>
              <a:gd name="T4" fmla="*/ 393144375 w 156"/>
              <a:gd name="T5" fmla="*/ 892134648 h 423"/>
              <a:gd name="T6" fmla="*/ 393144375 w 156"/>
              <a:gd name="T7" fmla="*/ 166330189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79" name="Freeform 104"/>
          <p:cNvSpPr>
            <a:spLocks/>
          </p:cNvSpPr>
          <p:nvPr/>
        </p:nvSpPr>
        <p:spPr bwMode="auto">
          <a:xfrm>
            <a:off x="4398963" y="5348288"/>
            <a:ext cx="247650" cy="671512"/>
          </a:xfrm>
          <a:custGeom>
            <a:avLst/>
            <a:gdLst>
              <a:gd name="T0" fmla="*/ 0 w 156"/>
              <a:gd name="T1" fmla="*/ 0 h 423"/>
              <a:gd name="T2" fmla="*/ 0 w 156"/>
              <a:gd name="T3" fmla="*/ 1066024506 h 423"/>
              <a:gd name="T4" fmla="*/ 393144375 w 156"/>
              <a:gd name="T5" fmla="*/ 892134648 h 423"/>
              <a:gd name="T6" fmla="*/ 393144375 w 156"/>
              <a:gd name="T7" fmla="*/ 166330189 h 423"/>
              <a:gd name="T8" fmla="*/ 0 w 156"/>
              <a:gd name="T9" fmla="*/ 0 h 4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423">
                <a:moveTo>
                  <a:pt x="0" y="0"/>
                </a:moveTo>
                <a:cubicBezTo>
                  <a:pt x="0" y="141"/>
                  <a:pt x="0" y="282"/>
                  <a:pt x="0" y="423"/>
                </a:cubicBezTo>
                <a:lnTo>
                  <a:pt x="156" y="354"/>
                </a:lnTo>
                <a:lnTo>
                  <a:pt x="156" y="66"/>
                </a:lnTo>
                <a:lnTo>
                  <a:pt x="0" y="0"/>
                </a:lnTo>
                <a:close/>
              </a:path>
            </a:pathLst>
          </a:custGeom>
          <a:noFill/>
          <a:ln w="34925" cap="flat"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0" name="Line 105"/>
          <p:cNvSpPr>
            <a:spLocks noChangeShapeType="1"/>
          </p:cNvSpPr>
          <p:nvPr/>
        </p:nvSpPr>
        <p:spPr bwMode="auto">
          <a:xfrm>
            <a:off x="4703763" y="2590800"/>
            <a:ext cx="423862"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1" name="Line 106"/>
          <p:cNvSpPr>
            <a:spLocks noChangeShapeType="1"/>
          </p:cNvSpPr>
          <p:nvPr/>
        </p:nvSpPr>
        <p:spPr bwMode="auto">
          <a:xfrm>
            <a:off x="4692650" y="3375025"/>
            <a:ext cx="423863"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2" name="Line 107"/>
          <p:cNvSpPr>
            <a:spLocks noChangeShapeType="1"/>
          </p:cNvSpPr>
          <p:nvPr/>
        </p:nvSpPr>
        <p:spPr bwMode="auto">
          <a:xfrm>
            <a:off x="4692650" y="4148138"/>
            <a:ext cx="423863"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3" name="Line 108"/>
          <p:cNvSpPr>
            <a:spLocks noChangeShapeType="1"/>
          </p:cNvSpPr>
          <p:nvPr/>
        </p:nvSpPr>
        <p:spPr bwMode="auto">
          <a:xfrm>
            <a:off x="4692650" y="4932363"/>
            <a:ext cx="423863"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4" name="Line 109"/>
          <p:cNvSpPr>
            <a:spLocks noChangeShapeType="1"/>
          </p:cNvSpPr>
          <p:nvPr/>
        </p:nvSpPr>
        <p:spPr bwMode="auto">
          <a:xfrm>
            <a:off x="4692650" y="5672138"/>
            <a:ext cx="423863"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5" name="Line 110"/>
          <p:cNvSpPr>
            <a:spLocks noChangeShapeType="1"/>
          </p:cNvSpPr>
          <p:nvPr/>
        </p:nvSpPr>
        <p:spPr bwMode="auto">
          <a:xfrm flipH="1">
            <a:off x="5605463" y="3200400"/>
            <a:ext cx="990600" cy="160020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6" name="Line 111"/>
          <p:cNvSpPr>
            <a:spLocks noChangeShapeType="1"/>
          </p:cNvSpPr>
          <p:nvPr/>
        </p:nvSpPr>
        <p:spPr bwMode="auto">
          <a:xfrm>
            <a:off x="5605463" y="3200400"/>
            <a:ext cx="990600" cy="160020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7" name="Line 112"/>
          <p:cNvSpPr>
            <a:spLocks noChangeShapeType="1"/>
          </p:cNvSpPr>
          <p:nvPr/>
        </p:nvSpPr>
        <p:spPr bwMode="auto">
          <a:xfrm>
            <a:off x="5453063" y="4800600"/>
            <a:ext cx="1524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8" name="Line 113"/>
          <p:cNvSpPr>
            <a:spLocks noChangeShapeType="1"/>
          </p:cNvSpPr>
          <p:nvPr/>
        </p:nvSpPr>
        <p:spPr bwMode="auto">
          <a:xfrm>
            <a:off x="6596063" y="4800600"/>
            <a:ext cx="1524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89" name="Line 114"/>
          <p:cNvSpPr>
            <a:spLocks noChangeShapeType="1"/>
          </p:cNvSpPr>
          <p:nvPr/>
        </p:nvSpPr>
        <p:spPr bwMode="auto">
          <a:xfrm>
            <a:off x="5453063" y="3200400"/>
            <a:ext cx="1524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90" name="Line 115"/>
          <p:cNvSpPr>
            <a:spLocks noChangeShapeType="1"/>
          </p:cNvSpPr>
          <p:nvPr/>
        </p:nvSpPr>
        <p:spPr bwMode="auto">
          <a:xfrm>
            <a:off x="6596063" y="3200400"/>
            <a:ext cx="152400"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0291" name="Text Box 116"/>
          <p:cNvSpPr txBox="1">
            <a:spLocks noChangeArrowheads="1"/>
          </p:cNvSpPr>
          <p:nvPr/>
        </p:nvSpPr>
        <p:spPr bwMode="auto">
          <a:xfrm>
            <a:off x="228600" y="1355725"/>
            <a:ext cx="8686800" cy="396875"/>
          </a:xfrm>
          <a:prstGeom prst="rect">
            <a:avLst/>
          </a:prstGeom>
          <a:solidFill>
            <a:srgbClr val="FFFF99"/>
          </a:solidFill>
          <a:ln>
            <a:noFill/>
          </a:ln>
          <a:effectLst/>
          <a:extLst>
            <a:ext uri="{91240B29-F687-4F45-9708-019B960494DF}">
              <a14:hiddenLine xmlns:a14="http://schemas.microsoft.com/office/drawing/2010/main" w="254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 (Introduced later in this lecture)</a:t>
            </a:r>
          </a:p>
        </p:txBody>
      </p:sp>
      <p:sp>
        <p:nvSpPr>
          <p:cNvPr id="176198" name="Text Box 70"/>
          <p:cNvSpPr txBox="1">
            <a:spLocks noChangeArrowheads="1"/>
          </p:cNvSpPr>
          <p:nvPr/>
        </p:nvSpPr>
        <p:spPr bwMode="auto">
          <a:xfrm>
            <a:off x="276225" y="5661025"/>
            <a:ext cx="8539163" cy="1030288"/>
          </a:xfrm>
          <a:prstGeom prst="rect">
            <a:avLst/>
          </a:prstGeom>
          <a:solidFill>
            <a:schemeClr val="bg1"/>
          </a:solidFill>
          <a:ln w="25400">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400">
                <a:solidFill>
                  <a:schemeClr val="tx2"/>
                </a:solidFill>
              </a:rPr>
              <a:t>If the bitwidth is 64bits, it uses 30</a:t>
            </a:r>
            <a:r>
              <a:rPr lang="ja-JP" altLang="en-US" sz="2400">
                <a:solidFill>
                  <a:schemeClr val="tx2"/>
                </a:solidFill>
              </a:rPr>
              <a:t>～</a:t>
            </a:r>
            <a:r>
              <a:rPr lang="en-US" altLang="ja-JP" sz="2400">
                <a:solidFill>
                  <a:schemeClr val="tx2"/>
                </a:solidFill>
              </a:rPr>
              <a:t>40 [kgates] FIFO occupies</a:t>
            </a:r>
          </a:p>
          <a:p>
            <a:pPr eaLnBrk="1" hangingPunct="1">
              <a:spcBef>
                <a:spcPct val="50000"/>
              </a:spcBef>
            </a:pPr>
            <a:r>
              <a:rPr lang="en-US" altLang="ja-JP" sz="2400">
                <a:solidFill>
                  <a:schemeClr val="tx2"/>
                </a:solidFill>
              </a:rPr>
              <a:t>60%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6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98"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69875"/>
            <a:ext cx="8229600" cy="1143000"/>
          </a:xfrm>
        </p:spPr>
        <p:txBody>
          <a:bodyPr/>
          <a:lstStyle/>
          <a:p>
            <a:pPr eaLnBrk="1" hangingPunct="1"/>
            <a:r>
              <a:rPr lang="en-US" altLang="ja-JP"/>
              <a:t>Pipelined operation</a:t>
            </a:r>
          </a:p>
        </p:txBody>
      </p:sp>
      <p:sp>
        <p:nvSpPr>
          <p:cNvPr id="52227" name="Rectangle 3"/>
          <p:cNvSpPr>
            <a:spLocks noGrp="1" noChangeArrowheads="1"/>
          </p:cNvSpPr>
          <p:nvPr>
            <p:ph type="body" idx="1"/>
          </p:nvPr>
        </p:nvSpPr>
        <p:spPr>
          <a:xfrm>
            <a:off x="228600" y="914400"/>
            <a:ext cx="8807450" cy="2743200"/>
          </a:xfrm>
        </p:spPr>
        <p:txBody>
          <a:bodyPr/>
          <a:lstStyle/>
          <a:p>
            <a:pPr eaLnBrk="1" hangingPunct="1">
              <a:lnSpc>
                <a:spcPct val="90000"/>
              </a:lnSpc>
            </a:pPr>
            <a:r>
              <a:rPr lang="en-US" altLang="ja-JP" sz="2600"/>
              <a:t>It takes three clocks to pass through the switch</a:t>
            </a:r>
          </a:p>
          <a:p>
            <a:pPr lvl="1" eaLnBrk="1" hangingPunct="1">
              <a:lnSpc>
                <a:spcPct val="90000"/>
              </a:lnSpc>
            </a:pPr>
            <a:r>
              <a:rPr lang="en-US" altLang="ja-JP" sz="2200"/>
              <a:t>RC   (Routing Computation)</a:t>
            </a:r>
          </a:p>
          <a:p>
            <a:pPr lvl="1" eaLnBrk="1" hangingPunct="1">
              <a:lnSpc>
                <a:spcPct val="90000"/>
              </a:lnSpc>
            </a:pPr>
            <a:r>
              <a:rPr lang="en-US" altLang="ja-JP" sz="2200"/>
              <a:t>VSA (Virtual Channel / Switch Allocation)</a:t>
            </a:r>
          </a:p>
          <a:p>
            <a:pPr lvl="1" eaLnBrk="1" hangingPunct="1">
              <a:lnSpc>
                <a:spcPct val="90000"/>
              </a:lnSpc>
            </a:pPr>
            <a:r>
              <a:rPr lang="en-US" altLang="ja-JP" sz="2200"/>
              <a:t>ST   (Switch Traversal)</a:t>
            </a:r>
          </a:p>
          <a:p>
            <a:pPr lvl="1" eaLnBrk="1" hangingPunct="1">
              <a:lnSpc>
                <a:spcPct val="90000"/>
              </a:lnSpc>
            </a:pPr>
            <a:endParaRPr lang="en-US" altLang="ja-JP" sz="2200"/>
          </a:p>
          <a:p>
            <a:pPr lvl="1" eaLnBrk="1" hangingPunct="1">
              <a:lnSpc>
                <a:spcPct val="90000"/>
              </a:lnSpc>
            </a:pPr>
            <a:endParaRPr lang="en-US" altLang="ja-JP" sz="2200"/>
          </a:p>
        </p:txBody>
      </p:sp>
      <p:sp>
        <p:nvSpPr>
          <p:cNvPr id="52228" name="Rectangle 4"/>
          <p:cNvSpPr>
            <a:spLocks noChangeArrowheads="1"/>
          </p:cNvSpPr>
          <p:nvPr/>
        </p:nvSpPr>
        <p:spPr bwMode="auto">
          <a:xfrm>
            <a:off x="1309688" y="3968750"/>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29" name="Rectangle 5"/>
          <p:cNvSpPr>
            <a:spLocks noChangeArrowheads="1"/>
          </p:cNvSpPr>
          <p:nvPr/>
        </p:nvSpPr>
        <p:spPr bwMode="auto">
          <a:xfrm>
            <a:off x="1914525" y="3968750"/>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0" name="Rectangle 6"/>
          <p:cNvSpPr>
            <a:spLocks noChangeArrowheads="1"/>
          </p:cNvSpPr>
          <p:nvPr/>
        </p:nvSpPr>
        <p:spPr bwMode="auto">
          <a:xfrm>
            <a:off x="2524125" y="3968750"/>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1" name="Rectangle 7"/>
          <p:cNvSpPr>
            <a:spLocks noChangeArrowheads="1"/>
          </p:cNvSpPr>
          <p:nvPr/>
        </p:nvSpPr>
        <p:spPr bwMode="auto">
          <a:xfrm>
            <a:off x="1924050" y="4410075"/>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2" name="Rectangle 8"/>
          <p:cNvSpPr>
            <a:spLocks noChangeArrowheads="1"/>
          </p:cNvSpPr>
          <p:nvPr/>
        </p:nvSpPr>
        <p:spPr bwMode="auto">
          <a:xfrm>
            <a:off x="2528888" y="4410075"/>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3" name="Rectangle 9"/>
          <p:cNvSpPr>
            <a:spLocks noChangeArrowheads="1"/>
          </p:cNvSpPr>
          <p:nvPr/>
        </p:nvSpPr>
        <p:spPr bwMode="auto">
          <a:xfrm>
            <a:off x="3127375" y="4410075"/>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4" name="Rectangle 10"/>
          <p:cNvSpPr>
            <a:spLocks noChangeArrowheads="1"/>
          </p:cNvSpPr>
          <p:nvPr/>
        </p:nvSpPr>
        <p:spPr bwMode="auto">
          <a:xfrm>
            <a:off x="2533650" y="4845050"/>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5" name="Rectangle 11"/>
          <p:cNvSpPr>
            <a:spLocks noChangeArrowheads="1"/>
          </p:cNvSpPr>
          <p:nvPr/>
        </p:nvSpPr>
        <p:spPr bwMode="auto">
          <a:xfrm>
            <a:off x="3138488" y="4845050"/>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6" name="Rectangle 12"/>
          <p:cNvSpPr>
            <a:spLocks noChangeArrowheads="1"/>
          </p:cNvSpPr>
          <p:nvPr/>
        </p:nvSpPr>
        <p:spPr bwMode="auto">
          <a:xfrm>
            <a:off x="3748088" y="4845050"/>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7" name="Rectangle 13"/>
          <p:cNvSpPr>
            <a:spLocks noChangeArrowheads="1"/>
          </p:cNvSpPr>
          <p:nvPr/>
        </p:nvSpPr>
        <p:spPr bwMode="auto">
          <a:xfrm>
            <a:off x="3138488" y="5291138"/>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8" name="Rectangle 14"/>
          <p:cNvSpPr>
            <a:spLocks noChangeArrowheads="1"/>
          </p:cNvSpPr>
          <p:nvPr/>
        </p:nvSpPr>
        <p:spPr bwMode="auto">
          <a:xfrm>
            <a:off x="3743325" y="5291138"/>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39" name="Rectangle 15"/>
          <p:cNvSpPr>
            <a:spLocks noChangeArrowheads="1"/>
          </p:cNvSpPr>
          <p:nvPr/>
        </p:nvSpPr>
        <p:spPr bwMode="auto">
          <a:xfrm>
            <a:off x="4352925" y="5291138"/>
            <a:ext cx="533400" cy="381000"/>
          </a:xfrm>
          <a:prstGeom prst="rect">
            <a:avLst/>
          </a:prstGeom>
          <a:solidFill>
            <a:srgbClr val="FFFF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0" name="Rectangle 16"/>
          <p:cNvSpPr>
            <a:spLocks noChangeArrowheads="1"/>
          </p:cNvSpPr>
          <p:nvPr/>
        </p:nvSpPr>
        <p:spPr bwMode="auto">
          <a:xfrm>
            <a:off x="3143250" y="3968750"/>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1" name="Rectangle 17"/>
          <p:cNvSpPr>
            <a:spLocks noChangeArrowheads="1"/>
          </p:cNvSpPr>
          <p:nvPr/>
        </p:nvSpPr>
        <p:spPr bwMode="auto">
          <a:xfrm>
            <a:off x="3748088" y="3968750"/>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2" name="Rectangle 18"/>
          <p:cNvSpPr>
            <a:spLocks noChangeArrowheads="1"/>
          </p:cNvSpPr>
          <p:nvPr/>
        </p:nvSpPr>
        <p:spPr bwMode="auto">
          <a:xfrm>
            <a:off x="4357688" y="3968750"/>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3" name="Rectangle 19"/>
          <p:cNvSpPr>
            <a:spLocks noChangeArrowheads="1"/>
          </p:cNvSpPr>
          <p:nvPr/>
        </p:nvSpPr>
        <p:spPr bwMode="auto">
          <a:xfrm>
            <a:off x="3746500" y="4410075"/>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4" name="Rectangle 20"/>
          <p:cNvSpPr>
            <a:spLocks noChangeArrowheads="1"/>
          </p:cNvSpPr>
          <p:nvPr/>
        </p:nvSpPr>
        <p:spPr bwMode="auto">
          <a:xfrm>
            <a:off x="4362450" y="4410075"/>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5" name="Rectangle 21"/>
          <p:cNvSpPr>
            <a:spLocks noChangeArrowheads="1"/>
          </p:cNvSpPr>
          <p:nvPr/>
        </p:nvSpPr>
        <p:spPr bwMode="auto">
          <a:xfrm>
            <a:off x="4960938" y="4410075"/>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6" name="Rectangle 22"/>
          <p:cNvSpPr>
            <a:spLocks noChangeArrowheads="1"/>
          </p:cNvSpPr>
          <p:nvPr/>
        </p:nvSpPr>
        <p:spPr bwMode="auto">
          <a:xfrm>
            <a:off x="4367213" y="4845050"/>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7" name="Rectangle 23"/>
          <p:cNvSpPr>
            <a:spLocks noChangeArrowheads="1"/>
          </p:cNvSpPr>
          <p:nvPr/>
        </p:nvSpPr>
        <p:spPr bwMode="auto">
          <a:xfrm>
            <a:off x="4972050" y="4845050"/>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8" name="Rectangle 24"/>
          <p:cNvSpPr>
            <a:spLocks noChangeArrowheads="1"/>
          </p:cNvSpPr>
          <p:nvPr/>
        </p:nvSpPr>
        <p:spPr bwMode="auto">
          <a:xfrm>
            <a:off x="5581650" y="4845050"/>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49" name="Rectangle 25"/>
          <p:cNvSpPr>
            <a:spLocks noChangeArrowheads="1"/>
          </p:cNvSpPr>
          <p:nvPr/>
        </p:nvSpPr>
        <p:spPr bwMode="auto">
          <a:xfrm>
            <a:off x="4972050" y="5291138"/>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0" name="Rectangle 26"/>
          <p:cNvSpPr>
            <a:spLocks noChangeArrowheads="1"/>
          </p:cNvSpPr>
          <p:nvPr/>
        </p:nvSpPr>
        <p:spPr bwMode="auto">
          <a:xfrm>
            <a:off x="5576888" y="5291138"/>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1" name="Rectangle 27"/>
          <p:cNvSpPr>
            <a:spLocks noChangeArrowheads="1"/>
          </p:cNvSpPr>
          <p:nvPr/>
        </p:nvSpPr>
        <p:spPr bwMode="auto">
          <a:xfrm>
            <a:off x="6186488" y="5291138"/>
            <a:ext cx="533400" cy="381000"/>
          </a:xfrm>
          <a:prstGeom prst="rect">
            <a:avLst/>
          </a:prstGeom>
          <a:solidFill>
            <a:srgbClr val="C0C0C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2" name="Rectangle 28"/>
          <p:cNvSpPr>
            <a:spLocks noChangeArrowheads="1"/>
          </p:cNvSpPr>
          <p:nvPr/>
        </p:nvSpPr>
        <p:spPr bwMode="auto">
          <a:xfrm>
            <a:off x="4972050" y="3968750"/>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3" name="Rectangle 29"/>
          <p:cNvSpPr>
            <a:spLocks noChangeArrowheads="1"/>
          </p:cNvSpPr>
          <p:nvPr/>
        </p:nvSpPr>
        <p:spPr bwMode="auto">
          <a:xfrm>
            <a:off x="5576888" y="3968750"/>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4" name="Rectangle 30"/>
          <p:cNvSpPr>
            <a:spLocks noChangeArrowheads="1"/>
          </p:cNvSpPr>
          <p:nvPr/>
        </p:nvSpPr>
        <p:spPr bwMode="auto">
          <a:xfrm>
            <a:off x="6186488" y="3968750"/>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5" name="Rectangle 31"/>
          <p:cNvSpPr>
            <a:spLocks noChangeArrowheads="1"/>
          </p:cNvSpPr>
          <p:nvPr/>
        </p:nvSpPr>
        <p:spPr bwMode="auto">
          <a:xfrm>
            <a:off x="5575300" y="4410075"/>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6" name="Rectangle 32"/>
          <p:cNvSpPr>
            <a:spLocks noChangeArrowheads="1"/>
          </p:cNvSpPr>
          <p:nvPr/>
        </p:nvSpPr>
        <p:spPr bwMode="auto">
          <a:xfrm>
            <a:off x="6191250" y="4410075"/>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7" name="Rectangle 33"/>
          <p:cNvSpPr>
            <a:spLocks noChangeArrowheads="1"/>
          </p:cNvSpPr>
          <p:nvPr/>
        </p:nvSpPr>
        <p:spPr bwMode="auto">
          <a:xfrm>
            <a:off x="6789738" y="4410075"/>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8" name="Rectangle 34"/>
          <p:cNvSpPr>
            <a:spLocks noChangeArrowheads="1"/>
          </p:cNvSpPr>
          <p:nvPr/>
        </p:nvSpPr>
        <p:spPr bwMode="auto">
          <a:xfrm>
            <a:off x="6196013" y="4845050"/>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59" name="Rectangle 35"/>
          <p:cNvSpPr>
            <a:spLocks noChangeArrowheads="1"/>
          </p:cNvSpPr>
          <p:nvPr/>
        </p:nvSpPr>
        <p:spPr bwMode="auto">
          <a:xfrm>
            <a:off x="6800850" y="4845050"/>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60" name="Rectangle 36"/>
          <p:cNvSpPr>
            <a:spLocks noChangeArrowheads="1"/>
          </p:cNvSpPr>
          <p:nvPr/>
        </p:nvSpPr>
        <p:spPr bwMode="auto">
          <a:xfrm>
            <a:off x="7410450" y="4845050"/>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61" name="Rectangle 37"/>
          <p:cNvSpPr>
            <a:spLocks noChangeArrowheads="1"/>
          </p:cNvSpPr>
          <p:nvPr/>
        </p:nvSpPr>
        <p:spPr bwMode="auto">
          <a:xfrm>
            <a:off x="6800850" y="5291138"/>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62" name="Rectangle 38"/>
          <p:cNvSpPr>
            <a:spLocks noChangeArrowheads="1"/>
          </p:cNvSpPr>
          <p:nvPr/>
        </p:nvSpPr>
        <p:spPr bwMode="auto">
          <a:xfrm>
            <a:off x="7405688" y="5291138"/>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63" name="Rectangle 39"/>
          <p:cNvSpPr>
            <a:spLocks noChangeArrowheads="1"/>
          </p:cNvSpPr>
          <p:nvPr/>
        </p:nvSpPr>
        <p:spPr bwMode="auto">
          <a:xfrm>
            <a:off x="8015288" y="5291138"/>
            <a:ext cx="533400" cy="381000"/>
          </a:xfrm>
          <a:prstGeom prst="rect">
            <a:avLst/>
          </a:prstGeom>
          <a:solidFill>
            <a:srgbClr val="808080"/>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2264" name="Text Box 40"/>
          <p:cNvSpPr txBox="1">
            <a:spLocks noChangeArrowheads="1"/>
          </p:cNvSpPr>
          <p:nvPr/>
        </p:nvSpPr>
        <p:spPr bwMode="auto">
          <a:xfrm>
            <a:off x="1309688" y="3968750"/>
            <a:ext cx="5492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RC</a:t>
            </a:r>
          </a:p>
        </p:txBody>
      </p:sp>
      <p:sp>
        <p:nvSpPr>
          <p:cNvPr id="52265" name="Text Box 41"/>
          <p:cNvSpPr txBox="1">
            <a:spLocks noChangeArrowheads="1"/>
          </p:cNvSpPr>
          <p:nvPr/>
        </p:nvSpPr>
        <p:spPr bwMode="auto">
          <a:xfrm>
            <a:off x="1828800" y="3968750"/>
            <a:ext cx="6905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VSA</a:t>
            </a:r>
          </a:p>
        </p:txBody>
      </p:sp>
      <p:sp>
        <p:nvSpPr>
          <p:cNvPr id="52266" name="Text Box 42"/>
          <p:cNvSpPr txBox="1">
            <a:spLocks noChangeArrowheads="1"/>
          </p:cNvSpPr>
          <p:nvPr/>
        </p:nvSpPr>
        <p:spPr bwMode="auto">
          <a:xfrm>
            <a:off x="2524125" y="3968750"/>
            <a:ext cx="5064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67" name="Text Box 43"/>
          <p:cNvSpPr txBox="1">
            <a:spLocks noChangeArrowheads="1"/>
          </p:cNvSpPr>
          <p:nvPr/>
        </p:nvSpPr>
        <p:spPr bwMode="auto">
          <a:xfrm>
            <a:off x="3127375" y="4410075"/>
            <a:ext cx="5064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68" name="Text Box 44"/>
          <p:cNvSpPr txBox="1">
            <a:spLocks noChangeArrowheads="1"/>
          </p:cNvSpPr>
          <p:nvPr/>
        </p:nvSpPr>
        <p:spPr bwMode="auto">
          <a:xfrm>
            <a:off x="3748088" y="4845050"/>
            <a:ext cx="50641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69" name="Text Box 45"/>
          <p:cNvSpPr txBox="1">
            <a:spLocks noChangeArrowheads="1"/>
          </p:cNvSpPr>
          <p:nvPr/>
        </p:nvSpPr>
        <p:spPr bwMode="auto">
          <a:xfrm>
            <a:off x="4352925" y="5291138"/>
            <a:ext cx="5064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70" name="Text Box 46"/>
          <p:cNvSpPr txBox="1">
            <a:spLocks noChangeArrowheads="1"/>
          </p:cNvSpPr>
          <p:nvPr/>
        </p:nvSpPr>
        <p:spPr bwMode="auto">
          <a:xfrm>
            <a:off x="3138488" y="3968750"/>
            <a:ext cx="5492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RC</a:t>
            </a:r>
          </a:p>
        </p:txBody>
      </p:sp>
      <p:sp>
        <p:nvSpPr>
          <p:cNvPr id="52271" name="Text Box 47"/>
          <p:cNvSpPr txBox="1">
            <a:spLocks noChangeArrowheads="1"/>
          </p:cNvSpPr>
          <p:nvPr/>
        </p:nvSpPr>
        <p:spPr bwMode="auto">
          <a:xfrm>
            <a:off x="3657600" y="3968750"/>
            <a:ext cx="6905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VSA</a:t>
            </a:r>
          </a:p>
        </p:txBody>
      </p:sp>
      <p:sp>
        <p:nvSpPr>
          <p:cNvPr id="52272" name="Text Box 48"/>
          <p:cNvSpPr txBox="1">
            <a:spLocks noChangeArrowheads="1"/>
          </p:cNvSpPr>
          <p:nvPr/>
        </p:nvSpPr>
        <p:spPr bwMode="auto">
          <a:xfrm>
            <a:off x="4352925" y="3968750"/>
            <a:ext cx="5064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73" name="Text Box 49"/>
          <p:cNvSpPr txBox="1">
            <a:spLocks noChangeArrowheads="1"/>
          </p:cNvSpPr>
          <p:nvPr/>
        </p:nvSpPr>
        <p:spPr bwMode="auto">
          <a:xfrm>
            <a:off x="4956175" y="4410075"/>
            <a:ext cx="5064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74" name="Text Box 50"/>
          <p:cNvSpPr txBox="1">
            <a:spLocks noChangeArrowheads="1"/>
          </p:cNvSpPr>
          <p:nvPr/>
        </p:nvSpPr>
        <p:spPr bwMode="auto">
          <a:xfrm>
            <a:off x="5576888" y="4845050"/>
            <a:ext cx="50641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75" name="Text Box 51"/>
          <p:cNvSpPr txBox="1">
            <a:spLocks noChangeArrowheads="1"/>
          </p:cNvSpPr>
          <p:nvPr/>
        </p:nvSpPr>
        <p:spPr bwMode="auto">
          <a:xfrm>
            <a:off x="6181725" y="5291138"/>
            <a:ext cx="5064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76" name="Text Box 52"/>
          <p:cNvSpPr txBox="1">
            <a:spLocks noChangeArrowheads="1"/>
          </p:cNvSpPr>
          <p:nvPr/>
        </p:nvSpPr>
        <p:spPr bwMode="auto">
          <a:xfrm>
            <a:off x="4967288" y="3968750"/>
            <a:ext cx="5492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RC</a:t>
            </a:r>
          </a:p>
        </p:txBody>
      </p:sp>
      <p:sp>
        <p:nvSpPr>
          <p:cNvPr id="52277" name="Text Box 53"/>
          <p:cNvSpPr txBox="1">
            <a:spLocks noChangeArrowheads="1"/>
          </p:cNvSpPr>
          <p:nvPr/>
        </p:nvSpPr>
        <p:spPr bwMode="auto">
          <a:xfrm>
            <a:off x="5486400" y="3968750"/>
            <a:ext cx="6905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VSA</a:t>
            </a:r>
          </a:p>
        </p:txBody>
      </p:sp>
      <p:sp>
        <p:nvSpPr>
          <p:cNvPr id="52278" name="Text Box 54"/>
          <p:cNvSpPr txBox="1">
            <a:spLocks noChangeArrowheads="1"/>
          </p:cNvSpPr>
          <p:nvPr/>
        </p:nvSpPr>
        <p:spPr bwMode="auto">
          <a:xfrm>
            <a:off x="6181725" y="3968750"/>
            <a:ext cx="5064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79" name="Text Box 55"/>
          <p:cNvSpPr txBox="1">
            <a:spLocks noChangeArrowheads="1"/>
          </p:cNvSpPr>
          <p:nvPr/>
        </p:nvSpPr>
        <p:spPr bwMode="auto">
          <a:xfrm>
            <a:off x="6784975" y="4410075"/>
            <a:ext cx="5064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80" name="Text Box 56"/>
          <p:cNvSpPr txBox="1">
            <a:spLocks noChangeArrowheads="1"/>
          </p:cNvSpPr>
          <p:nvPr/>
        </p:nvSpPr>
        <p:spPr bwMode="auto">
          <a:xfrm>
            <a:off x="7405688" y="4845050"/>
            <a:ext cx="50641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81" name="Text Box 57"/>
          <p:cNvSpPr txBox="1">
            <a:spLocks noChangeArrowheads="1"/>
          </p:cNvSpPr>
          <p:nvPr/>
        </p:nvSpPr>
        <p:spPr bwMode="auto">
          <a:xfrm>
            <a:off x="8010525" y="5291138"/>
            <a:ext cx="5064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ST</a:t>
            </a:r>
          </a:p>
        </p:txBody>
      </p:sp>
      <p:sp>
        <p:nvSpPr>
          <p:cNvPr id="52282" name="Line 58"/>
          <p:cNvSpPr>
            <a:spLocks noChangeShapeType="1"/>
          </p:cNvSpPr>
          <p:nvPr/>
        </p:nvSpPr>
        <p:spPr bwMode="auto">
          <a:xfrm>
            <a:off x="13096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83" name="Line 59"/>
          <p:cNvSpPr>
            <a:spLocks noChangeShapeType="1"/>
          </p:cNvSpPr>
          <p:nvPr/>
        </p:nvSpPr>
        <p:spPr bwMode="auto">
          <a:xfrm>
            <a:off x="19192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84" name="Line 60"/>
          <p:cNvSpPr>
            <a:spLocks noChangeShapeType="1"/>
          </p:cNvSpPr>
          <p:nvPr/>
        </p:nvSpPr>
        <p:spPr bwMode="auto">
          <a:xfrm>
            <a:off x="25288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85" name="Line 61"/>
          <p:cNvSpPr>
            <a:spLocks noChangeShapeType="1"/>
          </p:cNvSpPr>
          <p:nvPr/>
        </p:nvSpPr>
        <p:spPr bwMode="auto">
          <a:xfrm>
            <a:off x="31384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86" name="Line 62"/>
          <p:cNvSpPr>
            <a:spLocks noChangeShapeType="1"/>
          </p:cNvSpPr>
          <p:nvPr/>
        </p:nvSpPr>
        <p:spPr bwMode="auto">
          <a:xfrm>
            <a:off x="37480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87" name="Line 63"/>
          <p:cNvSpPr>
            <a:spLocks noChangeShapeType="1"/>
          </p:cNvSpPr>
          <p:nvPr/>
        </p:nvSpPr>
        <p:spPr bwMode="auto">
          <a:xfrm>
            <a:off x="43576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88" name="Line 64"/>
          <p:cNvSpPr>
            <a:spLocks noChangeShapeType="1"/>
          </p:cNvSpPr>
          <p:nvPr/>
        </p:nvSpPr>
        <p:spPr bwMode="auto">
          <a:xfrm>
            <a:off x="49672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89" name="Line 65"/>
          <p:cNvSpPr>
            <a:spLocks noChangeShapeType="1"/>
          </p:cNvSpPr>
          <p:nvPr/>
        </p:nvSpPr>
        <p:spPr bwMode="auto">
          <a:xfrm>
            <a:off x="55768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90" name="Line 66"/>
          <p:cNvSpPr>
            <a:spLocks noChangeShapeType="1"/>
          </p:cNvSpPr>
          <p:nvPr/>
        </p:nvSpPr>
        <p:spPr bwMode="auto">
          <a:xfrm>
            <a:off x="61864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91" name="Line 67"/>
          <p:cNvSpPr>
            <a:spLocks noChangeShapeType="1"/>
          </p:cNvSpPr>
          <p:nvPr/>
        </p:nvSpPr>
        <p:spPr bwMode="auto">
          <a:xfrm>
            <a:off x="67960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92" name="Line 68"/>
          <p:cNvSpPr>
            <a:spLocks noChangeShapeType="1"/>
          </p:cNvSpPr>
          <p:nvPr/>
        </p:nvSpPr>
        <p:spPr bwMode="auto">
          <a:xfrm>
            <a:off x="74056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93" name="Line 69"/>
          <p:cNvSpPr>
            <a:spLocks noChangeShapeType="1"/>
          </p:cNvSpPr>
          <p:nvPr/>
        </p:nvSpPr>
        <p:spPr bwMode="auto">
          <a:xfrm>
            <a:off x="8015288" y="5840413"/>
            <a:ext cx="5334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294" name="Text Box 70"/>
          <p:cNvSpPr txBox="1">
            <a:spLocks noChangeArrowheads="1"/>
          </p:cNvSpPr>
          <p:nvPr/>
        </p:nvSpPr>
        <p:spPr bwMode="auto">
          <a:xfrm>
            <a:off x="3157538" y="6384925"/>
            <a:ext cx="309086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ELAPSED TIME [CYCLE]</a:t>
            </a:r>
          </a:p>
        </p:txBody>
      </p:sp>
      <p:sp>
        <p:nvSpPr>
          <p:cNvPr id="52295" name="Text Box 71"/>
          <p:cNvSpPr txBox="1">
            <a:spLocks noChangeArrowheads="1"/>
          </p:cNvSpPr>
          <p:nvPr/>
        </p:nvSpPr>
        <p:spPr bwMode="auto">
          <a:xfrm>
            <a:off x="1368425" y="5927725"/>
            <a:ext cx="3222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1</a:t>
            </a:r>
          </a:p>
        </p:txBody>
      </p:sp>
      <p:sp>
        <p:nvSpPr>
          <p:cNvPr id="52296" name="Text Box 72"/>
          <p:cNvSpPr txBox="1">
            <a:spLocks noChangeArrowheads="1"/>
          </p:cNvSpPr>
          <p:nvPr/>
        </p:nvSpPr>
        <p:spPr bwMode="auto">
          <a:xfrm>
            <a:off x="1995488" y="5927725"/>
            <a:ext cx="32226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2</a:t>
            </a:r>
          </a:p>
        </p:txBody>
      </p:sp>
      <p:sp>
        <p:nvSpPr>
          <p:cNvPr id="52297" name="Text Box 73"/>
          <p:cNvSpPr txBox="1">
            <a:spLocks noChangeArrowheads="1"/>
          </p:cNvSpPr>
          <p:nvPr/>
        </p:nvSpPr>
        <p:spPr bwMode="auto">
          <a:xfrm>
            <a:off x="2587625" y="5927725"/>
            <a:ext cx="3222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3</a:t>
            </a:r>
          </a:p>
        </p:txBody>
      </p:sp>
      <p:sp>
        <p:nvSpPr>
          <p:cNvPr id="52298" name="Text Box 74"/>
          <p:cNvSpPr txBox="1">
            <a:spLocks noChangeArrowheads="1"/>
          </p:cNvSpPr>
          <p:nvPr/>
        </p:nvSpPr>
        <p:spPr bwMode="auto">
          <a:xfrm>
            <a:off x="3214688" y="5927725"/>
            <a:ext cx="32226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4</a:t>
            </a:r>
          </a:p>
        </p:txBody>
      </p:sp>
      <p:sp>
        <p:nvSpPr>
          <p:cNvPr id="52299" name="Text Box 75"/>
          <p:cNvSpPr txBox="1">
            <a:spLocks noChangeArrowheads="1"/>
          </p:cNvSpPr>
          <p:nvPr/>
        </p:nvSpPr>
        <p:spPr bwMode="auto">
          <a:xfrm>
            <a:off x="3841750" y="5927725"/>
            <a:ext cx="3222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5</a:t>
            </a:r>
          </a:p>
        </p:txBody>
      </p:sp>
      <p:sp>
        <p:nvSpPr>
          <p:cNvPr id="52300" name="Text Box 76"/>
          <p:cNvSpPr txBox="1">
            <a:spLocks noChangeArrowheads="1"/>
          </p:cNvSpPr>
          <p:nvPr/>
        </p:nvSpPr>
        <p:spPr bwMode="auto">
          <a:xfrm>
            <a:off x="4433888" y="5927725"/>
            <a:ext cx="32226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6</a:t>
            </a:r>
          </a:p>
        </p:txBody>
      </p:sp>
      <p:sp>
        <p:nvSpPr>
          <p:cNvPr id="52301" name="Text Box 77"/>
          <p:cNvSpPr txBox="1">
            <a:spLocks noChangeArrowheads="1"/>
          </p:cNvSpPr>
          <p:nvPr/>
        </p:nvSpPr>
        <p:spPr bwMode="auto">
          <a:xfrm>
            <a:off x="5043488" y="5927725"/>
            <a:ext cx="32226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7</a:t>
            </a:r>
          </a:p>
        </p:txBody>
      </p:sp>
      <p:sp>
        <p:nvSpPr>
          <p:cNvPr id="52302" name="Text Box 78"/>
          <p:cNvSpPr txBox="1">
            <a:spLocks noChangeArrowheads="1"/>
          </p:cNvSpPr>
          <p:nvPr/>
        </p:nvSpPr>
        <p:spPr bwMode="auto">
          <a:xfrm>
            <a:off x="5670550" y="5927725"/>
            <a:ext cx="3222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8</a:t>
            </a:r>
          </a:p>
        </p:txBody>
      </p:sp>
      <p:sp>
        <p:nvSpPr>
          <p:cNvPr id="52303" name="Text Box 79"/>
          <p:cNvSpPr txBox="1">
            <a:spLocks noChangeArrowheads="1"/>
          </p:cNvSpPr>
          <p:nvPr/>
        </p:nvSpPr>
        <p:spPr bwMode="auto">
          <a:xfrm>
            <a:off x="6262688" y="5927725"/>
            <a:ext cx="32226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9</a:t>
            </a:r>
          </a:p>
        </p:txBody>
      </p:sp>
      <p:sp>
        <p:nvSpPr>
          <p:cNvPr id="52304" name="Text Box 80"/>
          <p:cNvSpPr txBox="1">
            <a:spLocks noChangeArrowheads="1"/>
          </p:cNvSpPr>
          <p:nvPr/>
        </p:nvSpPr>
        <p:spPr bwMode="auto">
          <a:xfrm>
            <a:off x="6796088" y="5927725"/>
            <a:ext cx="46355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10</a:t>
            </a:r>
          </a:p>
        </p:txBody>
      </p:sp>
      <p:sp>
        <p:nvSpPr>
          <p:cNvPr id="52305" name="Text Box 81"/>
          <p:cNvSpPr txBox="1">
            <a:spLocks noChangeArrowheads="1"/>
          </p:cNvSpPr>
          <p:nvPr/>
        </p:nvSpPr>
        <p:spPr bwMode="auto">
          <a:xfrm>
            <a:off x="7423150" y="5927725"/>
            <a:ext cx="46355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11</a:t>
            </a:r>
          </a:p>
        </p:txBody>
      </p:sp>
      <p:sp>
        <p:nvSpPr>
          <p:cNvPr id="52306" name="Text Box 82"/>
          <p:cNvSpPr txBox="1">
            <a:spLocks noChangeArrowheads="1"/>
          </p:cNvSpPr>
          <p:nvPr/>
        </p:nvSpPr>
        <p:spPr bwMode="auto">
          <a:xfrm>
            <a:off x="8015288" y="5927725"/>
            <a:ext cx="46355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12</a:t>
            </a:r>
          </a:p>
        </p:txBody>
      </p:sp>
      <p:sp>
        <p:nvSpPr>
          <p:cNvPr id="52307" name="Text Box 83"/>
          <p:cNvSpPr txBox="1">
            <a:spLocks noChangeArrowheads="1"/>
          </p:cNvSpPr>
          <p:nvPr/>
        </p:nvSpPr>
        <p:spPr bwMode="auto">
          <a:xfrm>
            <a:off x="1295400" y="3565525"/>
            <a:ext cx="17526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@ROUTER A</a:t>
            </a:r>
          </a:p>
        </p:txBody>
      </p:sp>
      <p:sp>
        <p:nvSpPr>
          <p:cNvPr id="52308" name="Text Box 84"/>
          <p:cNvSpPr txBox="1">
            <a:spLocks noChangeArrowheads="1"/>
          </p:cNvSpPr>
          <p:nvPr/>
        </p:nvSpPr>
        <p:spPr bwMode="auto">
          <a:xfrm>
            <a:off x="3111500" y="3554413"/>
            <a:ext cx="17526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@ROUTER B</a:t>
            </a:r>
          </a:p>
        </p:txBody>
      </p:sp>
      <p:sp>
        <p:nvSpPr>
          <p:cNvPr id="52309" name="Text Box 85"/>
          <p:cNvSpPr txBox="1">
            <a:spLocks noChangeArrowheads="1"/>
          </p:cNvSpPr>
          <p:nvPr/>
        </p:nvSpPr>
        <p:spPr bwMode="auto">
          <a:xfrm>
            <a:off x="4940300" y="3554413"/>
            <a:ext cx="1766888"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@ROUTER C</a:t>
            </a:r>
          </a:p>
        </p:txBody>
      </p:sp>
      <p:sp>
        <p:nvSpPr>
          <p:cNvPr id="52310" name="Text Box 86"/>
          <p:cNvSpPr txBox="1">
            <a:spLocks noChangeArrowheads="1"/>
          </p:cNvSpPr>
          <p:nvPr/>
        </p:nvSpPr>
        <p:spPr bwMode="auto">
          <a:xfrm>
            <a:off x="381000" y="3973513"/>
            <a:ext cx="8890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HEAD</a:t>
            </a:r>
          </a:p>
        </p:txBody>
      </p:sp>
      <p:sp>
        <p:nvSpPr>
          <p:cNvPr id="52311" name="Text Box 87"/>
          <p:cNvSpPr txBox="1">
            <a:spLocks noChangeArrowheads="1"/>
          </p:cNvSpPr>
          <p:nvPr/>
        </p:nvSpPr>
        <p:spPr bwMode="auto">
          <a:xfrm>
            <a:off x="384175" y="4403725"/>
            <a:ext cx="10715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DATA 1</a:t>
            </a:r>
          </a:p>
        </p:txBody>
      </p:sp>
      <p:sp>
        <p:nvSpPr>
          <p:cNvPr id="52312" name="Text Box 88"/>
          <p:cNvSpPr txBox="1">
            <a:spLocks noChangeArrowheads="1"/>
          </p:cNvSpPr>
          <p:nvPr/>
        </p:nvSpPr>
        <p:spPr bwMode="auto">
          <a:xfrm>
            <a:off x="384175" y="4845050"/>
            <a:ext cx="10715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DATA 2</a:t>
            </a:r>
          </a:p>
        </p:txBody>
      </p:sp>
      <p:sp>
        <p:nvSpPr>
          <p:cNvPr id="52313" name="Text Box 89"/>
          <p:cNvSpPr txBox="1">
            <a:spLocks noChangeArrowheads="1"/>
          </p:cNvSpPr>
          <p:nvPr/>
        </p:nvSpPr>
        <p:spPr bwMode="auto">
          <a:xfrm>
            <a:off x="384175" y="5318125"/>
            <a:ext cx="10715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en-US" altLang="ja-JP" sz="2000">
                <a:solidFill>
                  <a:schemeClr val="tx2"/>
                </a:solidFill>
              </a:rPr>
              <a:t>DATA 3</a:t>
            </a:r>
          </a:p>
        </p:txBody>
      </p:sp>
      <p:sp>
        <p:nvSpPr>
          <p:cNvPr id="52314" name="Line 90"/>
          <p:cNvSpPr>
            <a:spLocks noChangeShapeType="1"/>
          </p:cNvSpPr>
          <p:nvPr/>
        </p:nvSpPr>
        <p:spPr bwMode="auto">
          <a:xfrm>
            <a:off x="7481888" y="4572000"/>
            <a:ext cx="533400" cy="0"/>
          </a:xfrm>
          <a:prstGeom prst="line">
            <a:avLst/>
          </a:prstGeom>
          <a:noFill/>
          <a:ln w="984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315" name="Line 91"/>
          <p:cNvSpPr>
            <a:spLocks noChangeShapeType="1"/>
          </p:cNvSpPr>
          <p:nvPr/>
        </p:nvSpPr>
        <p:spPr bwMode="auto">
          <a:xfrm>
            <a:off x="6872288" y="4157663"/>
            <a:ext cx="533400" cy="0"/>
          </a:xfrm>
          <a:prstGeom prst="line">
            <a:avLst/>
          </a:prstGeom>
          <a:noFill/>
          <a:ln w="984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
        <p:nvSpPr>
          <p:cNvPr id="52316" name="Line 92"/>
          <p:cNvSpPr>
            <a:spLocks noChangeShapeType="1"/>
          </p:cNvSpPr>
          <p:nvPr/>
        </p:nvSpPr>
        <p:spPr bwMode="auto">
          <a:xfrm>
            <a:off x="8091488" y="5029200"/>
            <a:ext cx="533400" cy="0"/>
          </a:xfrm>
          <a:prstGeom prst="line">
            <a:avLst/>
          </a:prstGeom>
          <a:noFill/>
          <a:ln w="984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endParaRPr lang="ja-JP"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altLang="ja-JP"/>
              <a:t>Merit/demerit of Crossbars</a:t>
            </a:r>
          </a:p>
        </p:txBody>
      </p:sp>
      <p:sp>
        <p:nvSpPr>
          <p:cNvPr id="54275" name="Rectangle 3"/>
          <p:cNvSpPr>
            <a:spLocks noGrp="1" noChangeArrowheads="1"/>
          </p:cNvSpPr>
          <p:nvPr>
            <p:ph type="body" idx="1"/>
          </p:nvPr>
        </p:nvSpPr>
        <p:spPr/>
        <p:txBody>
          <a:bodyPr/>
          <a:lstStyle/>
          <a:p>
            <a:pPr eaLnBrk="1" hangingPunct="1"/>
            <a:r>
              <a:rPr lang="en-US" altLang="ja-JP"/>
              <a:t>Non-blocking property</a:t>
            </a:r>
          </a:p>
          <a:p>
            <a:pPr eaLnBrk="1" hangingPunct="1"/>
            <a:r>
              <a:rPr lang="en-US" altLang="ja-JP"/>
              <a:t>Simple structure/Control</a:t>
            </a:r>
          </a:p>
          <a:p>
            <a:pPr eaLnBrk="1" hangingPunct="1"/>
            <a:r>
              <a:rPr lang="en-US" altLang="ja-JP"/>
              <a:t>The hardware for cross-points  usually do not limit the system (Fallacy of crossbars) </a:t>
            </a:r>
          </a:p>
          <a:p>
            <a:pPr eaLnBrk="1" hangingPunct="1"/>
            <a:r>
              <a:rPr lang="en-US" altLang="ja-JP"/>
              <a:t>Extension is difficult by the pin-limitation of LSIs</a:t>
            </a:r>
          </a:p>
          <a:p>
            <a:pPr lvl="1" eaLnBrk="1" hangingPunct="1"/>
            <a:r>
              <a:rPr lang="en-US" altLang="ja-JP"/>
              <a:t>If pins can be used, a large crossbar can be constructed → Earth simulator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564843" y="143734"/>
            <a:ext cx="8229600" cy="764540"/>
          </a:xfrm>
        </p:spPr>
        <p:txBody>
          <a:bodyPr/>
          <a:lstStyle/>
          <a:p>
            <a:pPr eaLnBrk="1" hangingPunct="1"/>
            <a:r>
              <a:rPr lang="en-US" altLang="ja-JP" dirty="0"/>
              <a:t>Snoop</a:t>
            </a:r>
            <a:r>
              <a:rPr lang="ja-JP" altLang="en-US" dirty="0"/>
              <a:t> </a:t>
            </a:r>
            <a:r>
              <a:rPr lang="en-US" altLang="ja-JP" dirty="0"/>
              <a:t>Cache is provided</a:t>
            </a:r>
            <a:r>
              <a:rPr lang="ja-JP" altLang="en-US" dirty="0"/>
              <a:t> </a:t>
            </a:r>
            <a:br>
              <a:rPr lang="en-US" altLang="ja-JP" dirty="0"/>
            </a:br>
            <a:br>
              <a:rPr lang="en-US" altLang="ja-JP" dirty="0"/>
            </a:br>
            <a:br>
              <a:rPr lang="en-US" altLang="ja-JP" dirty="0"/>
            </a:br>
            <a:br>
              <a:rPr lang="en-US" altLang="ja-JP" dirty="0"/>
            </a:br>
            <a:endParaRPr lang="ja-JP" altLang="en-US" dirty="0"/>
          </a:p>
        </p:txBody>
      </p:sp>
      <p:sp>
        <p:nvSpPr>
          <p:cNvPr id="4" name="円/楕円 3"/>
          <p:cNvSpPr/>
          <p:nvPr/>
        </p:nvSpPr>
        <p:spPr>
          <a:xfrm>
            <a:off x="1187624" y="1052736"/>
            <a:ext cx="1655763" cy="6477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CPU</a:t>
            </a:r>
            <a:endParaRPr lang="ja-JP" altLang="en-US" dirty="0"/>
          </a:p>
        </p:txBody>
      </p:sp>
      <p:sp>
        <p:nvSpPr>
          <p:cNvPr id="5" name="正方形/長方形 4"/>
          <p:cNvSpPr/>
          <p:nvPr/>
        </p:nvSpPr>
        <p:spPr>
          <a:xfrm>
            <a:off x="3706763" y="3573413"/>
            <a:ext cx="1368425" cy="863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North</a:t>
            </a:r>
          </a:p>
          <a:p>
            <a:pPr algn="ctr" eaLnBrk="1" hangingPunct="1">
              <a:defRPr/>
            </a:pPr>
            <a:r>
              <a:rPr lang="en-US" altLang="ja-JP" dirty="0"/>
              <a:t>Bridge</a:t>
            </a:r>
            <a:endParaRPr lang="ja-JP" altLang="en-US" dirty="0"/>
          </a:p>
        </p:txBody>
      </p:sp>
      <p:sp>
        <p:nvSpPr>
          <p:cNvPr id="6" name="上下矢印 5"/>
          <p:cNvSpPr/>
          <p:nvPr/>
        </p:nvSpPr>
        <p:spPr>
          <a:xfrm>
            <a:off x="4211588" y="3068588"/>
            <a:ext cx="287338" cy="504825"/>
          </a:xfrm>
          <a:prstGeom prst="up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7" name="上下矢印 6"/>
          <p:cNvSpPr/>
          <p:nvPr/>
        </p:nvSpPr>
        <p:spPr>
          <a:xfrm>
            <a:off x="4211588" y="4451301"/>
            <a:ext cx="287338" cy="504825"/>
          </a:xfrm>
          <a:prstGeom prst="up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8" name="正方形/長方形 7"/>
          <p:cNvSpPr/>
          <p:nvPr/>
        </p:nvSpPr>
        <p:spPr>
          <a:xfrm>
            <a:off x="3706763" y="4940251"/>
            <a:ext cx="1368425" cy="86518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South</a:t>
            </a:r>
          </a:p>
          <a:p>
            <a:pPr algn="ctr" eaLnBrk="1" hangingPunct="1">
              <a:defRPr/>
            </a:pPr>
            <a:r>
              <a:rPr lang="en-US" altLang="ja-JP" dirty="0"/>
              <a:t>Bridge</a:t>
            </a:r>
            <a:endParaRPr lang="ja-JP" altLang="en-US" dirty="0"/>
          </a:p>
        </p:txBody>
      </p:sp>
      <p:sp>
        <p:nvSpPr>
          <p:cNvPr id="10" name="左右矢印 9"/>
          <p:cNvSpPr/>
          <p:nvPr/>
        </p:nvSpPr>
        <p:spPr>
          <a:xfrm>
            <a:off x="2914601" y="3860751"/>
            <a:ext cx="792162" cy="28733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1" name="左右矢印 10"/>
          <p:cNvSpPr/>
          <p:nvPr/>
        </p:nvSpPr>
        <p:spPr>
          <a:xfrm>
            <a:off x="5075188" y="3843288"/>
            <a:ext cx="792163" cy="28892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2" name="左右矢印 11"/>
          <p:cNvSpPr/>
          <p:nvPr/>
        </p:nvSpPr>
        <p:spPr>
          <a:xfrm>
            <a:off x="5075188" y="5211713"/>
            <a:ext cx="792163" cy="2873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3" name="左右矢印 12"/>
          <p:cNvSpPr/>
          <p:nvPr/>
        </p:nvSpPr>
        <p:spPr>
          <a:xfrm>
            <a:off x="2914601" y="5229176"/>
            <a:ext cx="792162" cy="28733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4" name="正方形/長方形 13"/>
          <p:cNvSpPr/>
          <p:nvPr/>
        </p:nvSpPr>
        <p:spPr>
          <a:xfrm>
            <a:off x="1763663" y="3573413"/>
            <a:ext cx="1150938" cy="827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Graphics</a:t>
            </a:r>
            <a:endParaRPr lang="ja-JP" altLang="en-US" dirty="0"/>
          </a:p>
        </p:txBody>
      </p:sp>
      <p:sp>
        <p:nvSpPr>
          <p:cNvPr id="15" name="正方形/長方形 14"/>
          <p:cNvSpPr/>
          <p:nvPr/>
        </p:nvSpPr>
        <p:spPr>
          <a:xfrm>
            <a:off x="5900688" y="3573413"/>
            <a:ext cx="1152525" cy="827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DRAM</a:t>
            </a:r>
            <a:endParaRPr lang="ja-JP" altLang="en-US" dirty="0"/>
          </a:p>
        </p:txBody>
      </p:sp>
      <p:sp>
        <p:nvSpPr>
          <p:cNvPr id="16" name="正方形/長方形 15"/>
          <p:cNvSpPr/>
          <p:nvPr/>
        </p:nvSpPr>
        <p:spPr>
          <a:xfrm>
            <a:off x="5916563" y="4956126"/>
            <a:ext cx="1152525" cy="376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USB</a:t>
            </a:r>
            <a:endParaRPr lang="ja-JP" altLang="en-US" dirty="0"/>
          </a:p>
        </p:txBody>
      </p:sp>
      <p:sp>
        <p:nvSpPr>
          <p:cNvPr id="17" name="正方形/長方形 16"/>
          <p:cNvSpPr/>
          <p:nvPr/>
        </p:nvSpPr>
        <p:spPr>
          <a:xfrm>
            <a:off x="5916563" y="5373638"/>
            <a:ext cx="1152525" cy="374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Ether</a:t>
            </a:r>
            <a:endParaRPr lang="ja-JP" altLang="en-US" dirty="0"/>
          </a:p>
        </p:txBody>
      </p:sp>
      <p:sp>
        <p:nvSpPr>
          <p:cNvPr id="18" name="正方形/長方形 17"/>
          <p:cNvSpPr/>
          <p:nvPr/>
        </p:nvSpPr>
        <p:spPr>
          <a:xfrm>
            <a:off x="5916563" y="5789563"/>
            <a:ext cx="1319213" cy="376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Legacy I/O</a:t>
            </a:r>
            <a:endParaRPr lang="ja-JP" altLang="en-US" dirty="0"/>
          </a:p>
        </p:txBody>
      </p:sp>
      <p:sp>
        <p:nvSpPr>
          <p:cNvPr id="10257" name="テキスト ボックス 19"/>
          <p:cNvSpPr txBox="1">
            <a:spLocks noChangeArrowheads="1"/>
          </p:cNvSpPr>
          <p:nvPr/>
        </p:nvSpPr>
        <p:spPr bwMode="auto">
          <a:xfrm>
            <a:off x="1017538" y="5219651"/>
            <a:ext cx="1825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PCI/PCIexpress</a:t>
            </a:r>
            <a:endParaRPr lang="ja-JP" altLang="en-US"/>
          </a:p>
        </p:txBody>
      </p:sp>
      <p:sp>
        <p:nvSpPr>
          <p:cNvPr id="10259" name="テキスト ボックス 21"/>
          <p:cNvSpPr txBox="1">
            <a:spLocks noChangeArrowheads="1"/>
          </p:cNvSpPr>
          <p:nvPr/>
        </p:nvSpPr>
        <p:spPr bwMode="auto">
          <a:xfrm>
            <a:off x="4859288" y="3197176"/>
            <a:ext cx="26336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Memory Controller HUB</a:t>
            </a:r>
            <a:endParaRPr lang="ja-JP" altLang="en-US"/>
          </a:p>
        </p:txBody>
      </p:sp>
      <p:sp>
        <p:nvSpPr>
          <p:cNvPr id="10260" name="テキスト ボックス 22"/>
          <p:cNvSpPr txBox="1">
            <a:spLocks noChangeArrowheads="1"/>
          </p:cNvSpPr>
          <p:nvPr/>
        </p:nvSpPr>
        <p:spPr bwMode="auto">
          <a:xfrm>
            <a:off x="5003751" y="4537026"/>
            <a:ext cx="210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I/O Controller HUB</a:t>
            </a:r>
            <a:endParaRPr lang="ja-JP" altLang="en-US"/>
          </a:p>
        </p:txBody>
      </p:sp>
      <p:sp>
        <p:nvSpPr>
          <p:cNvPr id="2" name="正方形/長方形 1">
            <a:extLst>
              <a:ext uri="{FF2B5EF4-FFF2-40B4-BE49-F238E27FC236}">
                <a16:creationId xmlns:a16="http://schemas.microsoft.com/office/drawing/2014/main" id="{84D2633F-CAC0-43DF-A6AB-7F04F4B76EB8}"/>
              </a:ext>
            </a:extLst>
          </p:cNvPr>
          <p:cNvSpPr/>
          <p:nvPr/>
        </p:nvSpPr>
        <p:spPr>
          <a:xfrm>
            <a:off x="1556733" y="1789628"/>
            <a:ext cx="935360" cy="242312"/>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L1</a:t>
            </a:r>
            <a:endParaRPr kumimoji="1" lang="ja-JP" altLang="en-US" dirty="0"/>
          </a:p>
        </p:txBody>
      </p:sp>
      <p:sp>
        <p:nvSpPr>
          <p:cNvPr id="23" name="正方形/長方形 22">
            <a:extLst>
              <a:ext uri="{FF2B5EF4-FFF2-40B4-BE49-F238E27FC236}">
                <a16:creationId xmlns:a16="http://schemas.microsoft.com/office/drawing/2014/main" id="{3739AD37-5A10-498B-99FB-58C77124AACA}"/>
              </a:ext>
            </a:extLst>
          </p:cNvPr>
          <p:cNvSpPr/>
          <p:nvPr/>
        </p:nvSpPr>
        <p:spPr>
          <a:xfrm>
            <a:off x="3381895" y="2572604"/>
            <a:ext cx="2089374" cy="504825"/>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L3</a:t>
            </a:r>
            <a:endParaRPr kumimoji="1" lang="ja-JP" altLang="en-US" dirty="0"/>
          </a:p>
        </p:txBody>
      </p:sp>
      <p:sp>
        <p:nvSpPr>
          <p:cNvPr id="24" name="円/楕円 3">
            <a:extLst>
              <a:ext uri="{FF2B5EF4-FFF2-40B4-BE49-F238E27FC236}">
                <a16:creationId xmlns:a16="http://schemas.microsoft.com/office/drawing/2014/main" id="{96517869-4384-45F3-9697-9D982C6F782A}"/>
              </a:ext>
            </a:extLst>
          </p:cNvPr>
          <p:cNvSpPr/>
          <p:nvPr/>
        </p:nvSpPr>
        <p:spPr>
          <a:xfrm>
            <a:off x="2808596" y="1052736"/>
            <a:ext cx="1655763" cy="6477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CPU</a:t>
            </a:r>
            <a:endParaRPr lang="ja-JP" altLang="en-US" dirty="0"/>
          </a:p>
        </p:txBody>
      </p:sp>
      <p:sp>
        <p:nvSpPr>
          <p:cNvPr id="25" name="円/楕円 3">
            <a:extLst>
              <a:ext uri="{FF2B5EF4-FFF2-40B4-BE49-F238E27FC236}">
                <a16:creationId xmlns:a16="http://schemas.microsoft.com/office/drawing/2014/main" id="{AF0F76EF-E8FE-467E-BCD7-EB2DC7848CF4}"/>
              </a:ext>
            </a:extLst>
          </p:cNvPr>
          <p:cNvSpPr/>
          <p:nvPr/>
        </p:nvSpPr>
        <p:spPr>
          <a:xfrm>
            <a:off x="4429568" y="1052736"/>
            <a:ext cx="1655763" cy="6477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CPU</a:t>
            </a:r>
            <a:endParaRPr lang="ja-JP" altLang="en-US" dirty="0"/>
          </a:p>
        </p:txBody>
      </p:sp>
      <p:sp>
        <p:nvSpPr>
          <p:cNvPr id="26" name="円/楕円 3">
            <a:extLst>
              <a:ext uri="{FF2B5EF4-FFF2-40B4-BE49-F238E27FC236}">
                <a16:creationId xmlns:a16="http://schemas.microsoft.com/office/drawing/2014/main" id="{215F75EC-8608-4864-AD58-2910ADF3824C}"/>
              </a:ext>
            </a:extLst>
          </p:cNvPr>
          <p:cNvSpPr/>
          <p:nvPr/>
        </p:nvSpPr>
        <p:spPr>
          <a:xfrm>
            <a:off x="6050540" y="1053108"/>
            <a:ext cx="1655763" cy="6477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ja-JP" dirty="0"/>
              <a:t>CPU</a:t>
            </a:r>
            <a:endParaRPr lang="ja-JP" altLang="en-US" dirty="0"/>
          </a:p>
        </p:txBody>
      </p:sp>
      <p:cxnSp>
        <p:nvCxnSpPr>
          <p:cNvPr id="9" name="直線コネクタ 8">
            <a:extLst>
              <a:ext uri="{FF2B5EF4-FFF2-40B4-BE49-F238E27FC236}">
                <a16:creationId xmlns:a16="http://schemas.microsoft.com/office/drawing/2014/main" id="{ED5BB9F5-8D29-474D-9BD0-2EDDD88DBCA1}"/>
              </a:ext>
            </a:extLst>
          </p:cNvPr>
          <p:cNvCxnSpPr/>
          <p:nvPr/>
        </p:nvCxnSpPr>
        <p:spPr>
          <a:xfrm>
            <a:off x="2085348" y="2109538"/>
            <a:ext cx="4862916" cy="511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EF0CDDB4-2CA9-4CD2-A7CD-45598A1105D5}"/>
              </a:ext>
            </a:extLst>
          </p:cNvPr>
          <p:cNvCxnSpPr>
            <a:cxnSpLocks/>
          </p:cNvCxnSpPr>
          <p:nvPr/>
        </p:nvCxnSpPr>
        <p:spPr>
          <a:xfrm flipV="1">
            <a:off x="6948263" y="1988840"/>
            <a:ext cx="1" cy="1272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66BCC32B-569F-443B-B977-8E9C3F7834F3}"/>
              </a:ext>
            </a:extLst>
          </p:cNvPr>
          <p:cNvCxnSpPr/>
          <p:nvPr/>
        </p:nvCxnSpPr>
        <p:spPr>
          <a:xfrm>
            <a:off x="2015505" y="1714724"/>
            <a:ext cx="0" cy="497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EEE517EF-58C5-4AEF-AF56-555A3AD26654}"/>
              </a:ext>
            </a:extLst>
          </p:cNvPr>
          <p:cNvCxnSpPr/>
          <p:nvPr/>
        </p:nvCxnSpPr>
        <p:spPr>
          <a:xfrm>
            <a:off x="3636477" y="1700436"/>
            <a:ext cx="0" cy="956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0BEF224E-D2CC-4F49-A5CE-9B36D106033D}"/>
              </a:ext>
            </a:extLst>
          </p:cNvPr>
          <p:cNvCxnSpPr/>
          <p:nvPr/>
        </p:nvCxnSpPr>
        <p:spPr>
          <a:xfrm>
            <a:off x="5311756" y="2060848"/>
            <a:ext cx="0" cy="81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5" name="直線コネクタ 10244">
            <a:extLst>
              <a:ext uri="{FF2B5EF4-FFF2-40B4-BE49-F238E27FC236}">
                <a16:creationId xmlns:a16="http://schemas.microsoft.com/office/drawing/2014/main" id="{4E3D3FF2-C3D6-4478-B9EC-B2951AED8CBD}"/>
              </a:ext>
            </a:extLst>
          </p:cNvPr>
          <p:cNvCxnSpPr>
            <a:endCxn id="2" idx="0"/>
          </p:cNvCxnSpPr>
          <p:nvPr/>
        </p:nvCxnSpPr>
        <p:spPr>
          <a:xfrm flipH="1">
            <a:off x="2024413" y="1663516"/>
            <a:ext cx="1448" cy="1261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F1A3ACBC-4872-4855-A8B8-0DA26ECA1DA1}"/>
              </a:ext>
            </a:extLst>
          </p:cNvPr>
          <p:cNvSpPr/>
          <p:nvPr/>
        </p:nvSpPr>
        <p:spPr>
          <a:xfrm>
            <a:off x="3168797" y="1789188"/>
            <a:ext cx="935360" cy="242312"/>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L1</a:t>
            </a:r>
            <a:endParaRPr kumimoji="1" lang="ja-JP" altLang="en-US" dirty="0"/>
          </a:p>
        </p:txBody>
      </p:sp>
      <p:sp>
        <p:nvSpPr>
          <p:cNvPr id="33" name="正方形/長方形 32">
            <a:extLst>
              <a:ext uri="{FF2B5EF4-FFF2-40B4-BE49-F238E27FC236}">
                <a16:creationId xmlns:a16="http://schemas.microsoft.com/office/drawing/2014/main" id="{01F0A21C-808A-4C02-8350-39A01775480F}"/>
              </a:ext>
            </a:extLst>
          </p:cNvPr>
          <p:cNvSpPr/>
          <p:nvPr/>
        </p:nvSpPr>
        <p:spPr>
          <a:xfrm>
            <a:off x="3706763" y="2185116"/>
            <a:ext cx="1368424" cy="397697"/>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L2</a:t>
            </a:r>
            <a:endParaRPr kumimoji="1" lang="ja-JP" altLang="en-US" dirty="0"/>
          </a:p>
        </p:txBody>
      </p:sp>
      <p:sp>
        <p:nvSpPr>
          <p:cNvPr id="35" name="正方形/長方形 34">
            <a:extLst>
              <a:ext uri="{FF2B5EF4-FFF2-40B4-BE49-F238E27FC236}">
                <a16:creationId xmlns:a16="http://schemas.microsoft.com/office/drawing/2014/main" id="{57600244-E22A-4572-8437-438EB08CE7F2}"/>
              </a:ext>
            </a:extLst>
          </p:cNvPr>
          <p:cNvSpPr/>
          <p:nvPr/>
        </p:nvSpPr>
        <p:spPr>
          <a:xfrm>
            <a:off x="4844076" y="1749867"/>
            <a:ext cx="935360" cy="242312"/>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L1</a:t>
            </a:r>
            <a:endParaRPr kumimoji="1" lang="ja-JP" altLang="en-US" dirty="0"/>
          </a:p>
        </p:txBody>
      </p:sp>
      <p:sp>
        <p:nvSpPr>
          <p:cNvPr id="37" name="正方形/長方形 36">
            <a:extLst>
              <a:ext uri="{FF2B5EF4-FFF2-40B4-BE49-F238E27FC236}">
                <a16:creationId xmlns:a16="http://schemas.microsoft.com/office/drawing/2014/main" id="{660898BD-D9D5-46B2-8CDF-385AFE9D9308}"/>
              </a:ext>
            </a:extLst>
          </p:cNvPr>
          <p:cNvSpPr/>
          <p:nvPr/>
        </p:nvSpPr>
        <p:spPr>
          <a:xfrm>
            <a:off x="6462704" y="1731064"/>
            <a:ext cx="935360" cy="242312"/>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L1</a:t>
            </a:r>
            <a:endParaRPr kumimoji="1" lang="ja-JP" altLang="en-US" dirty="0"/>
          </a:p>
        </p:txBody>
      </p:sp>
      <p:cxnSp>
        <p:nvCxnSpPr>
          <p:cNvPr id="39" name="直線コネクタ 38">
            <a:extLst>
              <a:ext uri="{FF2B5EF4-FFF2-40B4-BE49-F238E27FC236}">
                <a16:creationId xmlns:a16="http://schemas.microsoft.com/office/drawing/2014/main" id="{528B6070-07EB-4E1D-BB52-7145FB9947D0}"/>
              </a:ext>
            </a:extLst>
          </p:cNvPr>
          <p:cNvCxnSpPr/>
          <p:nvPr/>
        </p:nvCxnSpPr>
        <p:spPr>
          <a:xfrm>
            <a:off x="3707904" y="2420888"/>
            <a:ext cx="0" cy="81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E0E09656-A459-49F8-848B-FB5C0795ED80}"/>
              </a:ext>
            </a:extLst>
          </p:cNvPr>
          <p:cNvCxnSpPr/>
          <p:nvPr/>
        </p:nvCxnSpPr>
        <p:spPr>
          <a:xfrm>
            <a:off x="2051720" y="2051456"/>
            <a:ext cx="0" cy="81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98EA0D9A-DF0D-4335-B484-E0BE6F00CE1C}"/>
              </a:ext>
            </a:extLst>
          </p:cNvPr>
          <p:cNvCxnSpPr/>
          <p:nvPr/>
        </p:nvCxnSpPr>
        <p:spPr>
          <a:xfrm>
            <a:off x="3707904" y="2060848"/>
            <a:ext cx="0" cy="81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7B425A5C-FA99-4215-A8E7-69710F1EBA19}"/>
              </a:ext>
            </a:extLst>
          </p:cNvPr>
          <p:cNvSpPr txBox="1"/>
          <p:nvPr/>
        </p:nvSpPr>
        <p:spPr>
          <a:xfrm>
            <a:off x="6444534" y="2174904"/>
            <a:ext cx="1582484" cy="369332"/>
          </a:xfrm>
          <a:prstGeom prst="rect">
            <a:avLst/>
          </a:prstGeom>
          <a:noFill/>
        </p:spPr>
        <p:txBody>
          <a:bodyPr wrap="none" rtlCol="0">
            <a:spAutoFit/>
          </a:bodyPr>
          <a:lstStyle/>
          <a:p>
            <a:r>
              <a:rPr kumimoji="1" lang="en-US" altLang="ja-JP" dirty="0"/>
              <a:t>Snoop</a:t>
            </a:r>
            <a:r>
              <a:rPr kumimoji="1" lang="ja-JP" altLang="en-US" dirty="0"/>
              <a:t> </a:t>
            </a:r>
            <a:r>
              <a:rPr kumimoji="1" lang="en-US" altLang="ja-JP" dirty="0"/>
              <a:t>Cache</a:t>
            </a:r>
            <a:endParaRPr kumimoji="1" lang="ja-JP" altLang="en-US" dirty="0"/>
          </a:p>
        </p:txBody>
      </p:sp>
      <p:sp>
        <p:nvSpPr>
          <p:cNvPr id="42" name="テキスト ボックス 41">
            <a:extLst>
              <a:ext uri="{FF2B5EF4-FFF2-40B4-BE49-F238E27FC236}">
                <a16:creationId xmlns:a16="http://schemas.microsoft.com/office/drawing/2014/main" id="{C56B572D-23A2-481D-818A-933E53D3099E}"/>
              </a:ext>
            </a:extLst>
          </p:cNvPr>
          <p:cNvSpPr txBox="1"/>
          <p:nvPr/>
        </p:nvSpPr>
        <p:spPr>
          <a:xfrm>
            <a:off x="1439606" y="2276922"/>
            <a:ext cx="582211" cy="369332"/>
          </a:xfrm>
          <a:prstGeom prst="rect">
            <a:avLst/>
          </a:prstGeom>
          <a:noFill/>
        </p:spPr>
        <p:txBody>
          <a:bodyPr wrap="none" rtlCol="0">
            <a:spAutoFit/>
          </a:bodyPr>
          <a:lstStyle/>
          <a:p>
            <a:r>
              <a:rPr lang="en-US" altLang="ja-JP" dirty="0"/>
              <a:t>Bus</a:t>
            </a:r>
            <a:endParaRPr kumimoji="1" lang="ja-JP" altLang="en-US" dirty="0"/>
          </a:p>
        </p:txBody>
      </p:sp>
      <p:sp>
        <p:nvSpPr>
          <p:cNvPr id="43" name="テキスト ボックス 42">
            <a:extLst>
              <a:ext uri="{FF2B5EF4-FFF2-40B4-BE49-F238E27FC236}">
                <a16:creationId xmlns:a16="http://schemas.microsoft.com/office/drawing/2014/main" id="{0E25BC12-504E-490C-92B2-19940A3C5D66}"/>
              </a:ext>
            </a:extLst>
          </p:cNvPr>
          <p:cNvSpPr txBox="1"/>
          <p:nvPr/>
        </p:nvSpPr>
        <p:spPr>
          <a:xfrm>
            <a:off x="3157890" y="3241770"/>
            <a:ext cx="1120820" cy="369332"/>
          </a:xfrm>
          <a:prstGeom prst="rect">
            <a:avLst/>
          </a:prstGeom>
          <a:noFill/>
        </p:spPr>
        <p:txBody>
          <a:bodyPr wrap="none" rtlCol="0">
            <a:spAutoFit/>
          </a:bodyPr>
          <a:lstStyle/>
          <a:p>
            <a:r>
              <a:rPr kumimoji="1" lang="en-US" altLang="ja-JP" dirty="0"/>
              <a:t>Crossbar</a:t>
            </a:r>
            <a:endParaRPr kumimoji="1" lang="ja-JP" altLang="en-US" dirty="0"/>
          </a:p>
        </p:txBody>
      </p:sp>
    </p:spTree>
    <p:extLst>
      <p:ext uri="{BB962C8B-B14F-4D97-AF65-F5344CB8AC3E}">
        <p14:creationId xmlns:p14="http://schemas.microsoft.com/office/powerpoint/2010/main" val="25956238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ltLang="ja-JP"/>
              <a:t>SUN T1</a:t>
            </a:r>
          </a:p>
        </p:txBody>
      </p:sp>
      <p:sp>
        <p:nvSpPr>
          <p:cNvPr id="55299" name="Rectangle 3"/>
          <p:cNvSpPr>
            <a:spLocks noChangeArrowheads="1"/>
          </p:cNvSpPr>
          <p:nvPr/>
        </p:nvSpPr>
        <p:spPr bwMode="auto">
          <a:xfrm>
            <a:off x="1116013" y="1268413"/>
            <a:ext cx="5032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Core</a:t>
            </a:r>
          </a:p>
        </p:txBody>
      </p:sp>
      <p:sp>
        <p:nvSpPr>
          <p:cNvPr id="55300" name="Rectangle 4"/>
          <p:cNvSpPr>
            <a:spLocks noChangeArrowheads="1"/>
          </p:cNvSpPr>
          <p:nvPr/>
        </p:nvSpPr>
        <p:spPr bwMode="auto">
          <a:xfrm>
            <a:off x="1116013" y="1844675"/>
            <a:ext cx="5032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Core</a:t>
            </a:r>
          </a:p>
        </p:txBody>
      </p:sp>
      <p:sp>
        <p:nvSpPr>
          <p:cNvPr id="55301" name="Rectangle 5"/>
          <p:cNvSpPr>
            <a:spLocks noChangeArrowheads="1"/>
          </p:cNvSpPr>
          <p:nvPr/>
        </p:nvSpPr>
        <p:spPr bwMode="auto">
          <a:xfrm>
            <a:off x="1116013" y="2420938"/>
            <a:ext cx="5032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Core</a:t>
            </a:r>
          </a:p>
        </p:txBody>
      </p:sp>
      <p:sp>
        <p:nvSpPr>
          <p:cNvPr id="55302" name="Rectangle 6"/>
          <p:cNvSpPr>
            <a:spLocks noChangeArrowheads="1"/>
          </p:cNvSpPr>
          <p:nvPr/>
        </p:nvSpPr>
        <p:spPr bwMode="auto">
          <a:xfrm>
            <a:off x="1116013" y="2997200"/>
            <a:ext cx="5032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Core</a:t>
            </a:r>
          </a:p>
        </p:txBody>
      </p:sp>
      <p:sp>
        <p:nvSpPr>
          <p:cNvPr id="55303" name="Rectangle 7"/>
          <p:cNvSpPr>
            <a:spLocks noChangeArrowheads="1"/>
          </p:cNvSpPr>
          <p:nvPr/>
        </p:nvSpPr>
        <p:spPr bwMode="auto">
          <a:xfrm>
            <a:off x="1116013" y="3571875"/>
            <a:ext cx="5032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Core</a:t>
            </a:r>
          </a:p>
        </p:txBody>
      </p:sp>
      <p:sp>
        <p:nvSpPr>
          <p:cNvPr id="55304" name="Rectangle 8"/>
          <p:cNvSpPr>
            <a:spLocks noChangeArrowheads="1"/>
          </p:cNvSpPr>
          <p:nvPr/>
        </p:nvSpPr>
        <p:spPr bwMode="auto">
          <a:xfrm>
            <a:off x="1116013" y="4148138"/>
            <a:ext cx="5032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Core</a:t>
            </a:r>
          </a:p>
        </p:txBody>
      </p:sp>
      <p:sp>
        <p:nvSpPr>
          <p:cNvPr id="55305" name="Rectangle 9"/>
          <p:cNvSpPr>
            <a:spLocks noChangeArrowheads="1"/>
          </p:cNvSpPr>
          <p:nvPr/>
        </p:nvSpPr>
        <p:spPr bwMode="auto">
          <a:xfrm>
            <a:off x="1116013" y="4724400"/>
            <a:ext cx="5032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Core</a:t>
            </a:r>
          </a:p>
        </p:txBody>
      </p:sp>
      <p:sp>
        <p:nvSpPr>
          <p:cNvPr id="55306" name="Rectangle 10"/>
          <p:cNvSpPr>
            <a:spLocks noChangeArrowheads="1"/>
          </p:cNvSpPr>
          <p:nvPr/>
        </p:nvSpPr>
        <p:spPr bwMode="auto">
          <a:xfrm>
            <a:off x="1116013" y="5300663"/>
            <a:ext cx="5032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Core</a:t>
            </a:r>
          </a:p>
        </p:txBody>
      </p:sp>
      <p:sp>
        <p:nvSpPr>
          <p:cNvPr id="55307" name="Rectangle 11"/>
          <p:cNvSpPr>
            <a:spLocks noChangeArrowheads="1"/>
          </p:cNvSpPr>
          <p:nvPr/>
        </p:nvSpPr>
        <p:spPr bwMode="auto">
          <a:xfrm>
            <a:off x="3132138" y="2205038"/>
            <a:ext cx="1368425" cy="223202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Crossbar</a:t>
            </a:r>
          </a:p>
          <a:p>
            <a:pPr algn="ctr" eaLnBrk="1" hangingPunct="1"/>
            <a:r>
              <a:rPr lang="en-US" altLang="ja-JP" b="1"/>
              <a:t>Switch</a:t>
            </a:r>
          </a:p>
        </p:txBody>
      </p:sp>
      <p:sp>
        <p:nvSpPr>
          <p:cNvPr id="55308" name="Rectangle 12"/>
          <p:cNvSpPr>
            <a:spLocks noChangeArrowheads="1"/>
          </p:cNvSpPr>
          <p:nvPr/>
        </p:nvSpPr>
        <p:spPr bwMode="auto">
          <a:xfrm>
            <a:off x="3132138" y="5084763"/>
            <a:ext cx="1512887" cy="7921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FPU</a:t>
            </a:r>
          </a:p>
        </p:txBody>
      </p:sp>
      <p:sp>
        <p:nvSpPr>
          <p:cNvPr id="55309" name="Rectangle 13"/>
          <p:cNvSpPr>
            <a:spLocks noChangeArrowheads="1"/>
          </p:cNvSpPr>
          <p:nvPr/>
        </p:nvSpPr>
        <p:spPr bwMode="auto">
          <a:xfrm>
            <a:off x="5940425" y="1196975"/>
            <a:ext cx="1079500" cy="792163"/>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L2</a:t>
            </a:r>
          </a:p>
          <a:p>
            <a:pPr algn="ctr" eaLnBrk="1" hangingPunct="1"/>
            <a:r>
              <a:rPr lang="en-US" altLang="ja-JP" b="1"/>
              <a:t>Cache</a:t>
            </a:r>
          </a:p>
          <a:p>
            <a:pPr algn="ctr" eaLnBrk="1" hangingPunct="1"/>
            <a:r>
              <a:rPr lang="en-US" altLang="ja-JP" b="1"/>
              <a:t>bank</a:t>
            </a:r>
          </a:p>
        </p:txBody>
      </p:sp>
      <p:sp>
        <p:nvSpPr>
          <p:cNvPr id="55310" name="Rectangle 14"/>
          <p:cNvSpPr>
            <a:spLocks noChangeArrowheads="1"/>
          </p:cNvSpPr>
          <p:nvPr/>
        </p:nvSpPr>
        <p:spPr bwMode="auto">
          <a:xfrm>
            <a:off x="5940425" y="1989138"/>
            <a:ext cx="1081088" cy="287337"/>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Directory</a:t>
            </a:r>
          </a:p>
        </p:txBody>
      </p:sp>
      <p:sp>
        <p:nvSpPr>
          <p:cNvPr id="55311" name="Rectangle 15"/>
          <p:cNvSpPr>
            <a:spLocks noChangeArrowheads="1"/>
          </p:cNvSpPr>
          <p:nvPr/>
        </p:nvSpPr>
        <p:spPr bwMode="auto">
          <a:xfrm>
            <a:off x="5940425" y="2493963"/>
            <a:ext cx="1079500" cy="792162"/>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L2</a:t>
            </a:r>
          </a:p>
          <a:p>
            <a:pPr algn="ctr" eaLnBrk="1" hangingPunct="1"/>
            <a:r>
              <a:rPr lang="en-US" altLang="ja-JP" b="1"/>
              <a:t>Cache</a:t>
            </a:r>
          </a:p>
          <a:p>
            <a:pPr algn="ctr" eaLnBrk="1" hangingPunct="1"/>
            <a:r>
              <a:rPr lang="en-US" altLang="ja-JP" b="1"/>
              <a:t>bank</a:t>
            </a:r>
          </a:p>
        </p:txBody>
      </p:sp>
      <p:sp>
        <p:nvSpPr>
          <p:cNvPr id="55312" name="Rectangle 16"/>
          <p:cNvSpPr>
            <a:spLocks noChangeArrowheads="1"/>
          </p:cNvSpPr>
          <p:nvPr/>
        </p:nvSpPr>
        <p:spPr bwMode="auto">
          <a:xfrm>
            <a:off x="5940425" y="3286125"/>
            <a:ext cx="1081088" cy="287338"/>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Directory</a:t>
            </a:r>
          </a:p>
        </p:txBody>
      </p:sp>
      <p:sp>
        <p:nvSpPr>
          <p:cNvPr id="55313" name="Rectangle 17"/>
          <p:cNvSpPr>
            <a:spLocks noChangeArrowheads="1"/>
          </p:cNvSpPr>
          <p:nvPr/>
        </p:nvSpPr>
        <p:spPr bwMode="auto">
          <a:xfrm>
            <a:off x="5940425" y="3790950"/>
            <a:ext cx="1079500" cy="792163"/>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L2</a:t>
            </a:r>
          </a:p>
          <a:p>
            <a:pPr algn="ctr" eaLnBrk="1" hangingPunct="1"/>
            <a:r>
              <a:rPr lang="en-US" altLang="ja-JP" b="1"/>
              <a:t>Cache</a:t>
            </a:r>
          </a:p>
          <a:p>
            <a:pPr algn="ctr" eaLnBrk="1" hangingPunct="1"/>
            <a:r>
              <a:rPr lang="en-US" altLang="ja-JP" b="1"/>
              <a:t>bank</a:t>
            </a:r>
          </a:p>
        </p:txBody>
      </p:sp>
      <p:sp>
        <p:nvSpPr>
          <p:cNvPr id="55314" name="Rectangle 18"/>
          <p:cNvSpPr>
            <a:spLocks noChangeArrowheads="1"/>
          </p:cNvSpPr>
          <p:nvPr/>
        </p:nvSpPr>
        <p:spPr bwMode="auto">
          <a:xfrm>
            <a:off x="5940425" y="4583113"/>
            <a:ext cx="1081088" cy="287337"/>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Directory</a:t>
            </a:r>
          </a:p>
        </p:txBody>
      </p:sp>
      <p:sp>
        <p:nvSpPr>
          <p:cNvPr id="55315" name="Rectangle 19"/>
          <p:cNvSpPr>
            <a:spLocks noChangeArrowheads="1"/>
          </p:cNvSpPr>
          <p:nvPr/>
        </p:nvSpPr>
        <p:spPr bwMode="auto">
          <a:xfrm>
            <a:off x="5940425" y="5087938"/>
            <a:ext cx="1079500" cy="792162"/>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L2</a:t>
            </a:r>
          </a:p>
          <a:p>
            <a:pPr algn="ctr" eaLnBrk="1" hangingPunct="1"/>
            <a:r>
              <a:rPr lang="en-US" altLang="ja-JP" b="1"/>
              <a:t>Cache</a:t>
            </a:r>
          </a:p>
          <a:p>
            <a:pPr algn="ctr" eaLnBrk="1" hangingPunct="1"/>
            <a:r>
              <a:rPr lang="en-US" altLang="ja-JP" b="1"/>
              <a:t>bank</a:t>
            </a:r>
          </a:p>
        </p:txBody>
      </p:sp>
      <p:sp>
        <p:nvSpPr>
          <p:cNvPr id="55316" name="Rectangle 20"/>
          <p:cNvSpPr>
            <a:spLocks noChangeArrowheads="1"/>
          </p:cNvSpPr>
          <p:nvPr/>
        </p:nvSpPr>
        <p:spPr bwMode="auto">
          <a:xfrm>
            <a:off x="5940425" y="5880100"/>
            <a:ext cx="1081088" cy="287338"/>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Directory</a:t>
            </a:r>
          </a:p>
        </p:txBody>
      </p:sp>
      <p:sp>
        <p:nvSpPr>
          <p:cNvPr id="55317" name="Line 21"/>
          <p:cNvSpPr>
            <a:spLocks noChangeShapeType="1"/>
          </p:cNvSpPr>
          <p:nvPr/>
        </p:nvSpPr>
        <p:spPr bwMode="auto">
          <a:xfrm>
            <a:off x="1619250" y="1557338"/>
            <a:ext cx="1512888" cy="792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18" name="Line 22"/>
          <p:cNvSpPr>
            <a:spLocks noChangeShapeType="1"/>
          </p:cNvSpPr>
          <p:nvPr/>
        </p:nvSpPr>
        <p:spPr bwMode="auto">
          <a:xfrm>
            <a:off x="1619250" y="2133600"/>
            <a:ext cx="1512888"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19" name="Line 23"/>
          <p:cNvSpPr>
            <a:spLocks noChangeShapeType="1"/>
          </p:cNvSpPr>
          <p:nvPr/>
        </p:nvSpPr>
        <p:spPr bwMode="auto">
          <a:xfrm>
            <a:off x="1619250" y="2708275"/>
            <a:ext cx="15128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0" name="Line 24"/>
          <p:cNvSpPr>
            <a:spLocks noChangeShapeType="1"/>
          </p:cNvSpPr>
          <p:nvPr/>
        </p:nvSpPr>
        <p:spPr bwMode="auto">
          <a:xfrm flipV="1">
            <a:off x="1619250" y="2924175"/>
            <a:ext cx="1512888"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1" name="Line 25"/>
          <p:cNvSpPr>
            <a:spLocks noChangeShapeType="1"/>
          </p:cNvSpPr>
          <p:nvPr/>
        </p:nvSpPr>
        <p:spPr bwMode="auto">
          <a:xfrm flipV="1">
            <a:off x="1619250" y="3141663"/>
            <a:ext cx="1512888" cy="719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2" name="Line 26"/>
          <p:cNvSpPr>
            <a:spLocks noChangeShapeType="1"/>
          </p:cNvSpPr>
          <p:nvPr/>
        </p:nvSpPr>
        <p:spPr bwMode="auto">
          <a:xfrm flipV="1">
            <a:off x="1619250" y="3357563"/>
            <a:ext cx="1512888"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3" name="Line 27"/>
          <p:cNvSpPr>
            <a:spLocks noChangeShapeType="1"/>
          </p:cNvSpPr>
          <p:nvPr/>
        </p:nvSpPr>
        <p:spPr bwMode="auto">
          <a:xfrm flipV="1">
            <a:off x="1619250" y="3644900"/>
            <a:ext cx="1512888" cy="1368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4" name="Line 28"/>
          <p:cNvSpPr>
            <a:spLocks noChangeShapeType="1"/>
          </p:cNvSpPr>
          <p:nvPr/>
        </p:nvSpPr>
        <p:spPr bwMode="auto">
          <a:xfrm flipV="1">
            <a:off x="1619250" y="3860800"/>
            <a:ext cx="1512888" cy="16557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5" name="Line 29"/>
          <p:cNvSpPr>
            <a:spLocks noChangeShapeType="1"/>
          </p:cNvSpPr>
          <p:nvPr/>
        </p:nvSpPr>
        <p:spPr bwMode="auto">
          <a:xfrm flipV="1">
            <a:off x="3851275" y="4437063"/>
            <a:ext cx="0"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6" name="Line 30"/>
          <p:cNvSpPr>
            <a:spLocks noChangeShapeType="1"/>
          </p:cNvSpPr>
          <p:nvPr/>
        </p:nvSpPr>
        <p:spPr bwMode="auto">
          <a:xfrm flipV="1">
            <a:off x="4500563" y="1628775"/>
            <a:ext cx="1439862"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7" name="Line 31"/>
          <p:cNvSpPr>
            <a:spLocks noChangeShapeType="1"/>
          </p:cNvSpPr>
          <p:nvPr/>
        </p:nvSpPr>
        <p:spPr bwMode="auto">
          <a:xfrm flipV="1">
            <a:off x="4500563" y="2852738"/>
            <a:ext cx="14398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8" name="Line 32"/>
          <p:cNvSpPr>
            <a:spLocks noChangeShapeType="1"/>
          </p:cNvSpPr>
          <p:nvPr/>
        </p:nvSpPr>
        <p:spPr bwMode="auto">
          <a:xfrm>
            <a:off x="4500563" y="3429000"/>
            <a:ext cx="1439862"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9" name="Line 33"/>
          <p:cNvSpPr>
            <a:spLocks noChangeShapeType="1"/>
          </p:cNvSpPr>
          <p:nvPr/>
        </p:nvSpPr>
        <p:spPr bwMode="auto">
          <a:xfrm>
            <a:off x="4500563" y="3860800"/>
            <a:ext cx="1439862" cy="16557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30" name="Text Box 34"/>
          <p:cNvSpPr txBox="1">
            <a:spLocks noChangeArrowheads="1"/>
          </p:cNvSpPr>
          <p:nvPr/>
        </p:nvSpPr>
        <p:spPr bwMode="auto">
          <a:xfrm>
            <a:off x="250825" y="5949950"/>
            <a:ext cx="36766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Single issue six-stage pipeline</a:t>
            </a:r>
          </a:p>
          <a:p>
            <a:pPr eaLnBrk="1" hangingPunct="1"/>
            <a:r>
              <a:rPr lang="en-US" altLang="ja-JP"/>
              <a:t>RISC with 16KB Instruction cache/</a:t>
            </a:r>
          </a:p>
          <a:p>
            <a:pPr eaLnBrk="1" hangingPunct="1"/>
            <a:r>
              <a:rPr lang="en-US" altLang="ja-JP"/>
              <a:t>8KB Data cache for L1</a:t>
            </a:r>
          </a:p>
        </p:txBody>
      </p:sp>
      <p:sp>
        <p:nvSpPr>
          <p:cNvPr id="55331" name="Text Box 35"/>
          <p:cNvSpPr txBox="1">
            <a:spLocks noChangeArrowheads="1"/>
          </p:cNvSpPr>
          <p:nvPr/>
        </p:nvSpPr>
        <p:spPr bwMode="auto">
          <a:xfrm>
            <a:off x="5056188" y="6329363"/>
            <a:ext cx="323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Total 3MB, 64byte Interleaved</a:t>
            </a:r>
          </a:p>
        </p:txBody>
      </p:sp>
      <p:sp>
        <p:nvSpPr>
          <p:cNvPr id="55332" name="Line 36"/>
          <p:cNvSpPr>
            <a:spLocks noChangeShapeType="1"/>
          </p:cNvSpPr>
          <p:nvPr/>
        </p:nvSpPr>
        <p:spPr bwMode="auto">
          <a:xfrm>
            <a:off x="7019925" y="1700213"/>
            <a:ext cx="576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33" name="Line 37"/>
          <p:cNvSpPr>
            <a:spLocks noChangeShapeType="1"/>
          </p:cNvSpPr>
          <p:nvPr/>
        </p:nvSpPr>
        <p:spPr bwMode="auto">
          <a:xfrm>
            <a:off x="7019925" y="2924175"/>
            <a:ext cx="576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34" name="Line 38"/>
          <p:cNvSpPr>
            <a:spLocks noChangeShapeType="1"/>
          </p:cNvSpPr>
          <p:nvPr/>
        </p:nvSpPr>
        <p:spPr bwMode="auto">
          <a:xfrm>
            <a:off x="7019925" y="4148138"/>
            <a:ext cx="576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35" name="Line 39"/>
          <p:cNvSpPr>
            <a:spLocks noChangeShapeType="1"/>
          </p:cNvSpPr>
          <p:nvPr/>
        </p:nvSpPr>
        <p:spPr bwMode="auto">
          <a:xfrm>
            <a:off x="7019925" y="5372100"/>
            <a:ext cx="576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36" name="Text Box 40"/>
          <p:cNvSpPr txBox="1">
            <a:spLocks noChangeArrowheads="1"/>
          </p:cNvSpPr>
          <p:nvPr/>
        </p:nvSpPr>
        <p:spPr bwMode="auto">
          <a:xfrm>
            <a:off x="7720013" y="2800350"/>
            <a:ext cx="1009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Memory</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US" altLang="ja-JP"/>
              <a:t>The earth simulator</a:t>
            </a:r>
          </a:p>
        </p:txBody>
      </p:sp>
      <p:grpSp>
        <p:nvGrpSpPr>
          <p:cNvPr id="72707" name="Group 3"/>
          <p:cNvGrpSpPr>
            <a:grpSpLocks/>
          </p:cNvGrpSpPr>
          <p:nvPr/>
        </p:nvGrpSpPr>
        <p:grpSpPr bwMode="auto">
          <a:xfrm>
            <a:off x="1042988" y="2565400"/>
            <a:ext cx="2089150" cy="3894138"/>
            <a:chOff x="657" y="1616"/>
            <a:chExt cx="1316" cy="2453"/>
          </a:xfrm>
        </p:grpSpPr>
        <p:grpSp>
          <p:nvGrpSpPr>
            <p:cNvPr id="72747" name="Group 4"/>
            <p:cNvGrpSpPr>
              <a:grpSpLocks/>
            </p:cNvGrpSpPr>
            <p:nvPr/>
          </p:nvGrpSpPr>
          <p:grpSpPr bwMode="auto">
            <a:xfrm>
              <a:off x="657" y="2160"/>
              <a:ext cx="318" cy="1633"/>
              <a:chOff x="657" y="1797"/>
              <a:chExt cx="318" cy="1633"/>
            </a:xfrm>
          </p:grpSpPr>
          <p:sp>
            <p:nvSpPr>
              <p:cNvPr id="72759" name="Rectangle 5"/>
              <p:cNvSpPr>
                <a:spLocks noChangeArrowheads="1"/>
              </p:cNvSpPr>
              <p:nvPr/>
            </p:nvSpPr>
            <p:spPr bwMode="auto">
              <a:xfrm>
                <a:off x="657" y="1797"/>
                <a:ext cx="318" cy="163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72760" name="Text Box 6"/>
              <p:cNvSpPr txBox="1">
                <a:spLocks noChangeArrowheads="1"/>
              </p:cNvSpPr>
              <p:nvPr/>
            </p:nvSpPr>
            <p:spPr bwMode="auto">
              <a:xfrm rot="-5400000">
                <a:off x="77" y="2514"/>
                <a:ext cx="14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Vector Processor</a:t>
                </a:r>
              </a:p>
            </p:txBody>
          </p:sp>
        </p:grpSp>
        <p:grpSp>
          <p:nvGrpSpPr>
            <p:cNvPr id="72748" name="Group 7"/>
            <p:cNvGrpSpPr>
              <a:grpSpLocks/>
            </p:cNvGrpSpPr>
            <p:nvPr/>
          </p:nvGrpSpPr>
          <p:grpSpPr bwMode="auto">
            <a:xfrm>
              <a:off x="974" y="2160"/>
              <a:ext cx="318" cy="1633"/>
              <a:chOff x="657" y="1797"/>
              <a:chExt cx="318" cy="1633"/>
            </a:xfrm>
          </p:grpSpPr>
          <p:sp>
            <p:nvSpPr>
              <p:cNvPr id="72757" name="Rectangle 8"/>
              <p:cNvSpPr>
                <a:spLocks noChangeArrowheads="1"/>
              </p:cNvSpPr>
              <p:nvPr/>
            </p:nvSpPr>
            <p:spPr bwMode="auto">
              <a:xfrm>
                <a:off x="657" y="1797"/>
                <a:ext cx="318" cy="163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72758" name="Text Box 9"/>
              <p:cNvSpPr txBox="1">
                <a:spLocks noChangeArrowheads="1"/>
              </p:cNvSpPr>
              <p:nvPr/>
            </p:nvSpPr>
            <p:spPr bwMode="auto">
              <a:xfrm rot="-5400000">
                <a:off x="77" y="2514"/>
                <a:ext cx="14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Vector Processor</a:t>
                </a:r>
              </a:p>
            </p:txBody>
          </p:sp>
        </p:grpSp>
        <p:sp>
          <p:nvSpPr>
            <p:cNvPr id="72749" name="Text Box 10"/>
            <p:cNvSpPr txBox="1">
              <a:spLocks noChangeArrowheads="1"/>
            </p:cNvSpPr>
            <p:nvPr/>
          </p:nvSpPr>
          <p:spPr bwMode="auto">
            <a:xfrm>
              <a:off x="1371" y="271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a:t>
              </a:r>
            </a:p>
          </p:txBody>
        </p:sp>
        <p:grpSp>
          <p:nvGrpSpPr>
            <p:cNvPr id="72750" name="Group 11"/>
            <p:cNvGrpSpPr>
              <a:grpSpLocks/>
            </p:cNvGrpSpPr>
            <p:nvPr/>
          </p:nvGrpSpPr>
          <p:grpSpPr bwMode="auto">
            <a:xfrm>
              <a:off x="1655" y="2160"/>
              <a:ext cx="318" cy="1633"/>
              <a:chOff x="657" y="1797"/>
              <a:chExt cx="318" cy="1633"/>
            </a:xfrm>
          </p:grpSpPr>
          <p:sp>
            <p:nvSpPr>
              <p:cNvPr id="72755" name="Rectangle 12"/>
              <p:cNvSpPr>
                <a:spLocks noChangeArrowheads="1"/>
              </p:cNvSpPr>
              <p:nvPr/>
            </p:nvSpPr>
            <p:spPr bwMode="auto">
              <a:xfrm>
                <a:off x="657" y="1797"/>
                <a:ext cx="318" cy="163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72756" name="Text Box 13"/>
              <p:cNvSpPr txBox="1">
                <a:spLocks noChangeArrowheads="1"/>
              </p:cNvSpPr>
              <p:nvPr/>
            </p:nvSpPr>
            <p:spPr bwMode="auto">
              <a:xfrm rot="-5400000">
                <a:off x="77" y="2514"/>
                <a:ext cx="14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Vector Processor</a:t>
                </a:r>
              </a:p>
            </p:txBody>
          </p:sp>
        </p:grpSp>
        <p:sp>
          <p:nvSpPr>
            <p:cNvPr id="72751" name="Text Box 14"/>
            <p:cNvSpPr txBox="1">
              <a:spLocks noChangeArrowheads="1"/>
            </p:cNvSpPr>
            <p:nvPr/>
          </p:nvSpPr>
          <p:spPr bwMode="auto">
            <a:xfrm>
              <a:off x="703" y="3838"/>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0</a:t>
              </a:r>
            </a:p>
          </p:txBody>
        </p:sp>
        <p:sp>
          <p:nvSpPr>
            <p:cNvPr id="72752" name="Text Box 15"/>
            <p:cNvSpPr txBox="1">
              <a:spLocks noChangeArrowheads="1"/>
            </p:cNvSpPr>
            <p:nvPr/>
          </p:nvSpPr>
          <p:spPr bwMode="auto">
            <a:xfrm>
              <a:off x="1020" y="3838"/>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1</a:t>
              </a:r>
            </a:p>
          </p:txBody>
        </p:sp>
        <p:sp>
          <p:nvSpPr>
            <p:cNvPr id="72753" name="Text Box 16"/>
            <p:cNvSpPr txBox="1">
              <a:spLocks noChangeArrowheads="1"/>
            </p:cNvSpPr>
            <p:nvPr/>
          </p:nvSpPr>
          <p:spPr bwMode="auto">
            <a:xfrm>
              <a:off x="1701" y="3838"/>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7</a:t>
              </a:r>
            </a:p>
          </p:txBody>
        </p:sp>
        <p:sp>
          <p:nvSpPr>
            <p:cNvPr id="72754" name="Rectangle 17"/>
            <p:cNvSpPr>
              <a:spLocks noChangeArrowheads="1"/>
            </p:cNvSpPr>
            <p:nvPr/>
          </p:nvSpPr>
          <p:spPr bwMode="auto">
            <a:xfrm>
              <a:off x="657" y="1616"/>
              <a:ext cx="1316" cy="544"/>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latin typeface="Arial Black" panose="020B0A04020102020204" pitchFamily="34" charset="0"/>
                </a:rPr>
                <a:t>Shared Memory</a:t>
              </a:r>
            </a:p>
            <a:p>
              <a:pPr algn="ctr" eaLnBrk="1" hangingPunct="1"/>
              <a:r>
                <a:rPr lang="en-US" altLang="ja-JP">
                  <a:latin typeface="Arial Black" panose="020B0A04020102020204" pitchFamily="34" charset="0"/>
                </a:rPr>
                <a:t>16GB</a:t>
              </a:r>
            </a:p>
          </p:txBody>
        </p:sp>
      </p:grpSp>
      <p:grpSp>
        <p:nvGrpSpPr>
          <p:cNvPr id="72708" name="Group 18"/>
          <p:cNvGrpSpPr>
            <a:grpSpLocks/>
          </p:cNvGrpSpPr>
          <p:nvPr/>
        </p:nvGrpSpPr>
        <p:grpSpPr bwMode="auto">
          <a:xfrm>
            <a:off x="3419475" y="2565400"/>
            <a:ext cx="2089150" cy="3894138"/>
            <a:chOff x="657" y="1616"/>
            <a:chExt cx="1316" cy="2453"/>
          </a:xfrm>
        </p:grpSpPr>
        <p:grpSp>
          <p:nvGrpSpPr>
            <p:cNvPr id="72733" name="Group 19"/>
            <p:cNvGrpSpPr>
              <a:grpSpLocks/>
            </p:cNvGrpSpPr>
            <p:nvPr/>
          </p:nvGrpSpPr>
          <p:grpSpPr bwMode="auto">
            <a:xfrm>
              <a:off x="657" y="2160"/>
              <a:ext cx="318" cy="1633"/>
              <a:chOff x="657" y="1797"/>
              <a:chExt cx="318" cy="1633"/>
            </a:xfrm>
          </p:grpSpPr>
          <p:sp>
            <p:nvSpPr>
              <p:cNvPr id="72745" name="Rectangle 20"/>
              <p:cNvSpPr>
                <a:spLocks noChangeArrowheads="1"/>
              </p:cNvSpPr>
              <p:nvPr/>
            </p:nvSpPr>
            <p:spPr bwMode="auto">
              <a:xfrm>
                <a:off x="657" y="1797"/>
                <a:ext cx="318" cy="163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72746" name="Text Box 21"/>
              <p:cNvSpPr txBox="1">
                <a:spLocks noChangeArrowheads="1"/>
              </p:cNvSpPr>
              <p:nvPr/>
            </p:nvSpPr>
            <p:spPr bwMode="auto">
              <a:xfrm rot="-5400000">
                <a:off x="77" y="2514"/>
                <a:ext cx="14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Vector Processor</a:t>
                </a:r>
              </a:p>
            </p:txBody>
          </p:sp>
        </p:grpSp>
        <p:grpSp>
          <p:nvGrpSpPr>
            <p:cNvPr id="72734" name="Group 22"/>
            <p:cNvGrpSpPr>
              <a:grpSpLocks/>
            </p:cNvGrpSpPr>
            <p:nvPr/>
          </p:nvGrpSpPr>
          <p:grpSpPr bwMode="auto">
            <a:xfrm>
              <a:off x="974" y="2160"/>
              <a:ext cx="318" cy="1633"/>
              <a:chOff x="657" y="1797"/>
              <a:chExt cx="318" cy="1633"/>
            </a:xfrm>
          </p:grpSpPr>
          <p:sp>
            <p:nvSpPr>
              <p:cNvPr id="72743" name="Rectangle 23"/>
              <p:cNvSpPr>
                <a:spLocks noChangeArrowheads="1"/>
              </p:cNvSpPr>
              <p:nvPr/>
            </p:nvSpPr>
            <p:spPr bwMode="auto">
              <a:xfrm>
                <a:off x="657" y="1797"/>
                <a:ext cx="318" cy="163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72744" name="Text Box 24"/>
              <p:cNvSpPr txBox="1">
                <a:spLocks noChangeArrowheads="1"/>
              </p:cNvSpPr>
              <p:nvPr/>
            </p:nvSpPr>
            <p:spPr bwMode="auto">
              <a:xfrm rot="-5400000">
                <a:off x="77" y="2514"/>
                <a:ext cx="14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Vector Processor</a:t>
                </a:r>
              </a:p>
            </p:txBody>
          </p:sp>
        </p:grpSp>
        <p:sp>
          <p:nvSpPr>
            <p:cNvPr id="72735" name="Text Box 25"/>
            <p:cNvSpPr txBox="1">
              <a:spLocks noChangeArrowheads="1"/>
            </p:cNvSpPr>
            <p:nvPr/>
          </p:nvSpPr>
          <p:spPr bwMode="auto">
            <a:xfrm>
              <a:off x="1371" y="271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a:t>
              </a:r>
            </a:p>
          </p:txBody>
        </p:sp>
        <p:grpSp>
          <p:nvGrpSpPr>
            <p:cNvPr id="72736" name="Group 26"/>
            <p:cNvGrpSpPr>
              <a:grpSpLocks/>
            </p:cNvGrpSpPr>
            <p:nvPr/>
          </p:nvGrpSpPr>
          <p:grpSpPr bwMode="auto">
            <a:xfrm>
              <a:off x="1655" y="2160"/>
              <a:ext cx="318" cy="1633"/>
              <a:chOff x="657" y="1797"/>
              <a:chExt cx="318" cy="1633"/>
            </a:xfrm>
          </p:grpSpPr>
          <p:sp>
            <p:nvSpPr>
              <p:cNvPr id="72741" name="Rectangle 27"/>
              <p:cNvSpPr>
                <a:spLocks noChangeArrowheads="1"/>
              </p:cNvSpPr>
              <p:nvPr/>
            </p:nvSpPr>
            <p:spPr bwMode="auto">
              <a:xfrm>
                <a:off x="657" y="1797"/>
                <a:ext cx="318" cy="163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72742" name="Text Box 28"/>
              <p:cNvSpPr txBox="1">
                <a:spLocks noChangeArrowheads="1"/>
              </p:cNvSpPr>
              <p:nvPr/>
            </p:nvSpPr>
            <p:spPr bwMode="auto">
              <a:xfrm rot="-5400000">
                <a:off x="77" y="2514"/>
                <a:ext cx="14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Vector Processor</a:t>
                </a:r>
              </a:p>
            </p:txBody>
          </p:sp>
        </p:grpSp>
        <p:sp>
          <p:nvSpPr>
            <p:cNvPr id="72737" name="Text Box 29"/>
            <p:cNvSpPr txBox="1">
              <a:spLocks noChangeArrowheads="1"/>
            </p:cNvSpPr>
            <p:nvPr/>
          </p:nvSpPr>
          <p:spPr bwMode="auto">
            <a:xfrm>
              <a:off x="703" y="3838"/>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0</a:t>
              </a:r>
            </a:p>
          </p:txBody>
        </p:sp>
        <p:sp>
          <p:nvSpPr>
            <p:cNvPr id="72738" name="Text Box 30"/>
            <p:cNvSpPr txBox="1">
              <a:spLocks noChangeArrowheads="1"/>
            </p:cNvSpPr>
            <p:nvPr/>
          </p:nvSpPr>
          <p:spPr bwMode="auto">
            <a:xfrm>
              <a:off x="1020" y="3838"/>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1</a:t>
              </a:r>
            </a:p>
          </p:txBody>
        </p:sp>
        <p:sp>
          <p:nvSpPr>
            <p:cNvPr id="72739" name="Text Box 31"/>
            <p:cNvSpPr txBox="1">
              <a:spLocks noChangeArrowheads="1"/>
            </p:cNvSpPr>
            <p:nvPr/>
          </p:nvSpPr>
          <p:spPr bwMode="auto">
            <a:xfrm>
              <a:off x="1701" y="3838"/>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7</a:t>
              </a:r>
            </a:p>
          </p:txBody>
        </p:sp>
        <p:sp>
          <p:nvSpPr>
            <p:cNvPr id="72740" name="Rectangle 32"/>
            <p:cNvSpPr>
              <a:spLocks noChangeArrowheads="1"/>
            </p:cNvSpPr>
            <p:nvPr/>
          </p:nvSpPr>
          <p:spPr bwMode="auto">
            <a:xfrm>
              <a:off x="657" y="1616"/>
              <a:ext cx="1316" cy="544"/>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latin typeface="Arial Black" panose="020B0A04020102020204" pitchFamily="34" charset="0"/>
                </a:rPr>
                <a:t>Shared Memory</a:t>
              </a:r>
            </a:p>
            <a:p>
              <a:pPr algn="ctr" eaLnBrk="1" hangingPunct="1"/>
              <a:r>
                <a:rPr lang="en-US" altLang="ja-JP">
                  <a:latin typeface="Arial Black" panose="020B0A04020102020204" pitchFamily="34" charset="0"/>
                </a:rPr>
                <a:t>16GB</a:t>
              </a:r>
            </a:p>
          </p:txBody>
        </p:sp>
      </p:grpSp>
      <p:grpSp>
        <p:nvGrpSpPr>
          <p:cNvPr id="72709" name="Group 33"/>
          <p:cNvGrpSpPr>
            <a:grpSpLocks/>
          </p:cNvGrpSpPr>
          <p:nvPr/>
        </p:nvGrpSpPr>
        <p:grpSpPr bwMode="auto">
          <a:xfrm>
            <a:off x="6732588" y="2565400"/>
            <a:ext cx="2089150" cy="3894138"/>
            <a:chOff x="657" y="1616"/>
            <a:chExt cx="1316" cy="2453"/>
          </a:xfrm>
        </p:grpSpPr>
        <p:grpSp>
          <p:nvGrpSpPr>
            <p:cNvPr id="72719" name="Group 34"/>
            <p:cNvGrpSpPr>
              <a:grpSpLocks/>
            </p:cNvGrpSpPr>
            <p:nvPr/>
          </p:nvGrpSpPr>
          <p:grpSpPr bwMode="auto">
            <a:xfrm>
              <a:off x="657" y="2160"/>
              <a:ext cx="318" cy="1633"/>
              <a:chOff x="657" y="1797"/>
              <a:chExt cx="318" cy="1633"/>
            </a:xfrm>
          </p:grpSpPr>
          <p:sp>
            <p:nvSpPr>
              <p:cNvPr id="72731" name="Rectangle 35"/>
              <p:cNvSpPr>
                <a:spLocks noChangeArrowheads="1"/>
              </p:cNvSpPr>
              <p:nvPr/>
            </p:nvSpPr>
            <p:spPr bwMode="auto">
              <a:xfrm>
                <a:off x="657" y="1797"/>
                <a:ext cx="318" cy="163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72732" name="Text Box 36"/>
              <p:cNvSpPr txBox="1">
                <a:spLocks noChangeArrowheads="1"/>
              </p:cNvSpPr>
              <p:nvPr/>
            </p:nvSpPr>
            <p:spPr bwMode="auto">
              <a:xfrm rot="-5400000">
                <a:off x="77" y="2514"/>
                <a:ext cx="14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Vector Processor</a:t>
                </a:r>
              </a:p>
            </p:txBody>
          </p:sp>
        </p:grpSp>
        <p:grpSp>
          <p:nvGrpSpPr>
            <p:cNvPr id="72720" name="Group 37"/>
            <p:cNvGrpSpPr>
              <a:grpSpLocks/>
            </p:cNvGrpSpPr>
            <p:nvPr/>
          </p:nvGrpSpPr>
          <p:grpSpPr bwMode="auto">
            <a:xfrm>
              <a:off x="974" y="2160"/>
              <a:ext cx="318" cy="1633"/>
              <a:chOff x="657" y="1797"/>
              <a:chExt cx="318" cy="1633"/>
            </a:xfrm>
          </p:grpSpPr>
          <p:sp>
            <p:nvSpPr>
              <p:cNvPr id="72729" name="Rectangle 38"/>
              <p:cNvSpPr>
                <a:spLocks noChangeArrowheads="1"/>
              </p:cNvSpPr>
              <p:nvPr/>
            </p:nvSpPr>
            <p:spPr bwMode="auto">
              <a:xfrm>
                <a:off x="657" y="1797"/>
                <a:ext cx="318" cy="163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72730" name="Text Box 39"/>
              <p:cNvSpPr txBox="1">
                <a:spLocks noChangeArrowheads="1"/>
              </p:cNvSpPr>
              <p:nvPr/>
            </p:nvSpPr>
            <p:spPr bwMode="auto">
              <a:xfrm rot="-5400000">
                <a:off x="77" y="2514"/>
                <a:ext cx="14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Vector Processor</a:t>
                </a:r>
              </a:p>
            </p:txBody>
          </p:sp>
        </p:grpSp>
        <p:sp>
          <p:nvSpPr>
            <p:cNvPr id="72721" name="Text Box 40"/>
            <p:cNvSpPr txBox="1">
              <a:spLocks noChangeArrowheads="1"/>
            </p:cNvSpPr>
            <p:nvPr/>
          </p:nvSpPr>
          <p:spPr bwMode="auto">
            <a:xfrm>
              <a:off x="1371" y="271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a:t>
              </a:r>
            </a:p>
          </p:txBody>
        </p:sp>
        <p:grpSp>
          <p:nvGrpSpPr>
            <p:cNvPr id="72722" name="Group 41"/>
            <p:cNvGrpSpPr>
              <a:grpSpLocks/>
            </p:cNvGrpSpPr>
            <p:nvPr/>
          </p:nvGrpSpPr>
          <p:grpSpPr bwMode="auto">
            <a:xfrm>
              <a:off x="1655" y="2160"/>
              <a:ext cx="318" cy="1633"/>
              <a:chOff x="657" y="1797"/>
              <a:chExt cx="318" cy="1633"/>
            </a:xfrm>
          </p:grpSpPr>
          <p:sp>
            <p:nvSpPr>
              <p:cNvPr id="72727" name="Rectangle 42"/>
              <p:cNvSpPr>
                <a:spLocks noChangeArrowheads="1"/>
              </p:cNvSpPr>
              <p:nvPr/>
            </p:nvSpPr>
            <p:spPr bwMode="auto">
              <a:xfrm>
                <a:off x="657" y="1797"/>
                <a:ext cx="318" cy="163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72728" name="Text Box 43"/>
              <p:cNvSpPr txBox="1">
                <a:spLocks noChangeArrowheads="1"/>
              </p:cNvSpPr>
              <p:nvPr/>
            </p:nvSpPr>
            <p:spPr bwMode="auto">
              <a:xfrm rot="-5400000">
                <a:off x="77" y="2514"/>
                <a:ext cx="14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Vector Processor</a:t>
                </a:r>
              </a:p>
            </p:txBody>
          </p:sp>
        </p:grpSp>
        <p:sp>
          <p:nvSpPr>
            <p:cNvPr id="72723" name="Text Box 44"/>
            <p:cNvSpPr txBox="1">
              <a:spLocks noChangeArrowheads="1"/>
            </p:cNvSpPr>
            <p:nvPr/>
          </p:nvSpPr>
          <p:spPr bwMode="auto">
            <a:xfrm>
              <a:off x="703" y="3838"/>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0</a:t>
              </a:r>
            </a:p>
          </p:txBody>
        </p:sp>
        <p:sp>
          <p:nvSpPr>
            <p:cNvPr id="72724" name="Text Box 45"/>
            <p:cNvSpPr txBox="1">
              <a:spLocks noChangeArrowheads="1"/>
            </p:cNvSpPr>
            <p:nvPr/>
          </p:nvSpPr>
          <p:spPr bwMode="auto">
            <a:xfrm>
              <a:off x="1020" y="3838"/>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1</a:t>
              </a:r>
            </a:p>
          </p:txBody>
        </p:sp>
        <p:sp>
          <p:nvSpPr>
            <p:cNvPr id="72725" name="Text Box 46"/>
            <p:cNvSpPr txBox="1">
              <a:spLocks noChangeArrowheads="1"/>
            </p:cNvSpPr>
            <p:nvPr/>
          </p:nvSpPr>
          <p:spPr bwMode="auto">
            <a:xfrm>
              <a:off x="1701" y="3838"/>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7</a:t>
              </a:r>
            </a:p>
          </p:txBody>
        </p:sp>
        <p:sp>
          <p:nvSpPr>
            <p:cNvPr id="72726" name="Rectangle 47"/>
            <p:cNvSpPr>
              <a:spLocks noChangeArrowheads="1"/>
            </p:cNvSpPr>
            <p:nvPr/>
          </p:nvSpPr>
          <p:spPr bwMode="auto">
            <a:xfrm>
              <a:off x="657" y="1616"/>
              <a:ext cx="1316" cy="544"/>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latin typeface="Arial Black" panose="020B0A04020102020204" pitchFamily="34" charset="0"/>
                </a:rPr>
                <a:t>Shared Memory</a:t>
              </a:r>
            </a:p>
            <a:p>
              <a:pPr algn="ctr" eaLnBrk="1" hangingPunct="1"/>
              <a:r>
                <a:rPr lang="en-US" altLang="ja-JP">
                  <a:latin typeface="Arial Black" panose="020B0A04020102020204" pitchFamily="34" charset="0"/>
                </a:rPr>
                <a:t>16GB</a:t>
              </a:r>
            </a:p>
          </p:txBody>
        </p:sp>
      </p:grpSp>
      <p:sp>
        <p:nvSpPr>
          <p:cNvPr id="72710" name="Text Box 48"/>
          <p:cNvSpPr txBox="1">
            <a:spLocks noChangeArrowheads="1"/>
          </p:cNvSpPr>
          <p:nvPr/>
        </p:nvSpPr>
        <p:spPr bwMode="auto">
          <a:xfrm>
            <a:off x="5703888" y="4105275"/>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a:t>
            </a:r>
          </a:p>
        </p:txBody>
      </p:sp>
      <p:sp>
        <p:nvSpPr>
          <p:cNvPr id="72711" name="AutoShape 49"/>
          <p:cNvSpPr>
            <a:spLocks noChangeArrowheads="1"/>
          </p:cNvSpPr>
          <p:nvPr/>
        </p:nvSpPr>
        <p:spPr bwMode="auto">
          <a:xfrm>
            <a:off x="1042988" y="1268413"/>
            <a:ext cx="7705725" cy="720725"/>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latin typeface="Arial Black" panose="020B0A04020102020204" pitchFamily="34" charset="0"/>
              </a:rPr>
              <a:t>Interconnection Network (16GB/s x 2)</a:t>
            </a:r>
          </a:p>
        </p:txBody>
      </p:sp>
      <p:sp>
        <p:nvSpPr>
          <p:cNvPr id="72712" name="AutoShape 50"/>
          <p:cNvSpPr>
            <a:spLocks noChangeArrowheads="1"/>
          </p:cNvSpPr>
          <p:nvPr/>
        </p:nvSpPr>
        <p:spPr bwMode="auto">
          <a:xfrm>
            <a:off x="2051050" y="2060575"/>
            <a:ext cx="217488" cy="360363"/>
          </a:xfrm>
          <a:prstGeom prst="upDownArrow">
            <a:avLst>
              <a:gd name="adj1" fmla="val 50000"/>
              <a:gd name="adj2" fmla="val 33139"/>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2713" name="AutoShape 51"/>
          <p:cNvSpPr>
            <a:spLocks noChangeArrowheads="1"/>
          </p:cNvSpPr>
          <p:nvPr/>
        </p:nvSpPr>
        <p:spPr bwMode="auto">
          <a:xfrm>
            <a:off x="4284663" y="2060575"/>
            <a:ext cx="217487" cy="360363"/>
          </a:xfrm>
          <a:prstGeom prst="upDownArrow">
            <a:avLst>
              <a:gd name="adj1" fmla="val 50000"/>
              <a:gd name="adj2" fmla="val 33139"/>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2714" name="AutoShape 52"/>
          <p:cNvSpPr>
            <a:spLocks noChangeArrowheads="1"/>
          </p:cNvSpPr>
          <p:nvPr/>
        </p:nvSpPr>
        <p:spPr bwMode="auto">
          <a:xfrm>
            <a:off x="7667625" y="2060575"/>
            <a:ext cx="217488" cy="360363"/>
          </a:xfrm>
          <a:prstGeom prst="upDownArrow">
            <a:avLst>
              <a:gd name="adj1" fmla="val 50000"/>
              <a:gd name="adj2" fmla="val 33139"/>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2715" name="Text Box 53"/>
          <p:cNvSpPr txBox="1">
            <a:spLocks noChangeArrowheads="1"/>
          </p:cNvSpPr>
          <p:nvPr/>
        </p:nvSpPr>
        <p:spPr bwMode="auto">
          <a:xfrm>
            <a:off x="1743075" y="6408738"/>
            <a:ext cx="1060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Node 0</a:t>
            </a:r>
          </a:p>
        </p:txBody>
      </p:sp>
      <p:sp>
        <p:nvSpPr>
          <p:cNvPr id="72716" name="Text Box 54"/>
          <p:cNvSpPr txBox="1">
            <a:spLocks noChangeArrowheads="1"/>
          </p:cNvSpPr>
          <p:nvPr/>
        </p:nvSpPr>
        <p:spPr bwMode="auto">
          <a:xfrm>
            <a:off x="3995738" y="6491288"/>
            <a:ext cx="1060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Node 1</a:t>
            </a:r>
          </a:p>
        </p:txBody>
      </p:sp>
      <p:sp>
        <p:nvSpPr>
          <p:cNvPr id="72717" name="Text Box 55"/>
          <p:cNvSpPr txBox="1">
            <a:spLocks noChangeArrowheads="1"/>
          </p:cNvSpPr>
          <p:nvPr/>
        </p:nvSpPr>
        <p:spPr bwMode="auto">
          <a:xfrm>
            <a:off x="7380288" y="6491288"/>
            <a:ext cx="1365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Node 639</a:t>
            </a:r>
          </a:p>
        </p:txBody>
      </p:sp>
      <p:sp>
        <p:nvSpPr>
          <p:cNvPr id="72718" name="Text Box 56"/>
          <p:cNvSpPr txBox="1">
            <a:spLocks noChangeArrowheads="1"/>
          </p:cNvSpPr>
          <p:nvPr/>
        </p:nvSpPr>
        <p:spPr bwMode="auto">
          <a:xfrm>
            <a:off x="6673850" y="476250"/>
            <a:ext cx="2470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Arial Black" panose="020B0A04020102020204" pitchFamily="34" charset="0"/>
              </a:rPr>
              <a:t>Peak performance</a:t>
            </a:r>
          </a:p>
          <a:p>
            <a:pPr eaLnBrk="1" hangingPunct="1"/>
            <a:r>
              <a:rPr lang="en-US" altLang="ja-JP">
                <a:latin typeface="Arial Black" panose="020B0A04020102020204" pitchFamily="34" charset="0"/>
              </a:rPr>
              <a:t>40TFLOPS</a:t>
            </a:r>
          </a:p>
        </p:txBody>
      </p:sp>
    </p:spTree>
    <p:extLst>
      <p:ext uri="{BB962C8B-B14F-4D97-AF65-F5344CB8AC3E}">
        <p14:creationId xmlns:p14="http://schemas.microsoft.com/office/powerpoint/2010/main" val="9993974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ja-JP"/>
              <a:t>glossary 3</a:t>
            </a:r>
          </a:p>
        </p:txBody>
      </p:sp>
      <p:sp>
        <p:nvSpPr>
          <p:cNvPr id="56323" name="Rectangle 3"/>
          <p:cNvSpPr>
            <a:spLocks noGrp="1" noChangeArrowheads="1"/>
          </p:cNvSpPr>
          <p:nvPr>
            <p:ph type="body" idx="1"/>
          </p:nvPr>
        </p:nvSpPr>
        <p:spPr/>
        <p:txBody>
          <a:bodyPr/>
          <a:lstStyle/>
          <a:p>
            <a:pPr eaLnBrk="1" hangingPunct="1">
              <a:lnSpc>
                <a:spcPct val="90000"/>
              </a:lnSpc>
            </a:pPr>
            <a:r>
              <a:rPr lang="en-US" altLang="ja-JP" sz="2100"/>
              <a:t>Crossbar switch: </a:t>
            </a:r>
            <a:r>
              <a:rPr lang="ja-JP" altLang="en-US" sz="2100"/>
              <a:t>クロスバスイッチ、ここでは主としてスイッチ本体を指すが、バッファも入れて考える場合もある</a:t>
            </a:r>
          </a:p>
          <a:p>
            <a:pPr eaLnBrk="1" hangingPunct="1">
              <a:lnSpc>
                <a:spcPct val="90000"/>
              </a:lnSpc>
            </a:pPr>
            <a:r>
              <a:rPr lang="en-US" altLang="ja-JP" sz="2100"/>
              <a:t>Router:</a:t>
            </a:r>
            <a:r>
              <a:rPr lang="ja-JP" altLang="en-US" sz="2100"/>
              <a:t>パケットを転送するためのハードウェア全体を指す</a:t>
            </a:r>
          </a:p>
          <a:p>
            <a:pPr eaLnBrk="1" hangingPunct="1">
              <a:lnSpc>
                <a:spcPct val="90000"/>
              </a:lnSpc>
            </a:pPr>
            <a:r>
              <a:rPr lang="en-US" altLang="ja-JP" sz="2100"/>
              <a:t>WH, Virtual Channel:</a:t>
            </a:r>
            <a:r>
              <a:rPr lang="ja-JP" altLang="en-US" sz="2100"/>
              <a:t>この授業のもっとあとで紹介するのでここでは深く追求しないでよい</a:t>
            </a:r>
          </a:p>
          <a:p>
            <a:pPr eaLnBrk="1" hangingPunct="1">
              <a:lnSpc>
                <a:spcPct val="90000"/>
              </a:lnSpc>
            </a:pPr>
            <a:r>
              <a:rPr lang="en-US" altLang="ja-JP" sz="2100"/>
              <a:t>Non-blocking, blocking:</a:t>
            </a:r>
            <a:r>
              <a:rPr lang="ja-JP" altLang="en-US" sz="2100"/>
              <a:t>出力ポートが重ならなければ、衝突が起きないのがノンブロッキング、出力ポートが重ならなくてもスイッチ内部で衝突するのがブロッキング</a:t>
            </a:r>
          </a:p>
          <a:p>
            <a:pPr eaLnBrk="1" hangingPunct="1">
              <a:lnSpc>
                <a:spcPct val="90000"/>
              </a:lnSpc>
            </a:pPr>
            <a:r>
              <a:rPr lang="en-US" altLang="ja-JP" sz="2100"/>
              <a:t>HOL conflict:</a:t>
            </a:r>
            <a:r>
              <a:rPr lang="ja-JP" altLang="en-US" sz="2100"/>
              <a:t>出線競合、出力ポートが重なることで起きる衝突</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Homework</a:t>
            </a:r>
            <a:r>
              <a:rPr kumimoji="1" lang="en-US" altLang="ja-JP" dirty="0"/>
              <a:t> </a:t>
            </a:r>
            <a:r>
              <a:rPr kumimoji="1" lang="ja-JP" altLang="en-US" dirty="0"/>
              <a:t>３</a:t>
            </a:r>
          </a:p>
        </p:txBody>
      </p:sp>
      <p:sp>
        <p:nvSpPr>
          <p:cNvPr id="3" name="コンテンツ プレースホルダー 2"/>
          <p:cNvSpPr>
            <a:spLocks noGrp="1"/>
          </p:cNvSpPr>
          <p:nvPr>
            <p:ph idx="1"/>
          </p:nvPr>
        </p:nvSpPr>
        <p:spPr/>
        <p:txBody>
          <a:bodyPr/>
          <a:lstStyle/>
          <a:p>
            <a:r>
              <a:rPr kumimoji="1" lang="en-US" altLang="ja-JP" dirty="0"/>
              <a:t>Your computer uses </a:t>
            </a:r>
            <a:r>
              <a:rPr kumimoji="1" lang="en-US" altLang="ja-JP" dirty="0" err="1"/>
              <a:t>PCIe</a:t>
            </a:r>
            <a:r>
              <a:rPr kumimoji="1" lang="en-US" altLang="ja-JP" dirty="0"/>
              <a:t> gen2 x 8.</a:t>
            </a:r>
          </a:p>
          <a:p>
            <a:pPr marL="344487" lvl="1" indent="0">
              <a:buNone/>
            </a:pPr>
            <a:r>
              <a:rPr lang="en-US" altLang="ja-JP" dirty="0"/>
              <a:t>1. How much maximum bandwidth can be used ?</a:t>
            </a:r>
          </a:p>
          <a:p>
            <a:pPr marL="344487" lvl="1" indent="0">
              <a:buNone/>
            </a:pPr>
            <a:r>
              <a:rPr lang="en-US" altLang="ja-JP" dirty="0"/>
              <a:t>2. You want to improve the bandwidth. </a:t>
            </a:r>
          </a:p>
          <a:p>
            <a:pPr marL="344487" lvl="1" indent="0">
              <a:buNone/>
            </a:pPr>
            <a:r>
              <a:rPr lang="en-US" altLang="ja-JP" dirty="0"/>
              <a:t> 2-1. When you use </a:t>
            </a:r>
            <a:r>
              <a:rPr lang="en-US" altLang="ja-JP" dirty="0" err="1"/>
              <a:t>PCIe</a:t>
            </a:r>
            <a:r>
              <a:rPr lang="en-US" altLang="ja-JP" dirty="0"/>
              <a:t> gen2 x 16, how much maximum bandwidth can be used?</a:t>
            </a:r>
          </a:p>
          <a:p>
            <a:pPr marL="344487" lvl="1" indent="0">
              <a:buNone/>
            </a:pPr>
            <a:r>
              <a:rPr lang="en-US" altLang="ja-JP" dirty="0"/>
              <a:t>2-2. You changed the bus to </a:t>
            </a:r>
            <a:r>
              <a:rPr lang="en-US" altLang="ja-JP" dirty="0" err="1"/>
              <a:t>PCIe</a:t>
            </a:r>
            <a:r>
              <a:rPr lang="en-US" altLang="ja-JP" dirty="0"/>
              <a:t> gen3 x 8, how much maximum bandwidth can be used?</a:t>
            </a:r>
          </a:p>
          <a:p>
            <a:pPr marL="344487" lvl="1" indent="0">
              <a:buNone/>
            </a:pPr>
            <a:endParaRPr lang="en-US" altLang="ja-JP" dirty="0"/>
          </a:p>
          <a:p>
            <a:pPr marL="344487" lvl="1" indent="0">
              <a:buNone/>
            </a:pPr>
            <a:r>
              <a:rPr lang="en-US" altLang="ja-JP" dirty="0"/>
              <a:t>Just a simple calculation. You will spend only about 3 minutes.</a:t>
            </a:r>
          </a:p>
          <a:p>
            <a:pPr lvl="1"/>
            <a:endParaRPr kumimoji="1" lang="ja-JP" altLang="en-US" dirty="0"/>
          </a:p>
        </p:txBody>
      </p:sp>
    </p:spTree>
    <p:extLst>
      <p:ext uri="{BB962C8B-B14F-4D97-AF65-F5344CB8AC3E}">
        <p14:creationId xmlns:p14="http://schemas.microsoft.com/office/powerpoint/2010/main" val="3558427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11188" y="549275"/>
            <a:ext cx="8229600" cy="1139825"/>
          </a:xfrm>
        </p:spPr>
        <p:txBody>
          <a:bodyPr/>
          <a:lstStyle/>
          <a:p>
            <a:pPr eaLnBrk="1" hangingPunct="1"/>
            <a:r>
              <a:rPr lang="en-US" altLang="ja-JP"/>
              <a:t>Implementation of buses</a:t>
            </a:r>
          </a:p>
        </p:txBody>
      </p:sp>
      <p:sp>
        <p:nvSpPr>
          <p:cNvPr id="7171" name="Oval 3"/>
          <p:cNvSpPr>
            <a:spLocks noChangeArrowheads="1"/>
          </p:cNvSpPr>
          <p:nvPr/>
        </p:nvSpPr>
        <p:spPr bwMode="auto">
          <a:xfrm>
            <a:off x="1908175" y="2781300"/>
            <a:ext cx="433388"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72" name="Oval 4"/>
          <p:cNvSpPr>
            <a:spLocks noChangeArrowheads="1"/>
          </p:cNvSpPr>
          <p:nvPr/>
        </p:nvSpPr>
        <p:spPr bwMode="auto">
          <a:xfrm>
            <a:off x="2843213" y="2781300"/>
            <a:ext cx="433387"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73" name="Oval 5"/>
          <p:cNvSpPr>
            <a:spLocks noChangeArrowheads="1"/>
          </p:cNvSpPr>
          <p:nvPr/>
        </p:nvSpPr>
        <p:spPr bwMode="auto">
          <a:xfrm>
            <a:off x="3779838" y="2781300"/>
            <a:ext cx="433387"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74" name="Oval 6"/>
          <p:cNvSpPr>
            <a:spLocks noChangeArrowheads="1"/>
          </p:cNvSpPr>
          <p:nvPr/>
        </p:nvSpPr>
        <p:spPr bwMode="auto">
          <a:xfrm>
            <a:off x="4787900" y="2781300"/>
            <a:ext cx="433388"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75" name="Line 7"/>
          <p:cNvSpPr>
            <a:spLocks noChangeShapeType="1"/>
          </p:cNvSpPr>
          <p:nvPr/>
        </p:nvSpPr>
        <p:spPr bwMode="auto">
          <a:xfrm>
            <a:off x="1331913" y="2420938"/>
            <a:ext cx="482441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7176" name="Group 8"/>
          <p:cNvGrpSpPr>
            <a:grpSpLocks/>
          </p:cNvGrpSpPr>
          <p:nvPr/>
        </p:nvGrpSpPr>
        <p:grpSpPr bwMode="auto">
          <a:xfrm>
            <a:off x="5867400" y="1916113"/>
            <a:ext cx="217488" cy="504825"/>
            <a:chOff x="3696" y="1207"/>
            <a:chExt cx="137" cy="318"/>
          </a:xfrm>
        </p:grpSpPr>
        <p:sp>
          <p:nvSpPr>
            <p:cNvPr id="7209" name="Line 9"/>
            <p:cNvSpPr>
              <a:spLocks noChangeShapeType="1"/>
            </p:cNvSpPr>
            <p:nvPr/>
          </p:nvSpPr>
          <p:spPr bwMode="auto">
            <a:xfrm>
              <a:off x="3696" y="1207"/>
              <a:ext cx="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0" name="Line 10"/>
            <p:cNvSpPr>
              <a:spLocks noChangeShapeType="1"/>
            </p:cNvSpPr>
            <p:nvPr/>
          </p:nvSpPr>
          <p:spPr bwMode="auto">
            <a:xfrm flipH="1">
              <a:off x="3696" y="1207"/>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1" name="Line 11"/>
            <p:cNvSpPr>
              <a:spLocks noChangeShapeType="1"/>
            </p:cNvSpPr>
            <p:nvPr/>
          </p:nvSpPr>
          <p:spPr bwMode="auto">
            <a:xfrm>
              <a:off x="3696" y="1298"/>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2" name="Line 12"/>
            <p:cNvSpPr>
              <a:spLocks noChangeShapeType="1"/>
            </p:cNvSpPr>
            <p:nvPr/>
          </p:nvSpPr>
          <p:spPr bwMode="auto">
            <a:xfrm flipH="1">
              <a:off x="3696" y="1298"/>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3" name="Line 13"/>
            <p:cNvSpPr>
              <a:spLocks noChangeShapeType="1"/>
            </p:cNvSpPr>
            <p:nvPr/>
          </p:nvSpPr>
          <p:spPr bwMode="auto">
            <a:xfrm>
              <a:off x="3696" y="138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4" name="Line 14"/>
            <p:cNvSpPr>
              <a:spLocks noChangeShapeType="1"/>
            </p:cNvSpPr>
            <p:nvPr/>
          </p:nvSpPr>
          <p:spPr bwMode="auto">
            <a:xfrm>
              <a:off x="3787" y="138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7177" name="Group 15"/>
          <p:cNvGrpSpPr>
            <a:grpSpLocks/>
          </p:cNvGrpSpPr>
          <p:nvPr/>
        </p:nvGrpSpPr>
        <p:grpSpPr bwMode="auto">
          <a:xfrm>
            <a:off x="1331913" y="1916113"/>
            <a:ext cx="217487" cy="504825"/>
            <a:chOff x="3696" y="1207"/>
            <a:chExt cx="137" cy="318"/>
          </a:xfrm>
        </p:grpSpPr>
        <p:sp>
          <p:nvSpPr>
            <p:cNvPr id="7203" name="Line 16"/>
            <p:cNvSpPr>
              <a:spLocks noChangeShapeType="1"/>
            </p:cNvSpPr>
            <p:nvPr/>
          </p:nvSpPr>
          <p:spPr bwMode="auto">
            <a:xfrm>
              <a:off x="3696" y="1207"/>
              <a:ext cx="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4" name="Line 17"/>
            <p:cNvSpPr>
              <a:spLocks noChangeShapeType="1"/>
            </p:cNvSpPr>
            <p:nvPr/>
          </p:nvSpPr>
          <p:spPr bwMode="auto">
            <a:xfrm flipH="1">
              <a:off x="3696" y="1207"/>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5" name="Line 18"/>
            <p:cNvSpPr>
              <a:spLocks noChangeShapeType="1"/>
            </p:cNvSpPr>
            <p:nvPr/>
          </p:nvSpPr>
          <p:spPr bwMode="auto">
            <a:xfrm>
              <a:off x="3696" y="1298"/>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6" name="Line 19"/>
            <p:cNvSpPr>
              <a:spLocks noChangeShapeType="1"/>
            </p:cNvSpPr>
            <p:nvPr/>
          </p:nvSpPr>
          <p:spPr bwMode="auto">
            <a:xfrm flipH="1">
              <a:off x="3696" y="1298"/>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7" name="Line 20"/>
            <p:cNvSpPr>
              <a:spLocks noChangeShapeType="1"/>
            </p:cNvSpPr>
            <p:nvPr/>
          </p:nvSpPr>
          <p:spPr bwMode="auto">
            <a:xfrm>
              <a:off x="3696" y="138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8" name="Line 21"/>
            <p:cNvSpPr>
              <a:spLocks noChangeShapeType="1"/>
            </p:cNvSpPr>
            <p:nvPr/>
          </p:nvSpPr>
          <p:spPr bwMode="auto">
            <a:xfrm>
              <a:off x="3787" y="138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7178" name="Line 22"/>
          <p:cNvSpPr>
            <a:spLocks noChangeShapeType="1"/>
          </p:cNvSpPr>
          <p:nvPr/>
        </p:nvSpPr>
        <p:spPr bwMode="auto">
          <a:xfrm flipV="1">
            <a:off x="2124075" y="24209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79" name="Line 23"/>
          <p:cNvSpPr>
            <a:spLocks noChangeShapeType="1"/>
          </p:cNvSpPr>
          <p:nvPr/>
        </p:nvSpPr>
        <p:spPr bwMode="auto">
          <a:xfrm flipV="1">
            <a:off x="3059113" y="24209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0" name="Line 24"/>
          <p:cNvSpPr>
            <a:spLocks noChangeShapeType="1"/>
          </p:cNvSpPr>
          <p:nvPr/>
        </p:nvSpPr>
        <p:spPr bwMode="auto">
          <a:xfrm flipV="1">
            <a:off x="3995738" y="24209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1" name="Line 25"/>
          <p:cNvSpPr>
            <a:spLocks noChangeShapeType="1"/>
          </p:cNvSpPr>
          <p:nvPr/>
        </p:nvSpPr>
        <p:spPr bwMode="auto">
          <a:xfrm flipV="1">
            <a:off x="5003800" y="24209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2" name="Oval 26"/>
          <p:cNvSpPr>
            <a:spLocks noChangeArrowheads="1"/>
          </p:cNvSpPr>
          <p:nvPr/>
        </p:nvSpPr>
        <p:spPr bwMode="auto">
          <a:xfrm>
            <a:off x="2193925" y="5229225"/>
            <a:ext cx="433388"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83" name="Line 27"/>
          <p:cNvSpPr>
            <a:spLocks noChangeShapeType="1"/>
          </p:cNvSpPr>
          <p:nvPr/>
        </p:nvSpPr>
        <p:spPr bwMode="auto">
          <a:xfrm flipV="1">
            <a:off x="2409825" y="48688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4" name="Oval 28"/>
          <p:cNvSpPr>
            <a:spLocks noChangeArrowheads="1"/>
          </p:cNvSpPr>
          <p:nvPr/>
        </p:nvSpPr>
        <p:spPr bwMode="auto">
          <a:xfrm>
            <a:off x="2987675" y="5229225"/>
            <a:ext cx="433388"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85" name="Line 29"/>
          <p:cNvSpPr>
            <a:spLocks noChangeShapeType="1"/>
          </p:cNvSpPr>
          <p:nvPr/>
        </p:nvSpPr>
        <p:spPr bwMode="auto">
          <a:xfrm flipV="1">
            <a:off x="3203575" y="48688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6" name="Oval 30"/>
          <p:cNvSpPr>
            <a:spLocks noChangeArrowheads="1"/>
          </p:cNvSpPr>
          <p:nvPr/>
        </p:nvSpPr>
        <p:spPr bwMode="auto">
          <a:xfrm>
            <a:off x="3779838" y="5229225"/>
            <a:ext cx="433387"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87" name="Line 31"/>
          <p:cNvSpPr>
            <a:spLocks noChangeShapeType="1"/>
          </p:cNvSpPr>
          <p:nvPr/>
        </p:nvSpPr>
        <p:spPr bwMode="auto">
          <a:xfrm flipV="1">
            <a:off x="3995738" y="48688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8" name="Oval 32"/>
          <p:cNvSpPr>
            <a:spLocks noChangeArrowheads="1"/>
          </p:cNvSpPr>
          <p:nvPr/>
        </p:nvSpPr>
        <p:spPr bwMode="auto">
          <a:xfrm>
            <a:off x="4643438" y="5229225"/>
            <a:ext cx="433387"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89" name="Line 33"/>
          <p:cNvSpPr>
            <a:spLocks noChangeShapeType="1"/>
          </p:cNvSpPr>
          <p:nvPr/>
        </p:nvSpPr>
        <p:spPr bwMode="auto">
          <a:xfrm flipV="1">
            <a:off x="4859338" y="48688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0" name="AutoShape 34"/>
          <p:cNvSpPr>
            <a:spLocks noChangeArrowheads="1"/>
          </p:cNvSpPr>
          <p:nvPr/>
        </p:nvSpPr>
        <p:spPr bwMode="auto">
          <a:xfrm flipV="1">
            <a:off x="2124075" y="4365625"/>
            <a:ext cx="3024188" cy="503238"/>
          </a:xfrm>
          <a:prstGeom prst="flowChartManualOperation">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latin typeface="Verdana" panose="020B0604030504040204" pitchFamily="34" charset="0"/>
            </a:endParaRPr>
          </a:p>
        </p:txBody>
      </p:sp>
      <p:sp>
        <p:nvSpPr>
          <p:cNvPr id="7191" name="Line 35"/>
          <p:cNvSpPr>
            <a:spLocks noChangeShapeType="1"/>
          </p:cNvSpPr>
          <p:nvPr/>
        </p:nvSpPr>
        <p:spPr bwMode="auto">
          <a:xfrm flipV="1">
            <a:off x="3563938" y="393382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2" name="Line 36"/>
          <p:cNvSpPr>
            <a:spLocks noChangeShapeType="1"/>
          </p:cNvSpPr>
          <p:nvPr/>
        </p:nvSpPr>
        <p:spPr bwMode="auto">
          <a:xfrm>
            <a:off x="3563938" y="3933825"/>
            <a:ext cx="20875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3" name="Line 37"/>
          <p:cNvSpPr>
            <a:spLocks noChangeShapeType="1"/>
          </p:cNvSpPr>
          <p:nvPr/>
        </p:nvSpPr>
        <p:spPr bwMode="auto">
          <a:xfrm>
            <a:off x="5651500" y="3933825"/>
            <a:ext cx="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4" name="Line 38"/>
          <p:cNvSpPr>
            <a:spLocks noChangeShapeType="1"/>
          </p:cNvSpPr>
          <p:nvPr/>
        </p:nvSpPr>
        <p:spPr bwMode="auto">
          <a:xfrm flipH="1">
            <a:off x="2484438" y="5013325"/>
            <a:ext cx="3167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5" name="Line 39"/>
          <p:cNvSpPr>
            <a:spLocks noChangeShapeType="1"/>
          </p:cNvSpPr>
          <p:nvPr/>
        </p:nvSpPr>
        <p:spPr bwMode="auto">
          <a:xfrm>
            <a:off x="2484438" y="50133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6" name="Line 40"/>
          <p:cNvSpPr>
            <a:spLocks noChangeShapeType="1"/>
          </p:cNvSpPr>
          <p:nvPr/>
        </p:nvSpPr>
        <p:spPr bwMode="auto">
          <a:xfrm>
            <a:off x="3276600" y="50133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7" name="Line 41"/>
          <p:cNvSpPr>
            <a:spLocks noChangeShapeType="1"/>
          </p:cNvSpPr>
          <p:nvPr/>
        </p:nvSpPr>
        <p:spPr bwMode="auto">
          <a:xfrm>
            <a:off x="4067175" y="50133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8" name="Line 42"/>
          <p:cNvSpPr>
            <a:spLocks noChangeShapeType="1"/>
          </p:cNvSpPr>
          <p:nvPr/>
        </p:nvSpPr>
        <p:spPr bwMode="auto">
          <a:xfrm>
            <a:off x="4932363" y="50133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9" name="Text Box 43"/>
          <p:cNvSpPr txBox="1">
            <a:spLocks noChangeArrowheads="1"/>
          </p:cNvSpPr>
          <p:nvPr/>
        </p:nvSpPr>
        <p:spPr bwMode="auto">
          <a:xfrm>
            <a:off x="2843213" y="4446588"/>
            <a:ext cx="14493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Verdana" panose="020B0604030504040204" pitchFamily="34" charset="0"/>
              </a:rPr>
              <a:t>Multiplexer</a:t>
            </a:r>
          </a:p>
        </p:txBody>
      </p:sp>
      <p:sp>
        <p:nvSpPr>
          <p:cNvPr id="7200" name="Text Box 44"/>
          <p:cNvSpPr txBox="1">
            <a:spLocks noChangeArrowheads="1"/>
          </p:cNvSpPr>
          <p:nvPr/>
        </p:nvSpPr>
        <p:spPr bwMode="auto">
          <a:xfrm>
            <a:off x="6711950" y="2147888"/>
            <a:ext cx="1979613"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Verdana" panose="020B0604030504040204" pitchFamily="34" charset="0"/>
              </a:rPr>
              <a:t>Passive Bus</a:t>
            </a:r>
            <a:r>
              <a:rPr lang="ja-JP" altLang="en-US">
                <a:latin typeface="Verdana" panose="020B0604030504040204" pitchFamily="34" charset="0"/>
              </a:rPr>
              <a:t>：</a:t>
            </a:r>
          </a:p>
          <a:p>
            <a:pPr eaLnBrk="1" hangingPunct="1"/>
            <a:r>
              <a:rPr lang="en-US" altLang="ja-JP">
                <a:latin typeface="Verdana" panose="020B0604030504040204" pitchFamily="34" charset="0"/>
              </a:rPr>
              <a:t>Board level</a:t>
            </a:r>
          </a:p>
          <a:p>
            <a:pPr eaLnBrk="1" hangingPunct="1"/>
            <a:r>
              <a:rPr lang="en-US" altLang="ja-JP">
                <a:latin typeface="Verdana" panose="020B0604030504040204" pitchFamily="34" charset="0"/>
              </a:rPr>
              <a:t>implementation</a:t>
            </a:r>
          </a:p>
        </p:txBody>
      </p:sp>
      <p:sp>
        <p:nvSpPr>
          <p:cNvPr id="7201" name="Text Box 45"/>
          <p:cNvSpPr txBox="1">
            <a:spLocks noChangeArrowheads="1"/>
          </p:cNvSpPr>
          <p:nvPr/>
        </p:nvSpPr>
        <p:spPr bwMode="auto">
          <a:xfrm>
            <a:off x="6567488" y="4164013"/>
            <a:ext cx="2252662"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Verdana" panose="020B0604030504040204" pitchFamily="34" charset="0"/>
              </a:rPr>
              <a:t>Active Bus:</a:t>
            </a:r>
          </a:p>
          <a:p>
            <a:pPr eaLnBrk="1" hangingPunct="1"/>
            <a:r>
              <a:rPr lang="en-US" altLang="ja-JP">
                <a:latin typeface="Verdana" panose="020B0604030504040204" pitchFamily="34" charset="0"/>
              </a:rPr>
              <a:t>Chip level implementation</a:t>
            </a:r>
          </a:p>
        </p:txBody>
      </p:sp>
      <p:sp>
        <p:nvSpPr>
          <p:cNvPr id="7202" name="Text Box 46"/>
          <p:cNvSpPr txBox="1">
            <a:spLocks noChangeArrowheads="1"/>
          </p:cNvSpPr>
          <p:nvPr/>
        </p:nvSpPr>
        <p:spPr bwMode="auto">
          <a:xfrm>
            <a:off x="950913" y="6226175"/>
            <a:ext cx="6340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000">
                <a:solidFill>
                  <a:srgbClr val="FF6699"/>
                </a:solidFill>
                <a:latin typeface="Verdana" panose="020B0604030504040204" pitchFamily="34" charset="0"/>
              </a:rPr>
              <a:t>A single module sends data to all other modules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4213" y="692150"/>
            <a:ext cx="8229600" cy="1139825"/>
          </a:xfrm>
        </p:spPr>
        <p:txBody>
          <a:bodyPr/>
          <a:lstStyle/>
          <a:p>
            <a:pPr eaLnBrk="1" hangingPunct="1"/>
            <a:r>
              <a:rPr lang="en-US" altLang="ja-JP"/>
              <a:t>Requirements</a:t>
            </a:r>
          </a:p>
        </p:txBody>
      </p:sp>
      <p:sp>
        <p:nvSpPr>
          <p:cNvPr id="8195" name="Rectangle 3"/>
          <p:cNvSpPr>
            <a:spLocks noGrp="1" noChangeArrowheads="1"/>
          </p:cNvSpPr>
          <p:nvPr>
            <p:ph type="body" idx="1"/>
          </p:nvPr>
        </p:nvSpPr>
        <p:spPr>
          <a:xfrm>
            <a:off x="1173163" y="1981200"/>
            <a:ext cx="5227637" cy="4191000"/>
          </a:xfrm>
        </p:spPr>
        <p:txBody>
          <a:bodyPr/>
          <a:lstStyle/>
          <a:p>
            <a:pPr eaLnBrk="1" hangingPunct="1"/>
            <a:r>
              <a:rPr lang="en-US" altLang="ja-JP"/>
              <a:t>High Performance</a:t>
            </a:r>
          </a:p>
          <a:p>
            <a:pPr lvl="1" eaLnBrk="1" hangingPunct="1"/>
            <a:r>
              <a:rPr lang="en-US" altLang="ja-JP"/>
              <a:t>Bandwidth</a:t>
            </a:r>
            <a:r>
              <a:rPr lang="ja-JP" altLang="en-US"/>
              <a:t>（</a:t>
            </a:r>
            <a:r>
              <a:rPr lang="en-US" altLang="ja-JP"/>
              <a:t>Throughput</a:t>
            </a:r>
            <a:r>
              <a:rPr lang="ja-JP" altLang="en-US"/>
              <a:t>）</a:t>
            </a:r>
          </a:p>
          <a:p>
            <a:pPr lvl="1" eaLnBrk="1" hangingPunct="1"/>
            <a:r>
              <a:rPr lang="en-US" altLang="ja-JP"/>
              <a:t>Latency</a:t>
            </a:r>
          </a:p>
          <a:p>
            <a:pPr eaLnBrk="1" hangingPunct="1"/>
            <a:r>
              <a:rPr lang="en-US" altLang="ja-JP"/>
              <a:t>Flexibility</a:t>
            </a:r>
            <a:r>
              <a:rPr lang="ja-JP" altLang="en-US"/>
              <a:t>（</a:t>
            </a:r>
            <a:r>
              <a:rPr lang="en-US" altLang="ja-JP"/>
              <a:t>Universality)</a:t>
            </a:r>
          </a:p>
          <a:p>
            <a:pPr lvl="1" eaLnBrk="1" hangingPunct="1"/>
            <a:r>
              <a:rPr lang="en-US" altLang="ja-JP"/>
              <a:t>The number of modules</a:t>
            </a:r>
          </a:p>
          <a:p>
            <a:pPr lvl="1" eaLnBrk="1" hangingPunct="1"/>
            <a:r>
              <a:rPr lang="en-US" altLang="ja-JP"/>
              <a:t>Clock frequency</a:t>
            </a:r>
          </a:p>
          <a:p>
            <a:pPr lvl="1" eaLnBrk="1" hangingPunct="1"/>
            <a:r>
              <a:rPr lang="en-US" altLang="ja-JP"/>
              <a:t>Electrical characteristics</a:t>
            </a:r>
          </a:p>
          <a:p>
            <a:pPr lvl="1" eaLnBrk="1" hangingPunct="1"/>
            <a:endParaRPr lang="en-US" altLang="ja-JP"/>
          </a:p>
        </p:txBody>
      </p:sp>
      <p:grpSp>
        <p:nvGrpSpPr>
          <p:cNvPr id="110596" name="Group 4"/>
          <p:cNvGrpSpPr>
            <a:grpSpLocks/>
          </p:cNvGrpSpPr>
          <p:nvPr/>
        </p:nvGrpSpPr>
        <p:grpSpPr bwMode="auto">
          <a:xfrm>
            <a:off x="6324600" y="2860675"/>
            <a:ext cx="2409825" cy="457200"/>
            <a:chOff x="3984" y="1802"/>
            <a:chExt cx="1518" cy="288"/>
          </a:xfrm>
        </p:grpSpPr>
        <p:sp>
          <p:nvSpPr>
            <p:cNvPr id="8200" name="Text Box 5"/>
            <p:cNvSpPr txBox="1">
              <a:spLocks noChangeArrowheads="1"/>
            </p:cNvSpPr>
            <p:nvPr/>
          </p:nvSpPr>
          <p:spPr bwMode="auto">
            <a:xfrm>
              <a:off x="4262" y="1802"/>
              <a:ext cx="1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Dedicated Bus</a:t>
              </a:r>
            </a:p>
          </p:txBody>
        </p:sp>
        <p:sp>
          <p:nvSpPr>
            <p:cNvPr id="8201" name="AutoShape 6"/>
            <p:cNvSpPr>
              <a:spLocks noChangeArrowheads="1"/>
            </p:cNvSpPr>
            <p:nvPr/>
          </p:nvSpPr>
          <p:spPr bwMode="auto">
            <a:xfrm>
              <a:off x="3984" y="1824"/>
              <a:ext cx="192" cy="240"/>
            </a:xfrm>
            <a:prstGeom prst="rightArrow">
              <a:avLst>
                <a:gd name="adj1" fmla="val 50000"/>
                <a:gd name="adj2" fmla="val 25000"/>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10599" name="Group 7"/>
          <p:cNvGrpSpPr>
            <a:grpSpLocks/>
          </p:cNvGrpSpPr>
          <p:nvPr/>
        </p:nvGrpSpPr>
        <p:grpSpPr bwMode="auto">
          <a:xfrm>
            <a:off x="6324600" y="4745038"/>
            <a:ext cx="2122488" cy="457200"/>
            <a:chOff x="3984" y="2989"/>
            <a:chExt cx="1337" cy="288"/>
          </a:xfrm>
        </p:grpSpPr>
        <p:sp>
          <p:nvSpPr>
            <p:cNvPr id="8198" name="Text Box 8"/>
            <p:cNvSpPr txBox="1">
              <a:spLocks noChangeArrowheads="1"/>
            </p:cNvSpPr>
            <p:nvPr/>
          </p:nvSpPr>
          <p:spPr bwMode="auto">
            <a:xfrm>
              <a:off x="4176" y="2989"/>
              <a:ext cx="114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Standard Bus</a:t>
              </a:r>
            </a:p>
          </p:txBody>
        </p:sp>
        <p:sp>
          <p:nvSpPr>
            <p:cNvPr id="8199" name="AutoShape 9"/>
            <p:cNvSpPr>
              <a:spLocks noChangeArrowheads="1"/>
            </p:cNvSpPr>
            <p:nvPr/>
          </p:nvSpPr>
          <p:spPr bwMode="auto">
            <a:xfrm>
              <a:off x="3984" y="3024"/>
              <a:ext cx="192" cy="240"/>
            </a:xfrm>
            <a:prstGeom prst="rightArrow">
              <a:avLst>
                <a:gd name="adj1" fmla="val 50000"/>
                <a:gd name="adj2" fmla="val 25000"/>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1059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105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71550" y="692150"/>
            <a:ext cx="7772400" cy="1143000"/>
          </a:xfrm>
        </p:spPr>
        <p:txBody>
          <a:bodyPr/>
          <a:lstStyle/>
          <a:p>
            <a:pPr eaLnBrk="1" hangingPunct="1"/>
            <a:r>
              <a:rPr lang="en-US" altLang="ja-JP" sz="3800"/>
              <a:t>System bus vs. I/O bus</a:t>
            </a:r>
          </a:p>
        </p:txBody>
      </p:sp>
      <p:grpSp>
        <p:nvGrpSpPr>
          <p:cNvPr id="9219" name="Group 3"/>
          <p:cNvGrpSpPr>
            <a:grpSpLocks/>
          </p:cNvGrpSpPr>
          <p:nvPr/>
        </p:nvGrpSpPr>
        <p:grpSpPr bwMode="auto">
          <a:xfrm>
            <a:off x="1295400" y="2286000"/>
            <a:ext cx="2895600" cy="1905000"/>
            <a:chOff x="2880" y="1440"/>
            <a:chExt cx="1824" cy="1200"/>
          </a:xfrm>
        </p:grpSpPr>
        <p:grpSp>
          <p:nvGrpSpPr>
            <p:cNvPr id="9269" name="Group 4"/>
            <p:cNvGrpSpPr>
              <a:grpSpLocks/>
            </p:cNvGrpSpPr>
            <p:nvPr/>
          </p:nvGrpSpPr>
          <p:grpSpPr bwMode="auto">
            <a:xfrm>
              <a:off x="2880" y="1440"/>
              <a:ext cx="384" cy="1008"/>
              <a:chOff x="1200" y="1392"/>
              <a:chExt cx="384" cy="1008"/>
            </a:xfrm>
          </p:grpSpPr>
          <p:sp>
            <p:nvSpPr>
              <p:cNvPr id="9287" name="Oval 5"/>
              <p:cNvSpPr>
                <a:spLocks noChangeArrowheads="1"/>
              </p:cNvSpPr>
              <p:nvPr/>
            </p:nvSpPr>
            <p:spPr bwMode="auto">
              <a:xfrm>
                <a:off x="1200" y="1392"/>
                <a:ext cx="384" cy="38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88" name="Rectangle 6"/>
              <p:cNvSpPr>
                <a:spLocks noChangeArrowheads="1"/>
              </p:cNvSpPr>
              <p:nvPr/>
            </p:nvSpPr>
            <p:spPr bwMode="auto">
              <a:xfrm>
                <a:off x="1248" y="2112"/>
                <a:ext cx="288"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89" name="Line 7"/>
              <p:cNvSpPr>
                <a:spLocks noChangeShapeType="1"/>
              </p:cNvSpPr>
              <p:nvPr/>
            </p:nvSpPr>
            <p:spPr bwMode="auto">
              <a:xfrm>
                <a:off x="1392" y="177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9270" name="Group 8"/>
            <p:cNvGrpSpPr>
              <a:grpSpLocks/>
            </p:cNvGrpSpPr>
            <p:nvPr/>
          </p:nvGrpSpPr>
          <p:grpSpPr bwMode="auto">
            <a:xfrm>
              <a:off x="4320" y="1440"/>
              <a:ext cx="384" cy="1008"/>
              <a:chOff x="1200" y="1392"/>
              <a:chExt cx="384" cy="1008"/>
            </a:xfrm>
          </p:grpSpPr>
          <p:sp>
            <p:nvSpPr>
              <p:cNvPr id="9284" name="Oval 9"/>
              <p:cNvSpPr>
                <a:spLocks noChangeArrowheads="1"/>
              </p:cNvSpPr>
              <p:nvPr/>
            </p:nvSpPr>
            <p:spPr bwMode="auto">
              <a:xfrm>
                <a:off x="1200" y="1392"/>
                <a:ext cx="384" cy="38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85" name="Rectangle 10"/>
              <p:cNvSpPr>
                <a:spLocks noChangeArrowheads="1"/>
              </p:cNvSpPr>
              <p:nvPr/>
            </p:nvSpPr>
            <p:spPr bwMode="auto">
              <a:xfrm>
                <a:off x="1248" y="2112"/>
                <a:ext cx="288"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86" name="Line 11"/>
              <p:cNvSpPr>
                <a:spLocks noChangeShapeType="1"/>
              </p:cNvSpPr>
              <p:nvPr/>
            </p:nvSpPr>
            <p:spPr bwMode="auto">
              <a:xfrm>
                <a:off x="1392" y="177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9271" name="Group 12"/>
            <p:cNvGrpSpPr>
              <a:grpSpLocks/>
            </p:cNvGrpSpPr>
            <p:nvPr/>
          </p:nvGrpSpPr>
          <p:grpSpPr bwMode="auto">
            <a:xfrm>
              <a:off x="3840" y="1440"/>
              <a:ext cx="384" cy="1008"/>
              <a:chOff x="1200" y="1392"/>
              <a:chExt cx="384" cy="1008"/>
            </a:xfrm>
          </p:grpSpPr>
          <p:sp>
            <p:nvSpPr>
              <p:cNvPr id="9281" name="Oval 13"/>
              <p:cNvSpPr>
                <a:spLocks noChangeArrowheads="1"/>
              </p:cNvSpPr>
              <p:nvPr/>
            </p:nvSpPr>
            <p:spPr bwMode="auto">
              <a:xfrm>
                <a:off x="1200" y="1392"/>
                <a:ext cx="384" cy="38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82" name="Rectangle 14"/>
              <p:cNvSpPr>
                <a:spLocks noChangeArrowheads="1"/>
              </p:cNvSpPr>
              <p:nvPr/>
            </p:nvSpPr>
            <p:spPr bwMode="auto">
              <a:xfrm>
                <a:off x="1248" y="2112"/>
                <a:ext cx="288"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83" name="Line 15"/>
              <p:cNvSpPr>
                <a:spLocks noChangeShapeType="1"/>
              </p:cNvSpPr>
              <p:nvPr/>
            </p:nvSpPr>
            <p:spPr bwMode="auto">
              <a:xfrm>
                <a:off x="1392" y="177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9272" name="Group 16"/>
            <p:cNvGrpSpPr>
              <a:grpSpLocks/>
            </p:cNvGrpSpPr>
            <p:nvPr/>
          </p:nvGrpSpPr>
          <p:grpSpPr bwMode="auto">
            <a:xfrm>
              <a:off x="3360" y="1440"/>
              <a:ext cx="384" cy="1008"/>
              <a:chOff x="1200" y="1392"/>
              <a:chExt cx="384" cy="1008"/>
            </a:xfrm>
          </p:grpSpPr>
          <p:sp>
            <p:nvSpPr>
              <p:cNvPr id="9278" name="Oval 17"/>
              <p:cNvSpPr>
                <a:spLocks noChangeArrowheads="1"/>
              </p:cNvSpPr>
              <p:nvPr/>
            </p:nvSpPr>
            <p:spPr bwMode="auto">
              <a:xfrm>
                <a:off x="1200" y="1392"/>
                <a:ext cx="384" cy="38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79" name="Rectangle 18"/>
              <p:cNvSpPr>
                <a:spLocks noChangeArrowheads="1"/>
              </p:cNvSpPr>
              <p:nvPr/>
            </p:nvSpPr>
            <p:spPr bwMode="auto">
              <a:xfrm>
                <a:off x="1248" y="2112"/>
                <a:ext cx="288"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80" name="Line 19"/>
              <p:cNvSpPr>
                <a:spLocks noChangeShapeType="1"/>
              </p:cNvSpPr>
              <p:nvPr/>
            </p:nvSpPr>
            <p:spPr bwMode="auto">
              <a:xfrm>
                <a:off x="1392" y="177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9273" name="Line 20"/>
            <p:cNvSpPr>
              <a:spLocks noChangeShapeType="1"/>
            </p:cNvSpPr>
            <p:nvPr/>
          </p:nvSpPr>
          <p:spPr bwMode="auto">
            <a:xfrm>
              <a:off x="3072" y="244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74" name="Line 21"/>
            <p:cNvSpPr>
              <a:spLocks noChangeShapeType="1"/>
            </p:cNvSpPr>
            <p:nvPr/>
          </p:nvSpPr>
          <p:spPr bwMode="auto">
            <a:xfrm>
              <a:off x="3552" y="244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75" name="Line 22"/>
            <p:cNvSpPr>
              <a:spLocks noChangeShapeType="1"/>
            </p:cNvSpPr>
            <p:nvPr/>
          </p:nvSpPr>
          <p:spPr bwMode="auto">
            <a:xfrm>
              <a:off x="4032" y="244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76" name="Line 23"/>
            <p:cNvSpPr>
              <a:spLocks noChangeShapeType="1"/>
            </p:cNvSpPr>
            <p:nvPr/>
          </p:nvSpPr>
          <p:spPr bwMode="auto">
            <a:xfrm>
              <a:off x="4512" y="244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77" name="Line 24"/>
            <p:cNvSpPr>
              <a:spLocks noChangeShapeType="1"/>
            </p:cNvSpPr>
            <p:nvPr/>
          </p:nvSpPr>
          <p:spPr bwMode="auto">
            <a:xfrm>
              <a:off x="3072" y="2640"/>
              <a:ext cx="14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9220" name="Line 25"/>
          <p:cNvSpPr>
            <a:spLocks noChangeShapeType="1"/>
          </p:cNvSpPr>
          <p:nvPr/>
        </p:nvSpPr>
        <p:spPr bwMode="auto">
          <a:xfrm>
            <a:off x="2667000" y="41910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21" name="Rectangle 26"/>
          <p:cNvSpPr>
            <a:spLocks noChangeArrowheads="1"/>
          </p:cNvSpPr>
          <p:nvPr/>
        </p:nvSpPr>
        <p:spPr bwMode="auto">
          <a:xfrm>
            <a:off x="2133600" y="5257800"/>
            <a:ext cx="1066800" cy="914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9222" name="Group 27"/>
          <p:cNvGrpSpPr>
            <a:grpSpLocks/>
          </p:cNvGrpSpPr>
          <p:nvPr/>
        </p:nvGrpSpPr>
        <p:grpSpPr bwMode="auto">
          <a:xfrm>
            <a:off x="1752600" y="4267200"/>
            <a:ext cx="914400" cy="457200"/>
            <a:chOff x="1104" y="2688"/>
            <a:chExt cx="576" cy="288"/>
          </a:xfrm>
        </p:grpSpPr>
        <p:sp>
          <p:nvSpPr>
            <p:cNvPr id="9267" name="Line 28"/>
            <p:cNvSpPr>
              <a:spLocks noChangeShapeType="1"/>
            </p:cNvSpPr>
            <p:nvPr/>
          </p:nvSpPr>
          <p:spPr bwMode="auto">
            <a:xfrm>
              <a:off x="1392" y="2832"/>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68" name="Rectangle 29"/>
            <p:cNvSpPr>
              <a:spLocks noChangeArrowheads="1"/>
            </p:cNvSpPr>
            <p:nvPr/>
          </p:nvSpPr>
          <p:spPr bwMode="auto">
            <a:xfrm>
              <a:off x="1104" y="2688"/>
              <a:ext cx="288" cy="288"/>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9223" name="Group 30"/>
          <p:cNvGrpSpPr>
            <a:grpSpLocks/>
          </p:cNvGrpSpPr>
          <p:nvPr/>
        </p:nvGrpSpPr>
        <p:grpSpPr bwMode="auto">
          <a:xfrm>
            <a:off x="1752600" y="4724400"/>
            <a:ext cx="914400" cy="457200"/>
            <a:chOff x="1104" y="2688"/>
            <a:chExt cx="576" cy="288"/>
          </a:xfrm>
        </p:grpSpPr>
        <p:sp>
          <p:nvSpPr>
            <p:cNvPr id="9265" name="Line 31"/>
            <p:cNvSpPr>
              <a:spLocks noChangeShapeType="1"/>
            </p:cNvSpPr>
            <p:nvPr/>
          </p:nvSpPr>
          <p:spPr bwMode="auto">
            <a:xfrm>
              <a:off x="1392" y="2832"/>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66" name="Rectangle 32"/>
            <p:cNvSpPr>
              <a:spLocks noChangeArrowheads="1"/>
            </p:cNvSpPr>
            <p:nvPr/>
          </p:nvSpPr>
          <p:spPr bwMode="auto">
            <a:xfrm>
              <a:off x="1104" y="2688"/>
              <a:ext cx="288" cy="288"/>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9224" name="Line 33"/>
          <p:cNvSpPr>
            <a:spLocks noChangeShapeType="1"/>
          </p:cNvSpPr>
          <p:nvPr/>
        </p:nvSpPr>
        <p:spPr bwMode="auto">
          <a:xfrm>
            <a:off x="2667000" y="48768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1650" name="Group 34"/>
          <p:cNvGrpSpPr>
            <a:grpSpLocks/>
          </p:cNvGrpSpPr>
          <p:nvPr/>
        </p:nvGrpSpPr>
        <p:grpSpPr bwMode="auto">
          <a:xfrm>
            <a:off x="4114800" y="2286000"/>
            <a:ext cx="4578350" cy="3987800"/>
            <a:chOff x="2592" y="1440"/>
            <a:chExt cx="2884" cy="2512"/>
          </a:xfrm>
        </p:grpSpPr>
        <p:grpSp>
          <p:nvGrpSpPr>
            <p:cNvPr id="9226" name="Group 35"/>
            <p:cNvGrpSpPr>
              <a:grpSpLocks/>
            </p:cNvGrpSpPr>
            <p:nvPr/>
          </p:nvGrpSpPr>
          <p:grpSpPr bwMode="auto">
            <a:xfrm>
              <a:off x="3216" y="1440"/>
              <a:ext cx="384" cy="1008"/>
              <a:chOff x="1200" y="1392"/>
              <a:chExt cx="384" cy="1008"/>
            </a:xfrm>
          </p:grpSpPr>
          <p:sp>
            <p:nvSpPr>
              <p:cNvPr id="9262" name="Oval 36"/>
              <p:cNvSpPr>
                <a:spLocks noChangeArrowheads="1"/>
              </p:cNvSpPr>
              <p:nvPr/>
            </p:nvSpPr>
            <p:spPr bwMode="auto">
              <a:xfrm>
                <a:off x="1200" y="1392"/>
                <a:ext cx="384" cy="38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63" name="Rectangle 37"/>
              <p:cNvSpPr>
                <a:spLocks noChangeArrowheads="1"/>
              </p:cNvSpPr>
              <p:nvPr/>
            </p:nvSpPr>
            <p:spPr bwMode="auto">
              <a:xfrm>
                <a:off x="1248" y="2112"/>
                <a:ext cx="288"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64" name="Line 38"/>
              <p:cNvSpPr>
                <a:spLocks noChangeShapeType="1"/>
              </p:cNvSpPr>
              <p:nvPr/>
            </p:nvSpPr>
            <p:spPr bwMode="auto">
              <a:xfrm>
                <a:off x="1392" y="177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9227" name="Group 39"/>
            <p:cNvGrpSpPr>
              <a:grpSpLocks/>
            </p:cNvGrpSpPr>
            <p:nvPr/>
          </p:nvGrpSpPr>
          <p:grpSpPr bwMode="auto">
            <a:xfrm>
              <a:off x="4656" y="1440"/>
              <a:ext cx="384" cy="1008"/>
              <a:chOff x="1200" y="1392"/>
              <a:chExt cx="384" cy="1008"/>
            </a:xfrm>
          </p:grpSpPr>
          <p:sp>
            <p:nvSpPr>
              <p:cNvPr id="9259" name="Oval 40"/>
              <p:cNvSpPr>
                <a:spLocks noChangeArrowheads="1"/>
              </p:cNvSpPr>
              <p:nvPr/>
            </p:nvSpPr>
            <p:spPr bwMode="auto">
              <a:xfrm>
                <a:off x="1200" y="1392"/>
                <a:ext cx="384" cy="38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60" name="Rectangle 41"/>
              <p:cNvSpPr>
                <a:spLocks noChangeArrowheads="1"/>
              </p:cNvSpPr>
              <p:nvPr/>
            </p:nvSpPr>
            <p:spPr bwMode="auto">
              <a:xfrm>
                <a:off x="1248" y="2112"/>
                <a:ext cx="288"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61" name="Line 42"/>
              <p:cNvSpPr>
                <a:spLocks noChangeShapeType="1"/>
              </p:cNvSpPr>
              <p:nvPr/>
            </p:nvSpPr>
            <p:spPr bwMode="auto">
              <a:xfrm>
                <a:off x="1392" y="177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9228" name="Group 43"/>
            <p:cNvGrpSpPr>
              <a:grpSpLocks/>
            </p:cNvGrpSpPr>
            <p:nvPr/>
          </p:nvGrpSpPr>
          <p:grpSpPr bwMode="auto">
            <a:xfrm>
              <a:off x="4176" y="1440"/>
              <a:ext cx="384" cy="1008"/>
              <a:chOff x="1200" y="1392"/>
              <a:chExt cx="384" cy="1008"/>
            </a:xfrm>
          </p:grpSpPr>
          <p:sp>
            <p:nvSpPr>
              <p:cNvPr id="9256" name="Oval 44"/>
              <p:cNvSpPr>
                <a:spLocks noChangeArrowheads="1"/>
              </p:cNvSpPr>
              <p:nvPr/>
            </p:nvSpPr>
            <p:spPr bwMode="auto">
              <a:xfrm>
                <a:off x="1200" y="1392"/>
                <a:ext cx="384" cy="38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57" name="Rectangle 45"/>
              <p:cNvSpPr>
                <a:spLocks noChangeArrowheads="1"/>
              </p:cNvSpPr>
              <p:nvPr/>
            </p:nvSpPr>
            <p:spPr bwMode="auto">
              <a:xfrm>
                <a:off x="1248" y="2112"/>
                <a:ext cx="288"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58" name="Line 46"/>
              <p:cNvSpPr>
                <a:spLocks noChangeShapeType="1"/>
              </p:cNvSpPr>
              <p:nvPr/>
            </p:nvSpPr>
            <p:spPr bwMode="auto">
              <a:xfrm>
                <a:off x="1392" y="177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9229" name="Group 47"/>
            <p:cNvGrpSpPr>
              <a:grpSpLocks/>
            </p:cNvGrpSpPr>
            <p:nvPr/>
          </p:nvGrpSpPr>
          <p:grpSpPr bwMode="auto">
            <a:xfrm>
              <a:off x="3696" y="1440"/>
              <a:ext cx="384" cy="1008"/>
              <a:chOff x="1200" y="1392"/>
              <a:chExt cx="384" cy="1008"/>
            </a:xfrm>
          </p:grpSpPr>
          <p:sp>
            <p:nvSpPr>
              <p:cNvPr id="9253" name="Oval 48"/>
              <p:cNvSpPr>
                <a:spLocks noChangeArrowheads="1"/>
              </p:cNvSpPr>
              <p:nvPr/>
            </p:nvSpPr>
            <p:spPr bwMode="auto">
              <a:xfrm>
                <a:off x="1200" y="1392"/>
                <a:ext cx="384" cy="38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54" name="Rectangle 49"/>
              <p:cNvSpPr>
                <a:spLocks noChangeArrowheads="1"/>
              </p:cNvSpPr>
              <p:nvPr/>
            </p:nvSpPr>
            <p:spPr bwMode="auto">
              <a:xfrm>
                <a:off x="1248" y="2112"/>
                <a:ext cx="288"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55" name="Line 50"/>
              <p:cNvSpPr>
                <a:spLocks noChangeShapeType="1"/>
              </p:cNvSpPr>
              <p:nvPr/>
            </p:nvSpPr>
            <p:spPr bwMode="auto">
              <a:xfrm>
                <a:off x="1392" y="1776"/>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9230" name="Rectangle 51"/>
            <p:cNvSpPr>
              <a:spLocks noChangeArrowheads="1"/>
            </p:cNvSpPr>
            <p:nvPr/>
          </p:nvSpPr>
          <p:spPr bwMode="auto">
            <a:xfrm>
              <a:off x="3744" y="3312"/>
              <a:ext cx="672" cy="576"/>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9231" name="Group 52"/>
            <p:cNvGrpSpPr>
              <a:grpSpLocks/>
            </p:cNvGrpSpPr>
            <p:nvPr/>
          </p:nvGrpSpPr>
          <p:grpSpPr bwMode="auto">
            <a:xfrm>
              <a:off x="3408" y="2448"/>
              <a:ext cx="1440" cy="864"/>
              <a:chOff x="3408" y="2448"/>
              <a:chExt cx="1440" cy="864"/>
            </a:xfrm>
          </p:grpSpPr>
          <p:sp>
            <p:nvSpPr>
              <p:cNvPr id="9246" name="Line 53"/>
              <p:cNvSpPr>
                <a:spLocks noChangeShapeType="1"/>
              </p:cNvSpPr>
              <p:nvPr/>
            </p:nvSpPr>
            <p:spPr bwMode="auto">
              <a:xfrm>
                <a:off x="3408" y="2448"/>
                <a:ext cx="0" cy="192"/>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47" name="Line 54"/>
              <p:cNvSpPr>
                <a:spLocks noChangeShapeType="1"/>
              </p:cNvSpPr>
              <p:nvPr/>
            </p:nvSpPr>
            <p:spPr bwMode="auto">
              <a:xfrm>
                <a:off x="3888" y="2448"/>
                <a:ext cx="0" cy="192"/>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48" name="Line 55"/>
              <p:cNvSpPr>
                <a:spLocks noChangeShapeType="1"/>
              </p:cNvSpPr>
              <p:nvPr/>
            </p:nvSpPr>
            <p:spPr bwMode="auto">
              <a:xfrm>
                <a:off x="4368" y="2448"/>
                <a:ext cx="0" cy="192"/>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49" name="Line 56"/>
              <p:cNvSpPr>
                <a:spLocks noChangeShapeType="1"/>
              </p:cNvSpPr>
              <p:nvPr/>
            </p:nvSpPr>
            <p:spPr bwMode="auto">
              <a:xfrm>
                <a:off x="4848" y="2448"/>
                <a:ext cx="0" cy="192"/>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50" name="Line 57"/>
              <p:cNvSpPr>
                <a:spLocks noChangeShapeType="1"/>
              </p:cNvSpPr>
              <p:nvPr/>
            </p:nvSpPr>
            <p:spPr bwMode="auto">
              <a:xfrm>
                <a:off x="3408" y="2640"/>
                <a:ext cx="144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51" name="Line 58"/>
              <p:cNvSpPr>
                <a:spLocks noChangeShapeType="1"/>
              </p:cNvSpPr>
              <p:nvPr/>
            </p:nvSpPr>
            <p:spPr bwMode="auto">
              <a:xfrm>
                <a:off x="4080" y="2640"/>
                <a:ext cx="0" cy="672"/>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52" name="Line 59"/>
              <p:cNvSpPr>
                <a:spLocks noChangeShapeType="1"/>
              </p:cNvSpPr>
              <p:nvPr/>
            </p:nvSpPr>
            <p:spPr bwMode="auto">
              <a:xfrm>
                <a:off x="3744" y="3072"/>
                <a:ext cx="336"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9232" name="Text Box 60"/>
            <p:cNvSpPr txBox="1">
              <a:spLocks noChangeArrowheads="1"/>
            </p:cNvSpPr>
            <p:nvPr/>
          </p:nvSpPr>
          <p:spPr bwMode="auto">
            <a:xfrm>
              <a:off x="4368" y="2736"/>
              <a:ext cx="110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System</a:t>
              </a:r>
              <a:r>
                <a:rPr lang="ja-JP" altLang="en-US" sz="2400">
                  <a:latin typeface="Times New Roman" panose="02020603050405020304" pitchFamily="18" charset="0"/>
                </a:rPr>
                <a:t>　</a:t>
              </a:r>
              <a:r>
                <a:rPr lang="en-US" altLang="ja-JP" sz="2400">
                  <a:latin typeface="Times New Roman" panose="02020603050405020304" pitchFamily="18" charset="0"/>
                </a:rPr>
                <a:t>Bus</a:t>
              </a:r>
            </a:p>
            <a:p>
              <a:pPr eaLnBrk="1" hangingPunct="1"/>
              <a:r>
                <a:rPr lang="en-US" altLang="ja-JP" sz="2400">
                  <a:latin typeface="Times New Roman" panose="02020603050405020304" pitchFamily="18" charset="0"/>
                </a:rPr>
                <a:t>(Dedicated)</a:t>
              </a:r>
            </a:p>
          </p:txBody>
        </p:sp>
        <p:sp>
          <p:nvSpPr>
            <p:cNvPr id="9233" name="Text Box 61"/>
            <p:cNvSpPr txBox="1">
              <a:spLocks noChangeArrowheads="1"/>
            </p:cNvSpPr>
            <p:nvPr/>
          </p:nvSpPr>
          <p:spPr bwMode="auto">
            <a:xfrm>
              <a:off x="2774" y="3434"/>
              <a:ext cx="92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latin typeface="Times New Roman" panose="02020603050405020304" pitchFamily="18" charset="0"/>
                </a:rPr>
                <a:t>I/O</a:t>
              </a:r>
              <a:r>
                <a:rPr lang="ja-JP" altLang="en-US" sz="2400">
                  <a:latin typeface="Times New Roman" panose="02020603050405020304" pitchFamily="18" charset="0"/>
                </a:rPr>
                <a:t>　</a:t>
              </a:r>
              <a:r>
                <a:rPr lang="en-US" altLang="ja-JP" sz="2400">
                  <a:latin typeface="Times New Roman" panose="02020603050405020304" pitchFamily="18" charset="0"/>
                </a:rPr>
                <a:t>Bus</a:t>
              </a:r>
            </a:p>
            <a:p>
              <a:pPr eaLnBrk="1" hangingPunct="1"/>
              <a:r>
                <a:rPr lang="en-US" altLang="ja-JP" sz="2400">
                  <a:latin typeface="Times New Roman" panose="02020603050405020304" pitchFamily="18" charset="0"/>
                </a:rPr>
                <a:t>(Standard)</a:t>
              </a:r>
            </a:p>
          </p:txBody>
        </p:sp>
        <p:grpSp>
          <p:nvGrpSpPr>
            <p:cNvPr id="9234" name="Group 62"/>
            <p:cNvGrpSpPr>
              <a:grpSpLocks/>
            </p:cNvGrpSpPr>
            <p:nvPr/>
          </p:nvGrpSpPr>
          <p:grpSpPr bwMode="auto">
            <a:xfrm>
              <a:off x="2592" y="2256"/>
              <a:ext cx="1152" cy="1104"/>
              <a:chOff x="2592" y="2256"/>
              <a:chExt cx="1152" cy="1104"/>
            </a:xfrm>
          </p:grpSpPr>
          <p:grpSp>
            <p:nvGrpSpPr>
              <p:cNvPr id="9235" name="Group 63"/>
              <p:cNvGrpSpPr>
                <a:grpSpLocks/>
              </p:cNvGrpSpPr>
              <p:nvPr/>
            </p:nvGrpSpPr>
            <p:grpSpPr bwMode="auto">
              <a:xfrm>
                <a:off x="2592" y="2688"/>
                <a:ext cx="576" cy="672"/>
                <a:chOff x="3504" y="2640"/>
                <a:chExt cx="576" cy="672"/>
              </a:xfrm>
            </p:grpSpPr>
            <p:sp>
              <p:nvSpPr>
                <p:cNvPr id="9239" name="Line 64"/>
                <p:cNvSpPr>
                  <a:spLocks noChangeShapeType="1"/>
                </p:cNvSpPr>
                <p:nvPr/>
              </p:nvSpPr>
              <p:spPr bwMode="auto">
                <a:xfrm>
                  <a:off x="4080" y="2640"/>
                  <a:ext cx="0"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40" name="Line 65"/>
                <p:cNvSpPr>
                  <a:spLocks noChangeShapeType="1"/>
                </p:cNvSpPr>
                <p:nvPr/>
              </p:nvSpPr>
              <p:spPr bwMode="auto">
                <a:xfrm>
                  <a:off x="3792" y="2832"/>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41" name="Rectangle 66"/>
                <p:cNvSpPr>
                  <a:spLocks noChangeArrowheads="1"/>
                </p:cNvSpPr>
                <p:nvPr/>
              </p:nvSpPr>
              <p:spPr bwMode="auto">
                <a:xfrm>
                  <a:off x="3504" y="2688"/>
                  <a:ext cx="288" cy="288"/>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9242" name="Group 67"/>
                <p:cNvGrpSpPr>
                  <a:grpSpLocks/>
                </p:cNvGrpSpPr>
                <p:nvPr/>
              </p:nvGrpSpPr>
              <p:grpSpPr bwMode="auto">
                <a:xfrm>
                  <a:off x="3504" y="2976"/>
                  <a:ext cx="576" cy="288"/>
                  <a:chOff x="1104" y="2688"/>
                  <a:chExt cx="576" cy="288"/>
                </a:xfrm>
              </p:grpSpPr>
              <p:sp>
                <p:nvSpPr>
                  <p:cNvPr id="9244" name="Line 68"/>
                  <p:cNvSpPr>
                    <a:spLocks noChangeShapeType="1"/>
                  </p:cNvSpPr>
                  <p:nvPr/>
                </p:nvSpPr>
                <p:spPr bwMode="auto">
                  <a:xfrm>
                    <a:off x="1392" y="2832"/>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45" name="Rectangle 69"/>
                  <p:cNvSpPr>
                    <a:spLocks noChangeArrowheads="1"/>
                  </p:cNvSpPr>
                  <p:nvPr/>
                </p:nvSpPr>
                <p:spPr bwMode="auto">
                  <a:xfrm>
                    <a:off x="1104" y="2688"/>
                    <a:ext cx="288" cy="288"/>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9243" name="Line 70"/>
                <p:cNvSpPr>
                  <a:spLocks noChangeShapeType="1"/>
                </p:cNvSpPr>
                <p:nvPr/>
              </p:nvSpPr>
              <p:spPr bwMode="auto">
                <a:xfrm>
                  <a:off x="4080" y="3072"/>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9236" name="Rectangle 71"/>
              <p:cNvSpPr>
                <a:spLocks noChangeArrowheads="1"/>
              </p:cNvSpPr>
              <p:nvPr/>
            </p:nvSpPr>
            <p:spPr bwMode="auto">
              <a:xfrm>
                <a:off x="3552" y="2976"/>
                <a:ext cx="192" cy="240"/>
              </a:xfrm>
              <a:prstGeom prst="rect">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237" name="Line 72"/>
              <p:cNvSpPr>
                <a:spLocks noChangeShapeType="1"/>
              </p:cNvSpPr>
              <p:nvPr/>
            </p:nvSpPr>
            <p:spPr bwMode="auto">
              <a:xfrm>
                <a:off x="3168" y="3072"/>
                <a:ext cx="38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38" name="AutoShape 73"/>
              <p:cNvSpPr>
                <a:spLocks noChangeArrowheads="1"/>
              </p:cNvSpPr>
              <p:nvPr/>
            </p:nvSpPr>
            <p:spPr bwMode="auto">
              <a:xfrm>
                <a:off x="2832" y="2256"/>
                <a:ext cx="144" cy="144"/>
              </a:xfrm>
              <a:prstGeom prst="rightArrow">
                <a:avLst>
                  <a:gd name="adj1" fmla="val 50000"/>
                  <a:gd name="adj2" fmla="val 25000"/>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16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371600" y="404813"/>
            <a:ext cx="7772400" cy="1143000"/>
          </a:xfrm>
        </p:spPr>
        <p:txBody>
          <a:bodyPr/>
          <a:lstStyle/>
          <a:p>
            <a:pPr eaLnBrk="1" hangingPunct="1"/>
            <a:r>
              <a:rPr lang="en-US" altLang="ja-JP"/>
              <a:t>Synchronous vs. Asynchronous</a:t>
            </a:r>
          </a:p>
        </p:txBody>
      </p:sp>
      <p:sp>
        <p:nvSpPr>
          <p:cNvPr id="11267" name="Rectangle 3"/>
          <p:cNvSpPr>
            <a:spLocks noGrp="1" noChangeArrowheads="1"/>
          </p:cNvSpPr>
          <p:nvPr>
            <p:ph type="body" idx="1"/>
          </p:nvPr>
        </p:nvSpPr>
        <p:spPr>
          <a:xfrm>
            <a:off x="971550" y="1412875"/>
            <a:ext cx="8353425" cy="3970338"/>
          </a:xfrm>
        </p:spPr>
        <p:txBody>
          <a:bodyPr/>
          <a:lstStyle/>
          <a:p>
            <a:pPr eaLnBrk="1" hangingPunct="1"/>
            <a:r>
              <a:rPr lang="en-US" altLang="ja-JP"/>
              <a:t>Synchronous bus</a:t>
            </a:r>
          </a:p>
          <a:p>
            <a:pPr lvl="1" eaLnBrk="1" hangingPunct="1"/>
            <a:r>
              <a:rPr lang="en-US" altLang="ja-JP"/>
              <a:t>Data is sent synchronized with a clock</a:t>
            </a:r>
          </a:p>
          <a:p>
            <a:pPr lvl="2" eaLnBrk="1" hangingPunct="1"/>
            <a:r>
              <a:rPr lang="en-US" altLang="ja-JP"/>
              <a:t>Easy to handshake, block (continuous) data transfer</a:t>
            </a:r>
          </a:p>
          <a:p>
            <a:pPr lvl="2" eaLnBrk="1" hangingPunct="1"/>
            <a:r>
              <a:rPr lang="en-US" altLang="ja-JP"/>
              <a:t>Module numbers/types are limited</a:t>
            </a:r>
          </a:p>
          <a:p>
            <a:pPr lvl="1" eaLnBrk="1" hangingPunct="1"/>
            <a:r>
              <a:rPr lang="en-US" altLang="ja-JP"/>
              <a:t>PCI</a:t>
            </a:r>
            <a:r>
              <a:rPr lang="ja-JP" altLang="en-US"/>
              <a:t>、</a:t>
            </a:r>
            <a:r>
              <a:rPr lang="en-US" altLang="ja-JP"/>
              <a:t>Mbus</a:t>
            </a:r>
            <a:r>
              <a:rPr lang="ja-JP" altLang="en-US"/>
              <a:t>、</a:t>
            </a:r>
            <a:r>
              <a:rPr lang="en-US" altLang="ja-JP"/>
              <a:t>PCIx</a:t>
            </a:r>
            <a:r>
              <a:rPr lang="ja-JP" altLang="en-US"/>
              <a:t>、</a:t>
            </a:r>
            <a:r>
              <a:rPr lang="en-US" altLang="ja-JP"/>
              <a:t>PCI express,</a:t>
            </a:r>
            <a:r>
              <a:rPr lang="ja-JP" altLang="en-US"/>
              <a:t>　</a:t>
            </a:r>
            <a:r>
              <a:rPr lang="en-US" altLang="ja-JP"/>
              <a:t>On chip buses</a:t>
            </a:r>
          </a:p>
          <a:p>
            <a:pPr lvl="1" eaLnBrk="1" hangingPunct="1"/>
            <a:r>
              <a:rPr lang="en-US" altLang="ja-JP"/>
              <a:t>Performance centric</a:t>
            </a:r>
          </a:p>
          <a:p>
            <a:pPr eaLnBrk="1" hangingPunct="1"/>
            <a:r>
              <a:rPr lang="en-US" altLang="ja-JP"/>
              <a:t>Asynchronous bus</a:t>
            </a:r>
          </a:p>
          <a:p>
            <a:pPr lvl="1" eaLnBrk="1" hangingPunct="1"/>
            <a:r>
              <a:rPr lang="en-US" altLang="ja-JP"/>
              <a:t> Data is sent without a system clock</a:t>
            </a:r>
          </a:p>
          <a:p>
            <a:pPr lvl="2" eaLnBrk="1" hangingPunct="1"/>
            <a:r>
              <a:rPr lang="en-US" altLang="ja-JP"/>
              <a:t>Variable modules can be connected</a:t>
            </a:r>
          </a:p>
          <a:p>
            <a:pPr lvl="1" eaLnBrk="1" hangingPunct="1"/>
            <a:r>
              <a:rPr lang="en-US" altLang="ja-JP"/>
              <a:t>VME</a:t>
            </a:r>
            <a:r>
              <a:rPr lang="ja-JP" altLang="en-US"/>
              <a:t>、</a:t>
            </a:r>
            <a:r>
              <a:rPr lang="en-US" altLang="ja-JP"/>
              <a:t>Futurebus+</a:t>
            </a:r>
          </a:p>
          <a:p>
            <a:pPr eaLnBrk="1" hangingPunct="1"/>
            <a:endParaRPr lang="en-US" altLang="ja-JP"/>
          </a:p>
          <a:p>
            <a:pPr eaLnBrk="1" hangingPunct="1"/>
            <a:endParaRPr lang="en-US" altLang="ja-JP"/>
          </a:p>
        </p:txBody>
      </p:sp>
      <p:sp>
        <p:nvSpPr>
          <p:cNvPr id="112644" name="Text Box 4"/>
          <p:cNvSpPr txBox="1">
            <a:spLocks noChangeArrowheads="1"/>
          </p:cNvSpPr>
          <p:nvPr/>
        </p:nvSpPr>
        <p:spPr bwMode="auto">
          <a:xfrm>
            <a:off x="1835150" y="6165850"/>
            <a:ext cx="67738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a:solidFill>
                  <a:srgbClr val="CC0000"/>
                </a:solidFill>
                <a:latin typeface="Times New Roman" panose="02020603050405020304" pitchFamily="18" charset="0"/>
              </a:rPr>
              <a:t>Recently, asynchronous buses are not commonly used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26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4" grpId="0" autoUpdateAnimBg="0"/>
    </p:bld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1356</TotalTime>
  <Words>2188</Words>
  <Application>Microsoft Office PowerPoint</Application>
  <PresentationFormat>画面に合わせる (4:3)</PresentationFormat>
  <Paragraphs>819</Paragraphs>
  <Slides>53</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53</vt:i4>
      </vt:variant>
    </vt:vector>
  </HeadingPairs>
  <TitlesOfParts>
    <vt:vector size="62" baseType="lpstr">
      <vt:lpstr>HGS創英角ｺﾞｼｯｸUB</vt:lpstr>
      <vt:lpstr>HG創英角ｺﾞｼｯｸUB</vt:lpstr>
      <vt:lpstr>Arial</vt:lpstr>
      <vt:lpstr>Arial Black</vt:lpstr>
      <vt:lpstr>Garamond</vt:lpstr>
      <vt:lpstr>Times New Roman</vt:lpstr>
      <vt:lpstr>Verdana</vt:lpstr>
      <vt:lpstr>Wingdings</vt:lpstr>
      <vt:lpstr>Edge</vt:lpstr>
      <vt:lpstr>Bus /　Crossbar Switch </vt:lpstr>
      <vt:lpstr>PowerPoint プレゼンテーション</vt:lpstr>
      <vt:lpstr>Uni-processor structure</vt:lpstr>
      <vt:lpstr>Consistency Problem                       </vt:lpstr>
      <vt:lpstr>Snoop Cache is provided     </vt:lpstr>
      <vt:lpstr>Implementation of buses</vt:lpstr>
      <vt:lpstr>Requirements</vt:lpstr>
      <vt:lpstr>System bus vs. I/O bus</vt:lpstr>
      <vt:lpstr>Synchronous vs. Asynchronous</vt:lpstr>
      <vt:lpstr>Terms around bus</vt:lpstr>
      <vt:lpstr>A sequence of data transfer with the bus</vt:lpstr>
      <vt:lpstr>Arbiter</vt:lpstr>
      <vt:lpstr>PowerPoint プレゼンテーション</vt:lpstr>
      <vt:lpstr>Daisy Chain</vt:lpstr>
      <vt:lpstr>Open Drain bus</vt:lpstr>
      <vt:lpstr>Distributed bus arbiter</vt:lpstr>
      <vt:lpstr>Modified method（Keio’s patent）</vt:lpstr>
      <vt:lpstr>Starvation Problem </vt:lpstr>
      <vt:lpstr>Round　Robin</vt:lpstr>
      <vt:lpstr>Practical Starvation Avoidance</vt:lpstr>
      <vt:lpstr>Overlap between the arbitration and data transfer</vt:lpstr>
      <vt:lpstr>glossary-1 </vt:lpstr>
      <vt:lpstr>Handshake for data transfer</vt:lpstr>
      <vt:lpstr>２-line ４-edge handshake</vt:lpstr>
      <vt:lpstr>２-line ２-edge handshake</vt:lpstr>
      <vt:lpstr>In the case of multiple slaves</vt:lpstr>
      <vt:lpstr>Quiz</vt:lpstr>
      <vt:lpstr>２-line cannot manage multiple slaves</vt:lpstr>
      <vt:lpstr>３-line handshake</vt:lpstr>
      <vt:lpstr>Synchronous bus is suitable for block transfer</vt:lpstr>
      <vt:lpstr>Non-Split　Transaction</vt:lpstr>
      <vt:lpstr>Split　Transaction</vt:lpstr>
      <vt:lpstr>Advanced I/O Buses</vt:lpstr>
      <vt:lpstr>PCI Express</vt:lpstr>
      <vt:lpstr>PCIe standard</vt:lpstr>
      <vt:lpstr>An example of bus system using PCI express</vt:lpstr>
      <vt:lpstr>On-chip bus</vt:lpstr>
      <vt:lpstr>NEC MP211</vt:lpstr>
      <vt:lpstr>Summary of Bus</vt:lpstr>
      <vt:lpstr>glossary 2</vt:lpstr>
      <vt:lpstr>Crossbar switch</vt:lpstr>
      <vt:lpstr>Non-blocking property</vt:lpstr>
      <vt:lpstr>Head Of Line (HOL) conflict</vt:lpstr>
      <vt:lpstr>Input buffer switch</vt:lpstr>
      <vt:lpstr>Output buffer switch</vt:lpstr>
      <vt:lpstr>Buffers at cross-point</vt:lpstr>
      <vt:lpstr>An example of a modern router</vt:lpstr>
      <vt:lpstr>Pipelined operation</vt:lpstr>
      <vt:lpstr>Merit/demerit of Crossbars</vt:lpstr>
      <vt:lpstr>SUN T1</vt:lpstr>
      <vt:lpstr>The earth simulator</vt:lpstr>
      <vt:lpstr>glossary 3</vt:lpstr>
      <vt:lpstr>Homework ３</vt:lpstr>
    </vt:vector>
  </TitlesOfParts>
  <Company>慶應義塾大学理工学部</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システムLSIとアーキテクチャ技術　 （part　II：オンチップ並列 　　　　　　　　　　　アーキテクチャ）</dc:title>
  <dc:creator>情報工学科</dc:creator>
  <cp:lastModifiedBy>hunga</cp:lastModifiedBy>
  <cp:revision>50</cp:revision>
  <dcterms:created xsi:type="dcterms:W3CDTF">1999-01-27T05:32:30Z</dcterms:created>
  <dcterms:modified xsi:type="dcterms:W3CDTF">2019-04-12T11:57:38Z</dcterms:modified>
</cp:coreProperties>
</file>