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4"/>
  </p:notesMasterIdLst>
  <p:handoutMasterIdLst>
    <p:handoutMasterId r:id="rId45"/>
  </p:handoutMasterIdLst>
  <p:sldIdLst>
    <p:sldId id="566" r:id="rId2"/>
    <p:sldId id="567" r:id="rId3"/>
    <p:sldId id="694" r:id="rId4"/>
    <p:sldId id="691" r:id="rId5"/>
    <p:sldId id="692" r:id="rId6"/>
    <p:sldId id="693" r:id="rId7"/>
    <p:sldId id="695" r:id="rId8"/>
    <p:sldId id="283" r:id="rId9"/>
    <p:sldId id="603" r:id="rId10"/>
    <p:sldId id="697" r:id="rId11"/>
    <p:sldId id="698" r:id="rId12"/>
    <p:sldId id="699" r:id="rId13"/>
    <p:sldId id="700" r:id="rId14"/>
    <p:sldId id="616" r:id="rId15"/>
    <p:sldId id="634" r:id="rId16"/>
    <p:sldId id="770" r:id="rId17"/>
    <p:sldId id="771" r:id="rId18"/>
    <p:sldId id="772" r:id="rId19"/>
    <p:sldId id="420" r:id="rId20"/>
    <p:sldId id="609" r:id="rId21"/>
    <p:sldId id="610" r:id="rId22"/>
    <p:sldId id="569" r:id="rId23"/>
    <p:sldId id="570" r:id="rId24"/>
    <p:sldId id="571" r:id="rId25"/>
    <p:sldId id="572" r:id="rId26"/>
    <p:sldId id="573" r:id="rId27"/>
    <p:sldId id="574" r:id="rId28"/>
    <p:sldId id="575" r:id="rId29"/>
    <p:sldId id="576" r:id="rId30"/>
    <p:sldId id="703" r:id="rId31"/>
    <p:sldId id="577" r:id="rId32"/>
    <p:sldId id="578" r:id="rId33"/>
    <p:sldId id="689" r:id="rId34"/>
    <p:sldId id="704" r:id="rId35"/>
    <p:sldId id="706" r:id="rId36"/>
    <p:sldId id="707" r:id="rId37"/>
    <p:sldId id="708" r:id="rId38"/>
    <p:sldId id="709" r:id="rId39"/>
    <p:sldId id="710" r:id="rId40"/>
    <p:sldId id="711" r:id="rId41"/>
    <p:sldId id="668" r:id="rId42"/>
    <p:sldId id="669" r:id="rId43"/>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F99FF"/>
    <a:srgbClr val="CCFF99"/>
    <a:srgbClr val="00FFFF"/>
    <a:srgbClr val="6666FF"/>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8634" autoAdjust="0"/>
  </p:normalViewPr>
  <p:slideViewPr>
    <p:cSldViewPr>
      <p:cViewPr varScale="1">
        <p:scale>
          <a:sx n="56" d="100"/>
          <a:sy n="56" d="100"/>
        </p:scale>
        <p:origin x="319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7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200" smtClean="0">
                <a:latin typeface="Times New Roman" panose="02020603050405020304" pitchFamily="18" charset="0"/>
              </a:defRPr>
            </a:lvl1pPr>
          </a:lstStyle>
          <a:p>
            <a:pPr>
              <a:defRPr/>
            </a:pPr>
            <a:endParaRPr lang="en-US" altLang="ja-JP"/>
          </a:p>
        </p:txBody>
      </p:sp>
      <p:sp>
        <p:nvSpPr>
          <p:cNvPr id="2051"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200" smtClean="0">
                <a:latin typeface="Times New Roman" panose="02020603050405020304" pitchFamily="18" charset="0"/>
              </a:defRPr>
            </a:lvl1pPr>
          </a:lstStyle>
          <a:p>
            <a:pPr>
              <a:defRPr/>
            </a:pPr>
            <a:endParaRPr lang="en-US" altLang="ja-JP"/>
          </a:p>
        </p:txBody>
      </p:sp>
      <p:sp>
        <p:nvSpPr>
          <p:cNvPr id="2052"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spcBef>
                <a:spcPct val="50000"/>
              </a:spcBef>
              <a:defRPr sz="1200" smtClean="0">
                <a:latin typeface="Times New Roman" panose="02020603050405020304" pitchFamily="18" charset="0"/>
              </a:defRPr>
            </a:lvl1pPr>
          </a:lstStyle>
          <a:p>
            <a:pPr>
              <a:defRPr/>
            </a:pPr>
            <a:endParaRPr lang="en-US" altLang="ja-JP"/>
          </a:p>
        </p:txBody>
      </p:sp>
      <p:sp>
        <p:nvSpPr>
          <p:cNvPr id="2053"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200" smtClean="0">
                <a:latin typeface="Times New Roman" panose="02020603050405020304" pitchFamily="18" charset="0"/>
              </a:defRPr>
            </a:lvl1pPr>
          </a:lstStyle>
          <a:p>
            <a:pPr>
              <a:defRPr/>
            </a:pPr>
            <a:fld id="{C2B2871A-E682-413C-AE45-29FB4C9EE32B}" type="slidenum">
              <a:rPr lang="en-US" altLang="ja-JP"/>
              <a:pPr>
                <a:defRPr/>
              </a:pPr>
              <a:t>‹#›</a:t>
            </a:fld>
            <a:endParaRPr lang="en-US" altLang="ja-JP"/>
          </a:p>
        </p:txBody>
      </p:sp>
    </p:spTree>
    <p:extLst>
      <p:ext uri="{BB962C8B-B14F-4D97-AF65-F5344CB8AC3E}">
        <p14:creationId xmlns:p14="http://schemas.microsoft.com/office/powerpoint/2010/main" val="262256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200" smtClean="0">
                <a:latin typeface="Times New Roman" panose="02020603050405020304" pitchFamily="18" charset="0"/>
              </a:defRPr>
            </a:lvl1pPr>
          </a:lstStyle>
          <a:p>
            <a:pPr>
              <a:defRPr/>
            </a:pPr>
            <a:endParaRPr lang="en-US" altLang="ja-JP"/>
          </a:p>
        </p:txBody>
      </p:sp>
      <p:sp>
        <p:nvSpPr>
          <p:cNvPr id="4099" name="Rectangle 1027"/>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200" smtClean="0">
                <a:latin typeface="Times New Roman" panose="02020603050405020304" pitchFamily="18" charset="0"/>
              </a:defRPr>
            </a:lvl1pPr>
          </a:lstStyle>
          <a:p>
            <a:pPr>
              <a:defRPr/>
            </a:pPr>
            <a:endParaRPr lang="en-US" altLang="ja-JP"/>
          </a:p>
        </p:txBody>
      </p:sp>
      <p:sp>
        <p:nvSpPr>
          <p:cNvPr id="3076" name="Rectangle 1028"/>
          <p:cNvSpPr>
            <a:spLocks noGrp="1" noRot="1" noChangeAspect="1" noChangeArrowheads="1"/>
          </p:cNvSpPr>
          <p:nvPr>
            <p:ph type="sldImg" idx="2"/>
          </p:nvPr>
        </p:nvSpPr>
        <p:spPr bwMode="auto">
          <a:xfrm>
            <a:off x="1143000" y="685800"/>
            <a:ext cx="45720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noProof="0"/>
              <a:t>マスターテキストの書式設定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spcBef>
                <a:spcPct val="50000"/>
              </a:spcBef>
              <a:defRPr sz="1200" smtClean="0">
                <a:latin typeface="Times New Roman" panose="02020603050405020304" pitchFamily="18" charset="0"/>
              </a:defRPr>
            </a:lvl1pPr>
          </a:lstStyle>
          <a:p>
            <a:pPr>
              <a:defRPr/>
            </a:pPr>
            <a:endParaRPr lang="en-US" altLang="ja-JP"/>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200" smtClean="0">
                <a:latin typeface="Times New Roman" panose="02020603050405020304" pitchFamily="18" charset="0"/>
              </a:defRPr>
            </a:lvl1pPr>
          </a:lstStyle>
          <a:p>
            <a:pPr>
              <a:defRPr/>
            </a:pPr>
            <a:fld id="{036C1C32-FFFC-49EC-9D80-2E16257020DA}" type="slidenum">
              <a:rPr lang="en-US" altLang="ja-JP"/>
              <a:pPr>
                <a:defRPr/>
              </a:pPr>
              <a:t>‹#›</a:t>
            </a:fld>
            <a:endParaRPr lang="en-US" altLang="ja-JP"/>
          </a:p>
        </p:txBody>
      </p:sp>
    </p:spTree>
    <p:extLst>
      <p:ext uri="{BB962C8B-B14F-4D97-AF65-F5344CB8AC3E}">
        <p14:creationId xmlns:p14="http://schemas.microsoft.com/office/powerpoint/2010/main" val="3647674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今までは</a:t>
            </a:r>
            <a:r>
              <a:rPr kumimoji="1" lang="en-US" altLang="ja-JP" dirty="0"/>
              <a:t>CPU</a:t>
            </a:r>
            <a:r>
              <a:rPr kumimoji="1" lang="ja-JP" altLang="en-US" dirty="0"/>
              <a:t>の設計に注力して来ました。これからしばらくコンピュータの記憶システムについて紹介します。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1</a:t>
            </a:fld>
            <a:endParaRPr lang="en-US" altLang="ja-JP"/>
          </a:p>
        </p:txBody>
      </p:sp>
    </p:spTree>
    <p:extLst>
      <p:ext uri="{BB962C8B-B14F-4D97-AF65-F5344CB8AC3E}">
        <p14:creationId xmlns:p14="http://schemas.microsoft.com/office/powerpoint/2010/main" val="3341388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初期の</a:t>
            </a:r>
            <a:r>
              <a:rPr kumimoji="1" lang="en-US" altLang="ja-JP" dirty="0"/>
              <a:t>SDRAM</a:t>
            </a:r>
            <a:r>
              <a:rPr kumimoji="1" lang="ja-JP" altLang="en-US" dirty="0"/>
              <a:t>のタイミングチャートを示します。クロックに同期して</a:t>
            </a:r>
            <a:r>
              <a:rPr kumimoji="1" lang="en-US" altLang="ja-JP" dirty="0"/>
              <a:t>ACT</a:t>
            </a:r>
            <a:r>
              <a:rPr kumimoji="1" lang="ja-JP" altLang="en-US" dirty="0"/>
              <a:t>（</a:t>
            </a:r>
            <a:r>
              <a:rPr kumimoji="1" lang="en-US" altLang="ja-JP" dirty="0"/>
              <a:t>Activation)</a:t>
            </a:r>
            <a:r>
              <a:rPr kumimoji="1" lang="ja-JP" altLang="en-US" dirty="0"/>
              <a:t>コマンドを与えると同時に行アドレスを与えます。次に</a:t>
            </a:r>
            <a:r>
              <a:rPr kumimoji="1" lang="en-US" altLang="ja-JP" dirty="0"/>
              <a:t>Read</a:t>
            </a:r>
            <a:r>
              <a:rPr kumimoji="1" lang="ja-JP" altLang="en-US" dirty="0"/>
              <a:t>コマンドと共に列アドレスを与え、</a:t>
            </a:r>
            <a:r>
              <a:rPr kumimoji="1" lang="en-US" altLang="ja-JP" dirty="0"/>
              <a:t>1</a:t>
            </a:r>
            <a:r>
              <a:rPr kumimoji="1" lang="ja-JP" altLang="en-US" dirty="0"/>
              <a:t>クロック置いてデータが順番に読み出されます。最初のデータが</a:t>
            </a:r>
            <a:r>
              <a:rPr kumimoji="1" lang="en-US" altLang="ja-JP" dirty="0"/>
              <a:t>1</a:t>
            </a:r>
            <a:r>
              <a:rPr kumimoji="1" lang="ja-JP" altLang="en-US" dirty="0"/>
              <a:t>個読み出されるまでは時間が掛かりますが、一度データ転送が始まれば次々とデータを送ることができます。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11</a:t>
            </a:fld>
            <a:endParaRPr lang="en-US" altLang="ja-JP"/>
          </a:p>
        </p:txBody>
      </p:sp>
    </p:spTree>
    <p:extLst>
      <p:ext uri="{BB962C8B-B14F-4D97-AF65-F5344CB8AC3E}">
        <p14:creationId xmlns:p14="http://schemas.microsoft.com/office/powerpoint/2010/main" val="258350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コンピュータの</a:t>
            </a:r>
            <a:r>
              <a:rPr kumimoji="1" lang="en-US" altLang="ja-JP" dirty="0"/>
              <a:t>CPU</a:t>
            </a:r>
            <a:r>
              <a:rPr kumimoji="1" lang="ja-JP" altLang="en-US" dirty="0"/>
              <a:t>（中央処理装置）の性能向上はとどまることを知らず、</a:t>
            </a:r>
            <a:r>
              <a:rPr kumimoji="1" lang="en-US" altLang="ja-JP" dirty="0"/>
              <a:t>SDRAM</a:t>
            </a:r>
            <a:r>
              <a:rPr kumimoji="1" lang="ja-JP" altLang="en-US" dirty="0"/>
              <a:t>の転送性能もすぐに足りなくなりました。このため、クロックの立ち上がり、立下りの両方のエッジを使って倍の転送レートを実現する方法が登場しました。これは、</a:t>
            </a:r>
            <a:r>
              <a:rPr kumimoji="1" lang="en-US" altLang="ja-JP" dirty="0"/>
              <a:t>Double</a:t>
            </a:r>
            <a:r>
              <a:rPr kumimoji="1" lang="ja-JP" altLang="en-US" dirty="0"/>
              <a:t> </a:t>
            </a:r>
            <a:r>
              <a:rPr kumimoji="1" lang="en-US" altLang="ja-JP" dirty="0"/>
              <a:t>Data</a:t>
            </a:r>
            <a:r>
              <a:rPr kumimoji="1" lang="ja-JP" altLang="en-US" dirty="0"/>
              <a:t> </a:t>
            </a:r>
            <a:r>
              <a:rPr kumimoji="1" lang="en-US" altLang="ja-JP" dirty="0"/>
              <a:t>Rate</a:t>
            </a:r>
            <a:r>
              <a:rPr kumimoji="1" lang="ja-JP" altLang="en-US" dirty="0"/>
              <a:t> </a:t>
            </a:r>
            <a:r>
              <a:rPr kumimoji="1" lang="en-US" altLang="ja-JP" dirty="0"/>
              <a:t>(DDR)</a:t>
            </a:r>
            <a:r>
              <a:rPr kumimoji="1" lang="ja-JP" altLang="en-US" dirty="0"/>
              <a:t>　</a:t>
            </a:r>
            <a:r>
              <a:rPr kumimoji="1" lang="en-US" altLang="ja-JP" dirty="0"/>
              <a:t>SDRAM</a:t>
            </a:r>
            <a:r>
              <a:rPr kumimoji="1" lang="ja-JP" altLang="en-US" dirty="0"/>
              <a:t>と呼びます。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12</a:t>
            </a:fld>
            <a:endParaRPr lang="en-US" altLang="ja-JP"/>
          </a:p>
        </p:txBody>
      </p:sp>
    </p:spTree>
    <p:extLst>
      <p:ext uri="{BB962C8B-B14F-4D97-AF65-F5344CB8AC3E}">
        <p14:creationId xmlns:p14="http://schemas.microsoft.com/office/powerpoint/2010/main" val="27550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DDR-SDRAM</a:t>
            </a:r>
            <a:r>
              <a:rPr kumimoji="1" lang="ja-JP" altLang="en-US" dirty="0"/>
              <a:t>は、コマンドとアドレスの与え方は</a:t>
            </a:r>
            <a:r>
              <a:rPr kumimoji="1" lang="en-US" altLang="ja-JP" dirty="0"/>
              <a:t>SDR</a:t>
            </a:r>
            <a:r>
              <a:rPr kumimoji="1" lang="ja-JP" altLang="en-US" dirty="0"/>
              <a:t>とほぼ同じ（コマンドは種類が増えています）ですが、クロックとクロックの反転の両方を与えます（差動クロックと呼びます）。クロック周波数も上がり、転送能力は大幅に向上しました。</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13</a:t>
            </a:fld>
            <a:endParaRPr lang="en-US" altLang="ja-JP"/>
          </a:p>
        </p:txBody>
      </p:sp>
    </p:spTree>
    <p:extLst>
      <p:ext uri="{BB962C8B-B14F-4D97-AF65-F5344CB8AC3E}">
        <p14:creationId xmlns:p14="http://schemas.microsoft.com/office/powerpoint/2010/main" val="3077169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a:t>
            </a:r>
            <a:r>
              <a:rPr kumimoji="1" lang="en-US" altLang="ja-JP" dirty="0"/>
              <a:t>DRAM</a:t>
            </a:r>
            <a:r>
              <a:rPr kumimoji="1" lang="ja-JP" altLang="en-US" dirty="0"/>
              <a:t>をまとめましょう。クロックの両エッジを使った</a:t>
            </a:r>
            <a:r>
              <a:rPr kumimoji="1" lang="en-US" altLang="ja-JP" dirty="0"/>
              <a:t>DDR</a:t>
            </a:r>
            <a:r>
              <a:rPr kumimoji="1" lang="ja-JP" altLang="en-US" dirty="0"/>
              <a:t>－</a:t>
            </a:r>
            <a:r>
              <a:rPr kumimoji="1" lang="en-US" altLang="ja-JP" dirty="0"/>
              <a:t>SDRAM</a:t>
            </a:r>
            <a:r>
              <a:rPr kumimoji="1" lang="ja-JP" altLang="en-US" dirty="0"/>
              <a:t>は、よりクロック周波数を高めて動作電圧を下げた</a:t>
            </a:r>
            <a:r>
              <a:rPr kumimoji="1" lang="en-US" altLang="ja-JP" dirty="0"/>
              <a:t>DDR2</a:t>
            </a:r>
            <a:r>
              <a:rPr kumimoji="1" lang="ja-JP" altLang="en-US" dirty="0"/>
              <a:t>に置き換わり、さらに</a:t>
            </a:r>
            <a:r>
              <a:rPr kumimoji="1" lang="en-US" altLang="ja-JP" dirty="0"/>
              <a:t>DDR-3</a:t>
            </a:r>
            <a:r>
              <a:rPr kumimoji="1" lang="ja-JP" altLang="en-US" dirty="0"/>
              <a:t>が現在もっとも良く使われます。これは</a:t>
            </a:r>
            <a:r>
              <a:rPr kumimoji="1" lang="en-US" altLang="ja-JP" dirty="0"/>
              <a:t>800MHz</a:t>
            </a:r>
            <a:r>
              <a:rPr kumimoji="1" lang="ja-JP" altLang="en-US" dirty="0"/>
              <a:t>の両エッジでデータの転送を行います。さらにこの上の版である</a:t>
            </a:r>
            <a:r>
              <a:rPr kumimoji="1" lang="en-US" altLang="ja-JP" dirty="0"/>
              <a:t>DDR-4</a:t>
            </a:r>
            <a:r>
              <a:rPr kumimoji="1" lang="ja-JP" altLang="en-US" dirty="0"/>
              <a:t>が登場しています。一方、</a:t>
            </a:r>
            <a:r>
              <a:rPr kumimoji="1" lang="en-US" altLang="ja-JP" dirty="0"/>
              <a:t>DRAM</a:t>
            </a:r>
            <a:r>
              <a:rPr kumimoji="1" lang="ja-JP" altLang="en-US" dirty="0"/>
              <a:t>チップを三次元的に積層した</a:t>
            </a:r>
            <a:r>
              <a:rPr kumimoji="1" lang="en-US" altLang="ja-JP" dirty="0"/>
              <a:t>HMC</a:t>
            </a:r>
            <a:r>
              <a:rPr kumimoji="1" lang="ja-JP" altLang="en-US" dirty="0"/>
              <a:t>（</a:t>
            </a:r>
            <a:r>
              <a:rPr kumimoji="1" lang="en-US" altLang="ja-JP" dirty="0"/>
              <a:t>Hybrid</a:t>
            </a:r>
            <a:r>
              <a:rPr kumimoji="1" lang="ja-JP" altLang="en-US" dirty="0"/>
              <a:t> </a:t>
            </a:r>
            <a:r>
              <a:rPr kumimoji="1" lang="en-US" altLang="ja-JP" dirty="0"/>
              <a:t>Memory</a:t>
            </a:r>
            <a:r>
              <a:rPr kumimoji="1" lang="ja-JP" altLang="en-US" dirty="0"/>
              <a:t> </a:t>
            </a:r>
            <a:r>
              <a:rPr kumimoji="1" lang="en-US" altLang="ja-JP" dirty="0"/>
              <a:t>Cube)</a:t>
            </a:r>
            <a:r>
              <a:rPr kumimoji="1" lang="ja-JP" altLang="en-US" dirty="0"/>
              <a:t>も登場し、今後どのような方式がメジャーになるか目が離せないところです。この辺は、様々なコンピュータに搭載できなければならないので、「標準化」が重要です。基本的な動作原理は</a:t>
            </a:r>
            <a:r>
              <a:rPr kumimoji="1" lang="en-US" altLang="ja-JP" dirty="0"/>
              <a:t>DDR2-4</a:t>
            </a:r>
            <a:r>
              <a:rPr kumimoji="1" lang="ja-JP" altLang="en-US" dirty="0"/>
              <a:t>は同じなのですが、電気的な仕様や動作周波数が違ってくるのです。ちなみに、このような高速の</a:t>
            </a:r>
            <a:r>
              <a:rPr kumimoji="1" lang="en-US" altLang="ja-JP" dirty="0"/>
              <a:t>DRAM</a:t>
            </a:r>
            <a:r>
              <a:rPr kumimoji="1" lang="ja-JP" altLang="en-US" dirty="0"/>
              <a:t>に接続を行う制御回路を作るのは大変で、ここには以前紹介した</a:t>
            </a:r>
            <a:r>
              <a:rPr kumimoji="1" lang="en-US" altLang="ja-JP" dirty="0"/>
              <a:t>IP</a:t>
            </a:r>
            <a:r>
              <a:rPr kumimoji="1" lang="ja-JP" altLang="en-US" dirty="0"/>
              <a:t>を使います。</a:t>
            </a:r>
            <a:r>
              <a:rPr kumimoji="1" lang="en-US" altLang="ja-JP" dirty="0"/>
              <a:t>DRAM</a:t>
            </a:r>
            <a:r>
              <a:rPr kumimoji="1" lang="ja-JP" altLang="en-US" dirty="0"/>
              <a:t>に代わる新しい記憶素子として</a:t>
            </a:r>
            <a:r>
              <a:rPr kumimoji="1" lang="en-US" altLang="ja-JP" dirty="0" err="1"/>
              <a:t>FeRAM</a:t>
            </a:r>
            <a:r>
              <a:rPr kumimoji="1" lang="ja-JP" altLang="en-US" dirty="0"/>
              <a:t>や</a:t>
            </a:r>
            <a:r>
              <a:rPr kumimoji="1" lang="en-US" altLang="ja-JP" dirty="0"/>
              <a:t>MRAM</a:t>
            </a:r>
            <a:r>
              <a:rPr kumimoji="1" lang="ja-JP" altLang="en-US" dirty="0"/>
              <a:t>などが開発されていますが、まだ広く使われるには至っていません。今後しばらくは</a:t>
            </a:r>
            <a:r>
              <a:rPr kumimoji="1" lang="en-US" altLang="ja-JP" dirty="0"/>
              <a:t>DRAM</a:t>
            </a:r>
            <a:r>
              <a:rPr kumimoji="1" lang="ja-JP" altLang="en-US" dirty="0"/>
              <a:t>の重要性は落ちることはないようです。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14</a:t>
            </a:fld>
            <a:endParaRPr lang="en-US" altLang="ja-JP"/>
          </a:p>
        </p:txBody>
      </p:sp>
    </p:spTree>
    <p:extLst>
      <p:ext uri="{BB962C8B-B14F-4D97-AF65-F5344CB8AC3E}">
        <p14:creationId xmlns:p14="http://schemas.microsoft.com/office/powerpoint/2010/main" val="416861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C41F96-A871-4B18-9EC1-F69B6EBEB57F}" type="slidenum">
              <a:rPr lang="en-US" altLang="ja-JP" smtClean="0"/>
              <a:pPr/>
              <a:t>15</a:t>
            </a:fld>
            <a:endParaRPr lang="en-US" altLang="ja-JP"/>
          </a:p>
        </p:txBody>
      </p:sp>
    </p:spTree>
    <p:extLst>
      <p:ext uri="{BB962C8B-B14F-4D97-AF65-F5344CB8AC3E}">
        <p14:creationId xmlns:p14="http://schemas.microsoft.com/office/powerpoint/2010/main" val="767524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電気的消去可能なメモリの中に、小型化を行うため、選択ゲートを用いずブロック単位の消去を行うのがフラッシュメモリです。フラッシュメモリには現在には様々な方法があり、大きく</a:t>
            </a:r>
            <a:r>
              <a:rPr kumimoji="1" lang="en-US" altLang="ja-JP" dirty="0"/>
              <a:t>NOR</a:t>
            </a:r>
            <a:r>
              <a:rPr kumimoji="1" lang="ja-JP" altLang="en-US" dirty="0"/>
              <a:t>型、</a:t>
            </a:r>
            <a:r>
              <a:rPr kumimoji="1" lang="en-US" altLang="ja-JP" dirty="0"/>
              <a:t>NAND</a:t>
            </a:r>
            <a:r>
              <a:rPr kumimoji="1" lang="ja-JP" altLang="en-US" dirty="0"/>
              <a:t>型に分かれています。</a:t>
            </a:r>
            <a:r>
              <a:rPr kumimoji="1" lang="en-US" altLang="ja-JP" dirty="0"/>
              <a:t>NOR</a:t>
            </a:r>
            <a:r>
              <a:rPr kumimoji="1" lang="ja-JP" altLang="en-US" dirty="0"/>
              <a:t>型は高速消去可能で、単独データの読み出しが可能で、消去も高速です。読み出しはほとんど</a:t>
            </a:r>
            <a:r>
              <a:rPr kumimoji="1" lang="en-US" altLang="ja-JP" dirty="0"/>
              <a:t>SRAM</a:t>
            </a:r>
            <a:r>
              <a:rPr kumimoji="1" lang="ja-JP" altLang="en-US" dirty="0"/>
              <a:t>と同じように使うことができます。これはボード上に搭載して電源を切っても消えないデータ（</a:t>
            </a:r>
            <a:r>
              <a:rPr kumimoji="1" lang="en-US" altLang="ja-JP" dirty="0"/>
              <a:t>FPGA</a:t>
            </a:r>
            <a:r>
              <a:rPr kumimoji="1" lang="ja-JP" altLang="en-US" dirty="0"/>
              <a:t>の構成情報など、来週やります）を保存しておくために使います。一方で、</a:t>
            </a:r>
            <a:r>
              <a:rPr kumimoji="1" lang="en-US" altLang="ja-JP" dirty="0"/>
              <a:t>NAND</a:t>
            </a:r>
            <a:r>
              <a:rPr kumimoji="1" lang="ja-JP" altLang="en-US" dirty="0"/>
              <a:t>型は、連続読み出しになり、消去はミリ秒近く掛かります。しかし容量は大きく、</a:t>
            </a:r>
            <a:r>
              <a:rPr kumimoji="1" lang="en-US" altLang="ja-JP" dirty="0"/>
              <a:t>SD</a:t>
            </a:r>
            <a:r>
              <a:rPr kumimoji="1" lang="ja-JP" altLang="en-US" dirty="0"/>
              <a:t>メモリカード、</a:t>
            </a:r>
            <a:r>
              <a:rPr kumimoji="1" lang="en-US" altLang="ja-JP" dirty="0"/>
              <a:t>SDHC</a:t>
            </a:r>
            <a:r>
              <a:rPr kumimoji="1" lang="ja-JP" altLang="en-US" dirty="0"/>
              <a:t>メモリカードなど大量のデータを蓄えておくときに使います。みなさんが最も良く使うのはこのメモリだと思います。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16</a:t>
            </a:fld>
            <a:endParaRPr lang="en-US" altLang="ja-JP"/>
          </a:p>
        </p:txBody>
      </p:sp>
    </p:spTree>
    <p:extLst>
      <p:ext uri="{BB962C8B-B14F-4D97-AF65-F5344CB8AC3E}">
        <p14:creationId xmlns:p14="http://schemas.microsoft.com/office/powerpoint/2010/main" val="419356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NAND</a:t>
            </a:r>
            <a:r>
              <a:rPr kumimoji="1" lang="ja-JP" altLang="en-US" dirty="0"/>
              <a:t>型のフラッシュメモリのうちの大容量なものを使って作ったコンピュータ用の記憶装置を</a:t>
            </a:r>
            <a:r>
              <a:rPr kumimoji="1" lang="en-US" altLang="ja-JP" dirty="0" err="1"/>
              <a:t>SSD</a:t>
            </a:r>
            <a:r>
              <a:rPr kumimoji="1" lang="ja-JP" altLang="en-US" dirty="0"/>
              <a:t>と呼び次のページの</a:t>
            </a:r>
            <a:r>
              <a:rPr kumimoji="1" lang="en-US" altLang="ja-JP" dirty="0"/>
              <a:t>HDD</a:t>
            </a:r>
            <a:r>
              <a:rPr kumimoji="1" lang="ja-JP" altLang="en-US" dirty="0"/>
              <a:t>（</a:t>
            </a:r>
            <a:r>
              <a:rPr kumimoji="1" lang="en-US" altLang="ja-JP" dirty="0"/>
              <a:t>Hard Disk Drive)</a:t>
            </a:r>
            <a:r>
              <a:rPr kumimoji="1" lang="ja-JP" altLang="en-US" dirty="0"/>
              <a:t>と区別します。</a:t>
            </a:r>
            <a:r>
              <a:rPr kumimoji="1" lang="en-US" altLang="ja-JP" dirty="0" err="1"/>
              <a:t>SSD</a:t>
            </a:r>
            <a:r>
              <a:rPr kumimoji="1" lang="ja-JP" altLang="en-US" dirty="0"/>
              <a:t>は</a:t>
            </a:r>
            <a:r>
              <a:rPr kumimoji="1" lang="en-US" altLang="ja-JP" dirty="0"/>
              <a:t>HDD</a:t>
            </a:r>
            <a:r>
              <a:rPr kumimoji="1" lang="ja-JP" altLang="en-US" dirty="0"/>
              <a:t>に比べて小型でカード状になっており、高速です。</a:t>
            </a:r>
            <a:r>
              <a:rPr kumimoji="1" lang="en-US" altLang="ja-JP" dirty="0"/>
              <a:t>PC</a:t>
            </a:r>
            <a:r>
              <a:rPr kumimoji="1" lang="ja-JP" altLang="en-US" dirty="0"/>
              <a:t>やサーバーに接続して補助記憶として使います。</a:t>
            </a:r>
            <a:r>
              <a:rPr kumimoji="1" lang="en-US" altLang="ja-JP" dirty="0"/>
              <a:t>HDD</a:t>
            </a:r>
            <a:r>
              <a:rPr kumimoji="1" lang="ja-JP" altLang="en-US" dirty="0"/>
              <a:t>に従来から用いられた</a:t>
            </a:r>
            <a:r>
              <a:rPr kumimoji="1" lang="en-US" altLang="ja-JP" dirty="0"/>
              <a:t>ATA</a:t>
            </a:r>
            <a:r>
              <a:rPr kumimoji="1" lang="ja-JP" altLang="en-US" dirty="0"/>
              <a:t>や</a:t>
            </a:r>
            <a:r>
              <a:rPr kumimoji="1" lang="en-US" altLang="ja-JP" dirty="0"/>
              <a:t>SCSI</a:t>
            </a:r>
            <a:r>
              <a:rPr kumimoji="1" lang="ja-JP" altLang="en-US" dirty="0"/>
              <a:t>のバスに接続するものと、</a:t>
            </a:r>
            <a:r>
              <a:rPr kumimoji="1" lang="en-US" altLang="ja-JP" dirty="0" err="1"/>
              <a:t>PCIe</a:t>
            </a:r>
            <a:r>
              <a:rPr kumimoji="1" lang="ja-JP" altLang="en-US" dirty="0"/>
              <a:t>に直接接続するもの、拡張用のバス</a:t>
            </a:r>
            <a:r>
              <a:rPr kumimoji="1" lang="en-US" altLang="ja-JP" dirty="0" err="1"/>
              <a:t>NVMe</a:t>
            </a:r>
            <a:r>
              <a:rPr kumimoji="1" lang="ja-JP" altLang="en-US" dirty="0"/>
              <a:t>を使うものがあります。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17</a:t>
            </a:fld>
            <a:endParaRPr lang="en-US" altLang="ja-JP"/>
          </a:p>
        </p:txBody>
      </p:sp>
    </p:spTree>
    <p:extLst>
      <p:ext uri="{BB962C8B-B14F-4D97-AF65-F5344CB8AC3E}">
        <p14:creationId xmlns:p14="http://schemas.microsoft.com/office/powerpoint/2010/main" val="165726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最近は</a:t>
            </a:r>
            <a:r>
              <a:rPr kumimoji="1" lang="en-US" altLang="ja-JP" dirty="0" err="1"/>
              <a:t>SSD</a:t>
            </a:r>
            <a:r>
              <a:rPr kumimoji="1" lang="ja-JP" altLang="en-US" dirty="0"/>
              <a:t>に押されてきているとはいえ、まだまだビッグデータ記憶の主力として活躍しているのがディスク装置です。ディスクは、磁気を塗布した円板で、表面上に磁気の形でデータを蓄えます。すなわち、ディスクは、電気的記憶媒体ではなく、磁気的記憶媒体です。データは一万から</a:t>
            </a:r>
            <a:r>
              <a:rPr kumimoji="1" lang="en-US" altLang="ja-JP" dirty="0"/>
              <a:t>5</a:t>
            </a:r>
            <a:r>
              <a:rPr kumimoji="1" lang="ja-JP" altLang="en-US" dirty="0"/>
              <a:t>万ある円周上に蓄えられ、この一周をトラックと呼びます。（陸上競技と同じです。）トラックは、</a:t>
            </a:r>
            <a:r>
              <a:rPr kumimoji="1" lang="en-US" altLang="ja-JP" dirty="0"/>
              <a:t>100</a:t>
            </a:r>
            <a:r>
              <a:rPr kumimoji="1" lang="ja-JP" altLang="en-US" dirty="0"/>
              <a:t>～</a:t>
            </a:r>
            <a:r>
              <a:rPr kumimoji="1" lang="en-US" altLang="ja-JP" dirty="0"/>
              <a:t>500</a:t>
            </a:r>
            <a:r>
              <a:rPr kumimoji="1" lang="ja-JP" altLang="en-US" dirty="0"/>
              <a:t>個程度の、</a:t>
            </a:r>
            <a:r>
              <a:rPr kumimoji="1" lang="en-US" altLang="ja-JP" dirty="0"/>
              <a:t>512B</a:t>
            </a:r>
            <a:r>
              <a:rPr kumimoji="1" lang="ja-JP" altLang="en-US" dirty="0"/>
              <a:t>に分割したアクセスの単位に分割されます。これをセクタと呼びます。各セクタにはセクタ番号と誤り訂正符号付きのデータが含まれて居ます。ディスクは磁気的な記憶なので、読み書きするためには、磁気、電気変換を行う必要があります。これを行うのがヘッドです。ヘッドを伸び縮みさせ、円板を回転させることにより、ヘッドを読み書きしようとするデータの上に持ってきて、データを読んだり書いたりします。容量を大きくし、性能を上げるため、複数の円板を同軸上に回して複数のヘッダでアクセスする方法が一般的です。一時期にヘッドの下にある全てのトラックをまとめてシリンダと呼びます。１００</a:t>
            </a:r>
            <a:r>
              <a:rPr kumimoji="1" lang="en-US" altLang="ja-JP" dirty="0"/>
              <a:t>GB-</a:t>
            </a:r>
            <a:r>
              <a:rPr kumimoji="1" lang="ja-JP" altLang="en-US" dirty="0"/>
              <a:t>１</a:t>
            </a:r>
            <a:r>
              <a:rPr kumimoji="1" lang="en-US" altLang="ja-JP" dirty="0"/>
              <a:t>TB</a:t>
            </a:r>
            <a:r>
              <a:rPr kumimoji="1" lang="ja-JP" altLang="en-US" dirty="0"/>
              <a:t>という大量のデータを記憶できますが、読み書きの時間は遅く、部分的に壊れ易い問題点があります。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20</a:t>
            </a:fld>
            <a:endParaRPr lang="en-US" altLang="ja-JP"/>
          </a:p>
        </p:txBody>
      </p:sp>
    </p:spTree>
    <p:extLst>
      <p:ext uri="{BB962C8B-B14F-4D97-AF65-F5344CB8AC3E}">
        <p14:creationId xmlns:p14="http://schemas.microsoft.com/office/powerpoint/2010/main" val="763106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ディスク技術は古い歴史を持ちますが、まだまだ発達を止めていません。円板の直径は</a:t>
            </a:r>
            <a:r>
              <a:rPr kumimoji="1" lang="en-US" altLang="ja-JP" dirty="0"/>
              <a:t>2.5</a:t>
            </a:r>
            <a:r>
              <a:rPr kumimoji="1" lang="ja-JP" altLang="en-US" dirty="0"/>
              <a:t>から</a:t>
            </a:r>
            <a:r>
              <a:rPr kumimoji="1" lang="en-US" altLang="ja-JP" dirty="0"/>
              <a:t>3.5</a:t>
            </a:r>
            <a:r>
              <a:rPr kumimoji="1" lang="ja-JP" altLang="en-US" dirty="0"/>
              <a:t>インチで、ヘッド数は</a:t>
            </a:r>
            <a:r>
              <a:rPr kumimoji="1" lang="en-US" altLang="ja-JP" dirty="0"/>
              <a:t>2</a:t>
            </a:r>
            <a:r>
              <a:rPr kumimoji="1" lang="ja-JP" altLang="en-US" dirty="0"/>
              <a:t>から</a:t>
            </a:r>
            <a:r>
              <a:rPr kumimoji="1" lang="en-US" altLang="ja-JP" dirty="0"/>
              <a:t>4</a:t>
            </a:r>
            <a:r>
              <a:rPr kumimoji="1" lang="ja-JP" altLang="en-US" dirty="0"/>
              <a:t>が一般的です。容量も</a:t>
            </a:r>
            <a:r>
              <a:rPr kumimoji="1" lang="en-US" altLang="ja-JP" dirty="0"/>
              <a:t>100GB</a:t>
            </a:r>
            <a:r>
              <a:rPr kumimoji="1" lang="ja-JP" altLang="en-US" dirty="0"/>
              <a:t>から数</a:t>
            </a:r>
            <a:r>
              <a:rPr kumimoji="1" lang="en-US" altLang="ja-JP" dirty="0"/>
              <a:t>TB</a:t>
            </a:r>
            <a:r>
              <a:rPr kumimoji="1" lang="ja-JP" altLang="en-US" dirty="0"/>
              <a:t>に及びます。平均ディスクアクセス時間は、平均シーク時間（ヘッドを動かす時間）＋平均回転待ち時間＋転送時間となり、数ミリ秒くらいになります。ただし、最近のディスクはこの時間を減らすように、良く用いるデータを蓄えておくなど色々工夫しています。このためアクセス時間は時と場合に依るようになっています。ディスクをコンピュータに繋ぐには、</a:t>
            </a:r>
            <a:r>
              <a:rPr kumimoji="1" lang="en-US" altLang="ja-JP" dirty="0"/>
              <a:t>ATA</a:t>
            </a:r>
            <a:r>
              <a:rPr kumimoji="1" lang="ja-JP" altLang="en-US" dirty="0"/>
              <a:t>や</a:t>
            </a:r>
            <a:r>
              <a:rPr kumimoji="1" lang="en-US" altLang="ja-JP" dirty="0"/>
              <a:t>SCSI</a:t>
            </a:r>
            <a:r>
              <a:rPr kumimoji="1" lang="ja-JP" altLang="en-US"/>
              <a:t>などと呼ばれるバスで繋ぎます。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21</a:t>
            </a:fld>
            <a:endParaRPr lang="en-US" altLang="ja-JP"/>
          </a:p>
        </p:txBody>
      </p:sp>
    </p:spTree>
    <p:extLst>
      <p:ext uri="{BB962C8B-B14F-4D97-AF65-F5344CB8AC3E}">
        <p14:creationId xmlns:p14="http://schemas.microsoft.com/office/powerpoint/2010/main" val="927325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ではメモリの基本がわかったところでキャッシュの話をしましょう。キャッシュとは頻繁にアクセスされるデータ（命令もデータの一種と考える）を入れておく小規模高速なメモリを指します。小銭の</a:t>
            </a:r>
            <a:r>
              <a:rPr kumimoji="1" lang="en-US" altLang="ja-JP" dirty="0"/>
              <a:t>Cash</a:t>
            </a:r>
            <a:r>
              <a:rPr kumimoji="1" lang="ja-JP" altLang="en-US" dirty="0"/>
              <a:t>ではなく、</a:t>
            </a:r>
            <a:r>
              <a:rPr kumimoji="1" lang="en-US" altLang="ja-JP" dirty="0"/>
              <a:t>Cache</a:t>
            </a:r>
            <a:r>
              <a:rPr kumimoji="1" lang="ja-JP" altLang="en-US" dirty="0"/>
              <a:t>（貴重なものを入れておく小物入れ）なのでご注意ください。この言葉はコンピュータの世界で大変有名になったので、</a:t>
            </a:r>
            <a:r>
              <a:rPr kumimoji="1" lang="en-US" altLang="ja-JP" dirty="0"/>
              <a:t>IT</a:t>
            </a:r>
            <a:r>
              <a:rPr kumimoji="1" lang="ja-JP" altLang="en-US" dirty="0"/>
              <a:t>機器の色々なところで使われるようになりました。ディスクキャッシュやページキャッシュとかがこの例です。キャッシュ上にデータが存在する場合は、ヒットと呼び、はずれるとミスヒット（ミス）と呼びます。ミスヒットしたら、下のメモリ階層から持ってきて入れ替えます。この処理をリプレイスと呼びます。キャッシュを理解するには三つのポイントがあります。一つはマッピングです。主記憶とキャッシュのアドレスを高速に対応付ける方法です。二つ目は書き込みポリシー、三つ目はリプレイスポリシーです。これを順に紹介しましょう。</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22</a:t>
            </a:fld>
            <a:endParaRPr lang="en-US" altLang="ja-JP"/>
          </a:p>
        </p:txBody>
      </p:sp>
    </p:spTree>
    <p:extLst>
      <p:ext uri="{BB962C8B-B14F-4D97-AF65-F5344CB8AC3E}">
        <p14:creationId xmlns:p14="http://schemas.microsoft.com/office/powerpoint/2010/main" val="45968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の記憶システムに必要なことは容量とアクセスの高速性です。簡単に言えば、膨大な記憶容量を持っていて、瞬時に読み書きできるメモリが理想のメモリです。しかし、残念なことに容量の大きい、すなわちビット単価の安いメモリは遅く、高速なメモリほど容量が小さいです。ではお金が無限にあるとして、高速なメモリを山ほどそろえれば、大容量で高速なメモリができるのでしょうか？これは実際にはうまく行きません。高速なメモリをたくさんならべて一つのメモリにする段階で遅くなってしまうのです。それよりもっと良い方法は、アクセスの局所性（</a:t>
            </a:r>
            <a:r>
              <a:rPr kumimoji="1" lang="en-US" altLang="ja-JP" dirty="0"/>
              <a:t>Locality)</a:t>
            </a:r>
            <a:r>
              <a:rPr kumimoji="1" lang="ja-JP" altLang="en-US" dirty="0"/>
              <a:t>を用いる方法です。アクセス局所性には時間的局所性（</a:t>
            </a:r>
            <a:r>
              <a:rPr kumimoji="1" lang="en-US" altLang="ja-JP" dirty="0"/>
              <a:t>Temporal</a:t>
            </a:r>
            <a:r>
              <a:rPr kumimoji="1" lang="ja-JP" altLang="en-US" dirty="0"/>
              <a:t> </a:t>
            </a:r>
            <a:r>
              <a:rPr kumimoji="1" lang="en-US" altLang="ja-JP" dirty="0"/>
              <a:t>Locality</a:t>
            </a:r>
            <a:r>
              <a:rPr kumimoji="1" lang="ja-JP" altLang="en-US" dirty="0"/>
              <a:t>）と、空間的局所性（</a:t>
            </a:r>
            <a:r>
              <a:rPr kumimoji="1" lang="en-US" altLang="ja-JP" dirty="0"/>
              <a:t>Special</a:t>
            </a:r>
            <a:r>
              <a:rPr kumimoji="1" lang="ja-JP" altLang="en-US" dirty="0"/>
              <a:t> </a:t>
            </a:r>
            <a:r>
              <a:rPr kumimoji="1" lang="en-US" altLang="ja-JP" dirty="0"/>
              <a:t>Locality)</a:t>
            </a:r>
            <a:r>
              <a:rPr kumimoji="1" lang="ja-JP" altLang="en-US" dirty="0"/>
              <a:t>があります。時間的局所性は一度アクセスされたアドレスは近いうちにまたアクセスされるというもので、空間的局所性は一度アクセスされたアドレスに近い場所が再びアクセスされるというものです。両者は関係を持ちつつ微妙に違ってい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2</a:t>
            </a:fld>
            <a:endParaRPr lang="en-US" altLang="ja-JP"/>
          </a:p>
        </p:txBody>
      </p:sp>
    </p:spTree>
    <p:extLst>
      <p:ext uri="{BB962C8B-B14F-4D97-AF65-F5344CB8AC3E}">
        <p14:creationId xmlns:p14="http://schemas.microsoft.com/office/powerpoint/2010/main" val="3363620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CPU</a:t>
            </a:r>
            <a:r>
              <a:rPr kumimoji="1" lang="ja-JP" altLang="en-US" dirty="0"/>
              <a:t>からアドレスが出力されます。これを見て、キャッシュ上にあるのかないのか？あるならばどこにあるのか？を高速に判定して読み書きを行う必要があります。このため、メモリ上のデータをキャッシュ上のどこに置くか、その割付を行わなければならないです。まず、</a:t>
            </a:r>
            <a:r>
              <a:rPr kumimoji="1" lang="en-US" altLang="ja-JP" dirty="0"/>
              <a:t>Byte</a:t>
            </a:r>
            <a:r>
              <a:rPr kumimoji="1" lang="ja-JP" altLang="en-US" dirty="0"/>
              <a:t>やワード単位に割り付けるのは効率が悪いので、一定の連続アドレスをブロック（ライン）として管理の単位とします。このブロックサイズは</a:t>
            </a:r>
            <a:r>
              <a:rPr kumimoji="1" lang="en-US" altLang="ja-JP" dirty="0"/>
              <a:t>8</a:t>
            </a:r>
            <a:r>
              <a:rPr kumimoji="1" lang="ja-JP" altLang="en-US" dirty="0"/>
              <a:t>バイトから</a:t>
            </a:r>
            <a:r>
              <a:rPr kumimoji="1" lang="en-US" altLang="ja-JP" dirty="0"/>
              <a:t>128</a:t>
            </a:r>
            <a:r>
              <a:rPr kumimoji="1" lang="ja-JP" altLang="en-US" dirty="0"/>
              <a:t>バイト程度です。ここでは</a:t>
            </a:r>
            <a:r>
              <a:rPr kumimoji="1" lang="en-US" altLang="ja-JP" dirty="0" err="1"/>
              <a:t>8byte</a:t>
            </a:r>
            <a:r>
              <a:rPr kumimoji="1" lang="ja-JP" altLang="en-US" dirty="0"/>
              <a:t>を使います。ブロック単位で扱うことで、局所性の利点を生かして管理コストを下げることができます。では、このブロックをどのように割り付ければ良いでしょうか？基本的に非常な考え方を使います。順番にブロックを割り付けて行って一周したら元に戻ります。ちなみに、以後、メモリもキャッシュも全ては</a:t>
            </a:r>
            <a:r>
              <a:rPr kumimoji="1" lang="en-US" altLang="ja-JP" dirty="0"/>
              <a:t>2</a:t>
            </a:r>
            <a:r>
              <a:rPr kumimoji="1" lang="ja-JP" altLang="en-US" dirty="0"/>
              <a:t>の</a:t>
            </a:r>
            <a:r>
              <a:rPr kumimoji="1" lang="ja-JP" altLang="en-US" dirty="0" err="1"/>
              <a:t>ｘ</a:t>
            </a:r>
            <a:r>
              <a:rPr kumimoji="1" lang="ja-JP" altLang="en-US" dirty="0"/>
              <a:t>乗の世界であると考えます。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23</a:t>
            </a:fld>
            <a:endParaRPr lang="en-US" altLang="ja-JP"/>
          </a:p>
        </p:txBody>
      </p:sp>
    </p:spTree>
    <p:extLst>
      <p:ext uri="{BB962C8B-B14F-4D97-AF65-F5344CB8AC3E}">
        <p14:creationId xmlns:p14="http://schemas.microsoft.com/office/powerpoint/2010/main" val="3608194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ではここで大変簡単な例を示しましょう。ブロックを</a:t>
            </a:r>
            <a:r>
              <a:rPr kumimoji="1" lang="en-US" altLang="ja-JP" dirty="0" err="1"/>
              <a:t>8byte</a:t>
            </a:r>
            <a:r>
              <a:rPr kumimoji="1" lang="ja-JP" altLang="en-US" dirty="0"/>
              <a:t>とし、主記憶は</a:t>
            </a:r>
            <a:r>
              <a:rPr kumimoji="1" lang="en-US" altLang="ja-JP" dirty="0" err="1"/>
              <a:t>1024byte</a:t>
            </a:r>
            <a:r>
              <a:rPr kumimoji="1" lang="ja-JP" altLang="en-US" dirty="0"/>
              <a:t>＝</a:t>
            </a:r>
            <a:r>
              <a:rPr kumimoji="1" lang="en-US" altLang="ja-JP" dirty="0"/>
              <a:t>128</a:t>
            </a:r>
            <a:r>
              <a:rPr kumimoji="1" lang="ja-JP" altLang="en-US" dirty="0"/>
              <a:t>ブロック、キャッシュは</a:t>
            </a:r>
            <a:r>
              <a:rPr kumimoji="1" lang="en-US" altLang="ja-JP" dirty="0" err="1"/>
              <a:t>64byte</a:t>
            </a:r>
            <a:r>
              <a:rPr kumimoji="1" lang="ja-JP" altLang="en-US" dirty="0"/>
              <a:t>＝</a:t>
            </a:r>
            <a:r>
              <a:rPr kumimoji="1" lang="en-US" altLang="ja-JP" dirty="0"/>
              <a:t>8</a:t>
            </a:r>
            <a:r>
              <a:rPr kumimoji="1" lang="ja-JP" altLang="en-US" dirty="0"/>
              <a:t>ブロックと仮定します。キャッシュは</a:t>
            </a:r>
            <a:r>
              <a:rPr kumimoji="1" lang="en-US" altLang="ja-JP" dirty="0"/>
              <a:t>0-7</a:t>
            </a:r>
            <a:r>
              <a:rPr kumimoji="1" lang="ja-JP" altLang="en-US" dirty="0" err="1"/>
              <a:t>まで</a:t>
            </a:r>
            <a:r>
              <a:rPr kumimoji="1" lang="ja-JP" altLang="en-US" dirty="0"/>
              <a:t>ブロックがあります。主記憶の</a:t>
            </a:r>
            <a:r>
              <a:rPr kumimoji="1" lang="en-US" altLang="ja-JP" dirty="0"/>
              <a:t>0-127</a:t>
            </a:r>
            <a:r>
              <a:rPr kumimoji="1" lang="ja-JP" altLang="en-US" dirty="0" err="1"/>
              <a:t>までの</a:t>
            </a:r>
            <a:r>
              <a:rPr kumimoji="1" lang="ja-JP" altLang="en-US" dirty="0"/>
              <a:t>ブロックを、キャッシュの</a:t>
            </a:r>
            <a:r>
              <a:rPr kumimoji="1" lang="en-US" altLang="ja-JP" dirty="0"/>
              <a:t>0-7</a:t>
            </a:r>
            <a:r>
              <a:rPr kumimoji="1" lang="ja-JP" altLang="en-US" dirty="0" err="1"/>
              <a:t>までの</a:t>
            </a:r>
            <a:r>
              <a:rPr kumimoji="1" lang="ja-JP" altLang="en-US" dirty="0"/>
              <a:t>ブロックに対して最初から順に割り付けます。</a:t>
            </a:r>
            <a:r>
              <a:rPr kumimoji="1" lang="en-US" altLang="ja-JP" dirty="0"/>
              <a:t>8</a:t>
            </a:r>
            <a:r>
              <a:rPr kumimoji="1" lang="ja-JP" altLang="en-US" dirty="0"/>
              <a:t>つ割り付けると、先頭に戻って再び割付を始めます。このようにすると、</a:t>
            </a:r>
            <a:r>
              <a:rPr kumimoji="1" lang="en-US" altLang="ja-JP" dirty="0"/>
              <a:t>CPU</a:t>
            </a:r>
            <a:r>
              <a:rPr kumimoji="1" lang="ja-JP" altLang="en-US" dirty="0"/>
              <a:t>のアドレスは、下から</a:t>
            </a:r>
            <a:r>
              <a:rPr kumimoji="1" lang="en-US" altLang="ja-JP" dirty="0"/>
              <a:t>3</a:t>
            </a:r>
            <a:r>
              <a:rPr kumimoji="1" lang="ja-JP" altLang="en-US" dirty="0"/>
              <a:t>ビット分はブロック内のどの</a:t>
            </a:r>
            <a:r>
              <a:rPr kumimoji="1" lang="en-US" altLang="ja-JP" dirty="0"/>
              <a:t>byte</a:t>
            </a:r>
            <a:r>
              <a:rPr kumimoji="1" lang="ja-JP" altLang="en-US" dirty="0"/>
              <a:t>を指定するかを示すアドレスになります。これをブロック内アドレスと呼び、キャッシュと主記憶とのマッピングとは関係なくなります。</a:t>
            </a:r>
            <a:endParaRPr kumimoji="1" lang="en-US" altLang="ja-JP" dirty="0"/>
          </a:p>
          <a:p>
            <a:r>
              <a:rPr kumimoji="1" lang="ja-JP" altLang="en-US" dirty="0"/>
              <a:t>次の</a:t>
            </a:r>
            <a:r>
              <a:rPr kumimoji="1" lang="en-US" altLang="ja-JP" dirty="0"/>
              <a:t>3</a:t>
            </a:r>
            <a:r>
              <a:rPr kumimoji="1" lang="ja-JP" altLang="en-US" dirty="0"/>
              <a:t>ビットは、キャッシュの</a:t>
            </a:r>
            <a:r>
              <a:rPr kumimoji="1" lang="en-US" altLang="ja-JP" dirty="0"/>
              <a:t>0-7</a:t>
            </a:r>
            <a:r>
              <a:rPr kumimoji="1" lang="ja-JP" altLang="en-US" dirty="0" err="1"/>
              <a:t>までの</a:t>
            </a:r>
            <a:r>
              <a:rPr kumimoji="1" lang="ja-JP" altLang="en-US" dirty="0"/>
              <a:t>どこの場所にブロックが割り当てられるかを示します。ここが</a:t>
            </a:r>
            <a:r>
              <a:rPr kumimoji="1" lang="en-US" altLang="ja-JP" dirty="0"/>
              <a:t>101</a:t>
            </a:r>
            <a:r>
              <a:rPr kumimoji="1" lang="ja-JP" altLang="en-US" dirty="0"/>
              <a:t>ならば</a:t>
            </a:r>
            <a:r>
              <a:rPr kumimoji="1" lang="en-US" altLang="ja-JP" dirty="0"/>
              <a:t>5</a:t>
            </a:r>
            <a:r>
              <a:rPr kumimoji="1" lang="ja-JP" altLang="en-US" dirty="0"/>
              <a:t>番目に割り付けられるのです。この部分のビットをインデックスと呼びます。残りの部分は、キャッシュに入ってしまったブロックを識別するのに使うことができるため、タグ（キー）と呼びます。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24</a:t>
            </a:fld>
            <a:endParaRPr lang="en-US" altLang="ja-JP"/>
          </a:p>
        </p:txBody>
      </p:sp>
    </p:spTree>
    <p:extLst>
      <p:ext uri="{BB962C8B-B14F-4D97-AF65-F5344CB8AC3E}">
        <p14:creationId xmlns:p14="http://schemas.microsoft.com/office/powerpoint/2010/main" val="3039223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のブロックを管理するための機構を考えましょう。それぞれのキャッシュの場所に、どのブロックが入っているかは、タグで識別されます。キャッシュブロック数と同じ深さのメモリを用意し、対応する場所のタグをたくわえます。このメモリをタグメモリとかキャッシュディレクトリと呼びます。この図の例では、キャッシュの位置２</a:t>
            </a:r>
            <a:r>
              <a:rPr kumimoji="1" lang="en-US" altLang="ja-JP" dirty="0"/>
              <a:t>=010</a:t>
            </a:r>
            <a:r>
              <a:rPr kumimoji="1" lang="ja-JP" altLang="en-US" dirty="0"/>
              <a:t>に、主記憶のブロック</a:t>
            </a:r>
            <a:r>
              <a:rPr kumimoji="1" lang="en-US" altLang="ja-JP" dirty="0"/>
              <a:t>0011010</a:t>
            </a:r>
            <a:r>
              <a:rPr kumimoji="1" lang="ja-JP" altLang="en-US" dirty="0"/>
              <a:t>が蓄えられています。ブロックの蓄えられる位置は下の</a:t>
            </a:r>
            <a:r>
              <a:rPr kumimoji="1" lang="en-US" altLang="ja-JP" dirty="0"/>
              <a:t>3</a:t>
            </a:r>
            <a:r>
              <a:rPr kumimoji="1" lang="ja-JP" altLang="en-US" dirty="0"/>
              <a:t>ビットで示されますので、ブロック自体を識別するのはタグの部分であり、</a:t>
            </a:r>
            <a:r>
              <a:rPr kumimoji="1" lang="en-US" altLang="ja-JP" dirty="0"/>
              <a:t>0011</a:t>
            </a:r>
            <a:r>
              <a:rPr kumimoji="1" lang="ja-JP" altLang="en-US" dirty="0"/>
              <a:t>です。これがキャッシュディレクトリに蓄えられています。</a:t>
            </a:r>
            <a:r>
              <a:rPr kumimoji="1" lang="en-US" altLang="ja-JP" dirty="0"/>
              <a:t>CPU</a:t>
            </a:r>
            <a:r>
              <a:rPr kumimoji="1" lang="ja-JP" altLang="en-US" dirty="0"/>
              <a:t>からアドレスが出てくると、このうちインデックス部分の</a:t>
            </a:r>
            <a:r>
              <a:rPr kumimoji="1" lang="en-US" altLang="ja-JP" dirty="0"/>
              <a:t>010</a:t>
            </a:r>
            <a:r>
              <a:rPr kumimoji="1" lang="ja-JP" altLang="en-US" dirty="0"/>
              <a:t>でキャッシュディレクトリとキャッシュを同時にアクセスします。キャッシュディレクトリからは、この位置</a:t>
            </a:r>
            <a:r>
              <a:rPr kumimoji="1" lang="en-US" altLang="ja-JP" dirty="0"/>
              <a:t>2</a:t>
            </a:r>
            <a:r>
              <a:rPr kumimoji="1" lang="ja-JP" altLang="en-US" dirty="0"/>
              <a:t>に入っているブロック番号である</a:t>
            </a:r>
            <a:r>
              <a:rPr kumimoji="1" lang="en-US" altLang="ja-JP" dirty="0"/>
              <a:t>0011</a:t>
            </a:r>
            <a:r>
              <a:rPr kumimoji="1" lang="ja-JP" altLang="en-US" dirty="0"/>
              <a:t>が読み出されます。これを</a:t>
            </a:r>
            <a:r>
              <a:rPr kumimoji="1" lang="en-US" altLang="ja-JP" dirty="0"/>
              <a:t>CPU</a:t>
            </a:r>
            <a:r>
              <a:rPr kumimoji="1" lang="ja-JP" altLang="en-US" dirty="0"/>
              <a:t>のアドレスのタグ部と比較します。これが等しければキャッシュ上に</a:t>
            </a:r>
            <a:r>
              <a:rPr kumimoji="1" lang="en-US" altLang="ja-JP" dirty="0"/>
              <a:t>CPU</a:t>
            </a:r>
            <a:r>
              <a:rPr kumimoji="1" lang="ja-JP" altLang="en-US" dirty="0"/>
              <a:t>から出てきたアドレスに相当するブロックが存在することが分かります。ヒットしたのです。</a:t>
            </a:r>
            <a:r>
              <a:rPr kumimoji="1" lang="ja-JP" altLang="en-US" dirty="0" err="1"/>
              <a:t>なので</a:t>
            </a:r>
            <a:r>
              <a:rPr kumimoji="1" lang="ja-JP" altLang="en-US" dirty="0"/>
              <a:t>読み出したデータを</a:t>
            </a:r>
            <a:r>
              <a:rPr kumimoji="1" lang="en-US" altLang="ja-JP" dirty="0"/>
              <a:t>CPU</a:t>
            </a:r>
            <a:r>
              <a:rPr kumimoji="1" lang="ja-JP" altLang="en-US" dirty="0"/>
              <a:t>に渡してやります。この方法がキャッシュの基本でダイレクトマップ方式と呼びます。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25</a:t>
            </a:fld>
            <a:endParaRPr lang="en-US" altLang="ja-JP"/>
          </a:p>
        </p:txBody>
      </p:sp>
    </p:spTree>
    <p:extLst>
      <p:ext uri="{BB962C8B-B14F-4D97-AF65-F5344CB8AC3E}">
        <p14:creationId xmlns:p14="http://schemas.microsoft.com/office/powerpoint/2010/main" val="3565801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a:t>
            </a:r>
            <a:r>
              <a:rPr kumimoji="1" lang="en-US" altLang="ja-JP" dirty="0"/>
              <a:t>CPU</a:t>
            </a:r>
            <a:r>
              <a:rPr kumimoji="1" lang="ja-JP" altLang="en-US" dirty="0"/>
              <a:t>がブロック</a:t>
            </a:r>
            <a:r>
              <a:rPr kumimoji="1" lang="en-US" altLang="ja-JP" dirty="0"/>
              <a:t>0000010</a:t>
            </a:r>
            <a:r>
              <a:rPr kumimoji="1" lang="ja-JP" altLang="en-US" dirty="0"/>
              <a:t>をアクセスした場合を示します。スライドが</a:t>
            </a:r>
            <a:r>
              <a:rPr kumimoji="1" lang="en-US" altLang="ja-JP" dirty="0"/>
              <a:t>PDF</a:t>
            </a:r>
            <a:r>
              <a:rPr kumimoji="1" lang="ja-JP" altLang="en-US" dirty="0" err="1"/>
              <a:t>なので</a:t>
            </a:r>
            <a:r>
              <a:rPr kumimoji="1" lang="ja-JP" altLang="en-US" dirty="0"/>
              <a:t>見難いかもしれませんが、前ページ同様、まず</a:t>
            </a:r>
            <a:r>
              <a:rPr kumimoji="1" lang="en-US" altLang="ja-JP" dirty="0"/>
              <a:t>0011</a:t>
            </a:r>
            <a:r>
              <a:rPr kumimoji="1" lang="ja-JP" altLang="en-US" dirty="0"/>
              <a:t>が読み出されます。ところがこれは</a:t>
            </a:r>
            <a:r>
              <a:rPr kumimoji="1" lang="en-US" altLang="ja-JP" dirty="0"/>
              <a:t>CPU</a:t>
            </a:r>
            <a:r>
              <a:rPr kumimoji="1" lang="ja-JP" altLang="en-US" dirty="0"/>
              <a:t>からのタグ</a:t>
            </a:r>
            <a:r>
              <a:rPr kumimoji="1" lang="en-US" altLang="ja-JP" dirty="0"/>
              <a:t>0000</a:t>
            </a:r>
            <a:r>
              <a:rPr kumimoji="1" lang="ja-JP" altLang="en-US" dirty="0"/>
              <a:t>と違っています。このため、ミスヒットと判定されます。この場合、主記憶からブロック</a:t>
            </a:r>
            <a:r>
              <a:rPr kumimoji="1" lang="en-US" altLang="ja-JP" dirty="0"/>
              <a:t>0000010</a:t>
            </a:r>
            <a:r>
              <a:rPr kumimoji="1" lang="ja-JP" altLang="en-US" dirty="0"/>
              <a:t>が読み出され、これがキャッシュの</a:t>
            </a:r>
            <a:r>
              <a:rPr kumimoji="1" lang="en-US" altLang="ja-JP" dirty="0"/>
              <a:t>010</a:t>
            </a:r>
            <a:r>
              <a:rPr kumimoji="1" lang="ja-JP" altLang="en-US" dirty="0"/>
              <a:t>の場所にコピーされます。この操作をリプレイスと呼びます。終了後、タグメモリの内容も</a:t>
            </a:r>
            <a:r>
              <a:rPr kumimoji="1" lang="en-US" altLang="ja-JP" dirty="0"/>
              <a:t>0000</a:t>
            </a:r>
            <a:r>
              <a:rPr kumimoji="1" lang="ja-JP" altLang="en-US" dirty="0"/>
              <a:t>に書き直します。それからキャッシュからデータを読み出して</a:t>
            </a:r>
            <a:r>
              <a:rPr kumimoji="1" lang="en-US" altLang="ja-JP" dirty="0"/>
              <a:t>CPU</a:t>
            </a:r>
            <a:r>
              <a:rPr kumimoji="1" lang="ja-JP" altLang="en-US" dirty="0"/>
              <a:t>に送ります。ダイレクトマップ方式では、主記憶のブロックが、キャッシュ上に置かれる位置が、インデックスによってただ一つに決まります。この場合、ブロック</a:t>
            </a:r>
            <a:r>
              <a:rPr kumimoji="1" lang="en-US" altLang="ja-JP" dirty="0"/>
              <a:t>0011010</a:t>
            </a:r>
            <a:r>
              <a:rPr kumimoji="1" lang="ja-JP" altLang="en-US" dirty="0"/>
              <a:t>と</a:t>
            </a:r>
            <a:r>
              <a:rPr kumimoji="1" lang="en-US" altLang="ja-JP" dirty="0"/>
              <a:t>0000010</a:t>
            </a:r>
            <a:r>
              <a:rPr kumimoji="1" lang="ja-JP" altLang="en-US" dirty="0"/>
              <a:t>は同じインデックス</a:t>
            </a:r>
            <a:r>
              <a:rPr kumimoji="1" lang="en-US" altLang="ja-JP" dirty="0"/>
              <a:t>010</a:t>
            </a:r>
            <a:r>
              <a:rPr kumimoji="1" lang="ja-JP" altLang="en-US" dirty="0"/>
              <a:t>を持つため、キャッシュ上で共存できません。キャッシュの容量に余裕があっても、インデックスが競合することで起こすミスのことを競合ミス（</a:t>
            </a:r>
            <a:r>
              <a:rPr kumimoji="1" lang="en-US" altLang="ja-JP" dirty="0"/>
              <a:t>Conflict</a:t>
            </a:r>
            <a:r>
              <a:rPr kumimoji="1" lang="ja-JP" altLang="en-US" dirty="0"/>
              <a:t> </a:t>
            </a:r>
            <a:r>
              <a:rPr kumimoji="1" lang="en-US" altLang="ja-JP" dirty="0"/>
              <a:t>Miss)</a:t>
            </a:r>
            <a:r>
              <a:rPr kumimoji="1" lang="ja-JP" altLang="en-US" dirty="0"/>
              <a:t>と呼びます。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26</a:t>
            </a:fld>
            <a:endParaRPr lang="en-US" altLang="ja-JP"/>
          </a:p>
        </p:txBody>
      </p:sp>
    </p:spTree>
    <p:extLst>
      <p:ext uri="{BB962C8B-B14F-4D97-AF65-F5344CB8AC3E}">
        <p14:creationId xmlns:p14="http://schemas.microsoft.com/office/powerpoint/2010/main" val="1312459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インデックスの競合を緩和するため、キャッシュを二つに折りたたみ、ブロック二つを一つのセットと考えます。上の図では</a:t>
            </a:r>
            <a:r>
              <a:rPr kumimoji="1" lang="en-US" altLang="ja-JP" dirty="0"/>
              <a:t>00</a:t>
            </a:r>
            <a:r>
              <a:rPr kumimoji="1" lang="ja-JP" altLang="en-US" dirty="0" err="1"/>
              <a:t>、</a:t>
            </a:r>
            <a:r>
              <a:rPr kumimoji="1" lang="en-US" altLang="ja-JP" dirty="0"/>
              <a:t>01</a:t>
            </a:r>
            <a:r>
              <a:rPr kumimoji="1" lang="ja-JP" altLang="en-US" dirty="0" err="1"/>
              <a:t>，</a:t>
            </a:r>
            <a:r>
              <a:rPr kumimoji="1" lang="en-US" altLang="ja-JP" dirty="0"/>
              <a:t>10</a:t>
            </a:r>
            <a:r>
              <a:rPr kumimoji="1" lang="ja-JP" altLang="en-US" dirty="0" err="1"/>
              <a:t>，</a:t>
            </a:r>
            <a:r>
              <a:rPr kumimoji="1" lang="ja-JP" altLang="en-US" dirty="0"/>
              <a:t>１１の</a:t>
            </a:r>
            <a:r>
              <a:rPr kumimoji="1" lang="en-US" altLang="ja-JP" dirty="0"/>
              <a:t>4</a:t>
            </a:r>
            <a:r>
              <a:rPr kumimoji="1" lang="ja-JP" altLang="en-US" dirty="0" err="1"/>
              <a:t>つの</a:t>
            </a:r>
            <a:r>
              <a:rPr kumimoji="1" lang="ja-JP" altLang="en-US" dirty="0"/>
              <a:t>セットを持ちます。また、上の図のそれぞれの行のことをウェイと呼びます。この場合</a:t>
            </a:r>
            <a:r>
              <a:rPr kumimoji="1" lang="en-US" altLang="ja-JP" dirty="0"/>
              <a:t>2</a:t>
            </a:r>
            <a:r>
              <a:rPr kumimoji="1" lang="ja-JP" altLang="en-US" dirty="0"/>
              <a:t>つウェイを持っていることから</a:t>
            </a:r>
            <a:r>
              <a:rPr kumimoji="1" lang="en-US" altLang="ja-JP" dirty="0"/>
              <a:t>2</a:t>
            </a:r>
            <a:r>
              <a:rPr kumimoji="1" lang="ja-JP" altLang="en-US" dirty="0"/>
              <a:t>ウェイセットアソシアティブキャッシュと呼びます。この場合、主記憶の各ブロックはセットに対して割り付けます。ダイレクトマップ同様に</a:t>
            </a:r>
            <a:r>
              <a:rPr kumimoji="1" lang="en-US" altLang="ja-JP" dirty="0"/>
              <a:t>00</a:t>
            </a:r>
            <a:r>
              <a:rPr kumimoji="1" lang="ja-JP" altLang="en-US" dirty="0"/>
              <a:t>から順に割り当てていって</a:t>
            </a:r>
            <a:r>
              <a:rPr kumimoji="1" lang="en-US" altLang="ja-JP" dirty="0"/>
              <a:t>11</a:t>
            </a:r>
            <a:r>
              <a:rPr kumimoji="1" lang="ja-JP" altLang="en-US" dirty="0" err="1"/>
              <a:t>まで</a:t>
            </a:r>
            <a:r>
              <a:rPr kumimoji="1" lang="ja-JP" altLang="en-US" dirty="0"/>
              <a:t>来たら、最初に戻ります。すなわち、この場合インデックスはブロック内アドレスを除いた下位ビットになり、残りの</a:t>
            </a:r>
            <a:r>
              <a:rPr kumimoji="1" lang="en-US" altLang="ja-JP" dirty="0"/>
              <a:t>5</a:t>
            </a:r>
            <a:r>
              <a:rPr kumimoji="1" lang="ja-JP" altLang="en-US" dirty="0"/>
              <a:t>ビットがタグになります。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27</a:t>
            </a:fld>
            <a:endParaRPr lang="en-US" altLang="ja-JP"/>
          </a:p>
        </p:txBody>
      </p:sp>
    </p:spTree>
    <p:extLst>
      <p:ext uri="{BB962C8B-B14F-4D97-AF65-F5344CB8AC3E}">
        <p14:creationId xmlns:p14="http://schemas.microsoft.com/office/powerpoint/2010/main" val="2742797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ウェイセットアソシアティブキャッシュを実現するためにはキャッシュディレクトリを</a:t>
            </a:r>
            <a:r>
              <a:rPr kumimoji="1" lang="en-US" altLang="ja-JP" dirty="0"/>
              <a:t>2</a:t>
            </a:r>
            <a:r>
              <a:rPr kumimoji="1" lang="ja-JP" altLang="en-US" dirty="0"/>
              <a:t>組持ち、それぞれのウェイに対応させます。ダイレクトマップ同様に、インデックスでキャッシュディレクトリとキャッシュを同時に参照し、</a:t>
            </a:r>
            <a:r>
              <a:rPr kumimoji="1" lang="en-US" altLang="ja-JP" dirty="0"/>
              <a:t>CPU</a:t>
            </a:r>
            <a:r>
              <a:rPr kumimoji="1" lang="ja-JP" altLang="en-US" dirty="0"/>
              <a:t>からのアドレスとディレクトリから読み出したタグを比較します。この操作は二つのウェイに対して並列に行われますので、時間が増えるわけではありません。このうちヒットした場合について、ヒットした方から読み出したデータを</a:t>
            </a:r>
            <a:r>
              <a:rPr kumimoji="1" lang="en-US" altLang="ja-JP" dirty="0"/>
              <a:t>CPU</a:t>
            </a:r>
            <a:r>
              <a:rPr kumimoji="1" lang="ja-JP" altLang="en-US" dirty="0"/>
              <a:t>に送ります。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28</a:t>
            </a:fld>
            <a:endParaRPr lang="en-US" altLang="ja-JP"/>
          </a:p>
        </p:txBody>
      </p:sp>
    </p:spTree>
    <p:extLst>
      <p:ext uri="{BB962C8B-B14F-4D97-AF65-F5344CB8AC3E}">
        <p14:creationId xmlns:p14="http://schemas.microsoft.com/office/powerpoint/2010/main" val="2195560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ここで、ダイレクトマップ同様、</a:t>
            </a:r>
            <a:r>
              <a:rPr kumimoji="1" lang="en-US" altLang="ja-JP" dirty="0"/>
              <a:t>0000010</a:t>
            </a:r>
            <a:r>
              <a:rPr kumimoji="1" lang="ja-JP" altLang="en-US" dirty="0"/>
              <a:t>のブロックに対してアクセスがあった場合はどうでしょうか？上の図に示すように両方のキャッシュブロックはキャッシュ上で共存することができます。両方のディレクトリを同時に検索して、</a:t>
            </a:r>
            <a:r>
              <a:rPr kumimoji="1" lang="en-US" altLang="ja-JP" dirty="0"/>
              <a:t>CPU</a:t>
            </a:r>
            <a:r>
              <a:rPr kumimoji="1" lang="ja-JP" altLang="en-US" dirty="0"/>
              <a:t>からのアドレスのタグ部と比較します。ヒットした方があれば、読み出されたデータが</a:t>
            </a:r>
            <a:r>
              <a:rPr kumimoji="1" lang="en-US" altLang="ja-JP" dirty="0"/>
              <a:t>CPU</a:t>
            </a:r>
            <a:r>
              <a:rPr kumimoji="1" lang="ja-JP" altLang="en-US" dirty="0"/>
              <a:t>に送られます。このことで、競合ミス（</a:t>
            </a:r>
            <a:r>
              <a:rPr kumimoji="1" lang="en-US" altLang="ja-JP" dirty="0"/>
              <a:t>Conflict</a:t>
            </a:r>
            <a:r>
              <a:rPr kumimoji="1" lang="ja-JP" altLang="en-US" dirty="0"/>
              <a:t> </a:t>
            </a:r>
            <a:r>
              <a:rPr kumimoji="1" lang="en-US" altLang="ja-JP" dirty="0"/>
              <a:t>Miss)</a:t>
            </a:r>
            <a:r>
              <a:rPr kumimoji="1" lang="ja-JP" altLang="en-US" dirty="0"/>
              <a:t>が減ります。</a:t>
            </a:r>
            <a:r>
              <a:rPr kumimoji="1" lang="en-US" altLang="ja-JP" dirty="0"/>
              <a:t>2</a:t>
            </a:r>
            <a:r>
              <a:rPr kumimoji="1" lang="ja-JP" altLang="en-US" dirty="0"/>
              <a:t>ウェイセットアソシアティブキャッシュは、二つのディレクトリを同時に参照するので、ダイレクトマップと比べて極端に遅延時間が増えるわけではありませんが、データを選ぶマルチプレクサ分は増えます。また、比較器などのコストも増加し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29</a:t>
            </a:fld>
            <a:endParaRPr lang="en-US" altLang="ja-JP"/>
          </a:p>
        </p:txBody>
      </p:sp>
    </p:spTree>
    <p:extLst>
      <p:ext uri="{BB962C8B-B14F-4D97-AF65-F5344CB8AC3E}">
        <p14:creationId xmlns:p14="http://schemas.microsoft.com/office/powerpoint/2010/main" val="357089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Way</a:t>
            </a:r>
            <a:r>
              <a:rPr kumimoji="1" lang="ja-JP" altLang="en-US" dirty="0"/>
              <a:t>数が倍になると割付可能な場所が倍になります。一方で、割り付ける対象のブロック数も倍になります。これを椅子取りゲームにたとえると、前のページの例は、ダイレクトマップが</a:t>
            </a:r>
            <a:r>
              <a:rPr kumimoji="1" lang="en-US" altLang="ja-JP" dirty="0"/>
              <a:t>1</a:t>
            </a:r>
            <a:r>
              <a:rPr kumimoji="1" lang="ja-JP" altLang="en-US" dirty="0"/>
              <a:t>個の椅子を</a:t>
            </a:r>
            <a:r>
              <a:rPr kumimoji="1" lang="en-US" altLang="ja-JP" dirty="0"/>
              <a:t>16</a:t>
            </a:r>
            <a:r>
              <a:rPr kumimoji="1" lang="ja-JP" altLang="en-US" dirty="0"/>
              <a:t>人のライバルで取り合うのに対して、</a:t>
            </a:r>
            <a:r>
              <a:rPr kumimoji="1" lang="en-US" altLang="ja-JP" dirty="0"/>
              <a:t>2</a:t>
            </a:r>
            <a:r>
              <a:rPr kumimoji="1" lang="ja-JP" altLang="en-US" dirty="0"/>
              <a:t>ウェイは椅子の数は倍の２になるが、ライバルの数も</a:t>
            </a:r>
            <a:r>
              <a:rPr kumimoji="1" lang="en-US" altLang="ja-JP" dirty="0"/>
              <a:t>32</a:t>
            </a:r>
            <a:r>
              <a:rPr kumimoji="1" lang="ja-JP" altLang="en-US" dirty="0"/>
              <a:t>人になってしまいます。これだと状況があまり改善されないように見えます。しかし、ライバルはインデックス分アドレスの距離が離れた所に位置していますので、局所性の原則により、やる気がなく、ほぼ椅子は毎回確保可能な状態なのです。ここでたまたまやる気があるライバルが出てきた場合、椅子が</a:t>
            </a:r>
            <a:r>
              <a:rPr kumimoji="1" lang="en-US" altLang="ja-JP" dirty="0"/>
              <a:t>1</a:t>
            </a:r>
            <a:r>
              <a:rPr kumimoji="1" lang="ja-JP" altLang="en-US" dirty="0"/>
              <a:t>つだと毎回戦わなければならないですが、</a:t>
            </a:r>
            <a:r>
              <a:rPr kumimoji="1" lang="en-US" altLang="ja-JP" dirty="0"/>
              <a:t>2</a:t>
            </a:r>
            <a:r>
              <a:rPr kumimoji="1" lang="ja-JP" altLang="en-US" dirty="0"/>
              <a:t>つならば共存できます。これが</a:t>
            </a:r>
            <a:r>
              <a:rPr kumimoji="1" lang="en-US" altLang="ja-JP" dirty="0"/>
              <a:t>2</a:t>
            </a:r>
            <a:r>
              <a:rPr kumimoji="1" lang="ja-JP" altLang="en-US" dirty="0"/>
              <a:t>ウェイにする効果です。実際、後にグラフを示しますが、</a:t>
            </a:r>
            <a:r>
              <a:rPr kumimoji="1" lang="en-US" altLang="ja-JP" dirty="0"/>
              <a:t>2</a:t>
            </a:r>
            <a:r>
              <a:rPr kumimoji="1" lang="ja-JP" altLang="en-US" dirty="0"/>
              <a:t>ウェイセットアソシアティブは、</a:t>
            </a:r>
            <a:r>
              <a:rPr kumimoji="1" lang="en-US" altLang="ja-JP" dirty="0"/>
              <a:t>2</a:t>
            </a:r>
            <a:r>
              <a:rPr kumimoji="1" lang="ja-JP" altLang="en-US" dirty="0"/>
              <a:t>倍のサイズのダイレクトマップと同じ程度の性能が得られます。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30</a:t>
            </a:fld>
            <a:endParaRPr lang="en-US" altLang="ja-JP"/>
          </a:p>
        </p:txBody>
      </p:sp>
    </p:spTree>
    <p:extLst>
      <p:ext uri="{BB962C8B-B14F-4D97-AF65-F5344CB8AC3E}">
        <p14:creationId xmlns:p14="http://schemas.microsoft.com/office/powerpoint/2010/main" val="3124347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この方針を進めてウェイ数をさらに増やすことも可能です。この図はセット数を</a:t>
            </a:r>
            <a:r>
              <a:rPr kumimoji="1" lang="en-US" altLang="ja-JP" dirty="0"/>
              <a:t>2</a:t>
            </a:r>
            <a:r>
              <a:rPr kumimoji="1" lang="ja-JP" altLang="en-US" dirty="0"/>
              <a:t>にして、ウェイ数を</a:t>
            </a:r>
            <a:r>
              <a:rPr kumimoji="1" lang="en-US" altLang="ja-JP" dirty="0"/>
              <a:t>4</a:t>
            </a:r>
            <a:r>
              <a:rPr kumimoji="1" lang="ja-JP" altLang="en-US" dirty="0"/>
              <a:t>にしたものです。セットは</a:t>
            </a:r>
            <a:r>
              <a:rPr kumimoji="1" lang="en-US" altLang="ja-JP" dirty="0"/>
              <a:t>0</a:t>
            </a:r>
            <a:r>
              <a:rPr kumimoji="1" lang="ja-JP" altLang="en-US" dirty="0"/>
              <a:t>か</a:t>
            </a:r>
            <a:r>
              <a:rPr kumimoji="1" lang="en-US" altLang="ja-JP" dirty="0"/>
              <a:t>1</a:t>
            </a:r>
            <a:r>
              <a:rPr kumimoji="1" lang="ja-JP" altLang="en-US" dirty="0"/>
              <a:t>のどちらか</a:t>
            </a:r>
            <a:r>
              <a:rPr kumimoji="1" lang="ja-JP" altLang="en-US" dirty="0" err="1"/>
              <a:t>なの</a:t>
            </a:r>
            <a:r>
              <a:rPr kumimoji="1" lang="ja-JP" altLang="en-US" dirty="0"/>
              <a:t>で、これを</a:t>
            </a:r>
            <a:r>
              <a:rPr kumimoji="1" lang="en-US" altLang="ja-JP" dirty="0"/>
              <a:t>1</a:t>
            </a:r>
            <a:r>
              <a:rPr kumimoji="1" lang="ja-JP" altLang="en-US" dirty="0"/>
              <a:t>ビットのインデックスで選びます。キャッシュブロックは同じセット内の</a:t>
            </a:r>
            <a:r>
              <a:rPr kumimoji="1" lang="en-US" altLang="ja-JP" dirty="0"/>
              <a:t>4</a:t>
            </a:r>
            <a:r>
              <a:rPr kumimoji="1" lang="ja-JP" altLang="en-US" dirty="0" err="1"/>
              <a:t>つの</a:t>
            </a:r>
            <a:r>
              <a:rPr kumimoji="1" lang="ja-JP" altLang="en-US" dirty="0"/>
              <a:t>ウェイのどこにでも格納することができます。ディレクトリも</a:t>
            </a:r>
            <a:r>
              <a:rPr kumimoji="1" lang="en-US" altLang="ja-JP" dirty="0"/>
              <a:t>4</a:t>
            </a:r>
            <a:r>
              <a:rPr kumimoji="1" lang="ja-JP" altLang="en-US" dirty="0"/>
              <a:t>組持たせ、同時に参照して比較して等しいものがあれば、データをマルチプレクサにより選んで</a:t>
            </a:r>
            <a:r>
              <a:rPr kumimoji="1" lang="en-US" altLang="ja-JP" dirty="0"/>
              <a:t>CPU</a:t>
            </a:r>
            <a:r>
              <a:rPr kumimoji="1" lang="ja-JP" altLang="en-US" dirty="0"/>
              <a:t>に送ります。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31</a:t>
            </a:fld>
            <a:endParaRPr lang="en-US" altLang="ja-JP"/>
          </a:p>
        </p:txBody>
      </p:sp>
    </p:spTree>
    <p:extLst>
      <p:ext uri="{BB962C8B-B14F-4D97-AF65-F5344CB8AC3E}">
        <p14:creationId xmlns:p14="http://schemas.microsoft.com/office/powerpoint/2010/main" val="875457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ではさらにウェイ数を増やすとどうなるでしょうか？この場合、キャッシュが</a:t>
            </a:r>
            <a:r>
              <a:rPr kumimoji="1" lang="en-US" altLang="ja-JP" dirty="0"/>
              <a:t>8</a:t>
            </a:r>
            <a:r>
              <a:rPr kumimoji="1" lang="ja-JP" altLang="en-US" dirty="0"/>
              <a:t>ブロックしかないので、ウェイ数を８まで増やすとセットは</a:t>
            </a:r>
            <a:r>
              <a:rPr kumimoji="1" lang="en-US" altLang="ja-JP" dirty="0"/>
              <a:t>1</a:t>
            </a:r>
            <a:r>
              <a:rPr kumimoji="1" lang="ja-JP" altLang="en-US" dirty="0"/>
              <a:t>つになり、インデックスはなくなってしまいます。この機構では、主記憶のブロックはキャッシュのどの場所に入れることも可能です。セットが一つしかないキャッシュのことをフルマップキャッシュと呼びます。すなわち、ウェイが</a:t>
            </a:r>
            <a:r>
              <a:rPr kumimoji="1" lang="en-US" altLang="ja-JP" dirty="0"/>
              <a:t>1</a:t>
            </a:r>
            <a:r>
              <a:rPr kumimoji="1" lang="ja-JP" altLang="en-US" dirty="0"/>
              <a:t>のセットアソシアティブをダイレクトマップと呼び、セットが１つのセットアソシアティブをフルマップと呼ぶのです。一般的にはキャッシュの容量はもっと大きいので、フルマップはコストが大きすぎて現実的ではないで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32</a:t>
            </a:fld>
            <a:endParaRPr lang="en-US" altLang="ja-JP"/>
          </a:p>
        </p:txBody>
      </p:sp>
    </p:spTree>
    <p:extLst>
      <p:ext uri="{BB962C8B-B14F-4D97-AF65-F5344CB8AC3E}">
        <p14:creationId xmlns:p14="http://schemas.microsoft.com/office/powerpoint/2010/main" val="48630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時間的、空間的な局所性がある場合、頻繁にアクセスされるデータは近くのアドレスに固まっているはずです。これを利用して、高速小容量のメモリであるほど、</a:t>
            </a:r>
            <a:r>
              <a:rPr kumimoji="1" lang="en-US" altLang="ja-JP" dirty="0"/>
              <a:t>CPU</a:t>
            </a:r>
            <a:r>
              <a:rPr kumimoji="1" lang="ja-JP" altLang="en-US" dirty="0"/>
              <a:t>の近くに置き、低速大容量のメモリであるほど、</a:t>
            </a:r>
            <a:r>
              <a:rPr kumimoji="1" lang="en-US" altLang="ja-JP" dirty="0"/>
              <a:t>CPU</a:t>
            </a:r>
            <a:r>
              <a:rPr kumimoji="1" lang="ja-JP" altLang="en-US" dirty="0"/>
              <a:t>の遠くに置き、階層構造を作ります。良く使うデータ（命令も）を入れておく高速小容量のメモリのことをキャッシュと呼びます。キャッシュ上にあれば、</a:t>
            </a:r>
            <a:r>
              <a:rPr kumimoji="1" lang="en-US" altLang="ja-JP" dirty="0"/>
              <a:t>CPU</a:t>
            </a:r>
            <a:r>
              <a:rPr kumimoji="1" lang="ja-JP" altLang="en-US" dirty="0"/>
              <a:t>は高速にデータを読み書きできます。キャッシュ上になければ、次のレベルのメモリに取りに行きます。最も</a:t>
            </a:r>
            <a:r>
              <a:rPr kumimoji="1" lang="en-US" altLang="ja-JP" dirty="0"/>
              <a:t>CPU</a:t>
            </a:r>
            <a:r>
              <a:rPr kumimoji="1" lang="ja-JP" altLang="en-US" dirty="0"/>
              <a:t>に近いキャッシュは</a:t>
            </a:r>
            <a:r>
              <a:rPr kumimoji="1" lang="en-US" altLang="ja-JP" dirty="0"/>
              <a:t>CPU</a:t>
            </a:r>
            <a:r>
              <a:rPr kumimoji="1" lang="ja-JP" altLang="en-US" dirty="0"/>
              <a:t>と同じチップ内に置かれており、</a:t>
            </a:r>
            <a:r>
              <a:rPr kumimoji="1" lang="en-US" altLang="ja-JP" dirty="0"/>
              <a:t>L1</a:t>
            </a:r>
            <a:r>
              <a:rPr kumimoji="1" lang="ja-JP" altLang="en-US" dirty="0"/>
              <a:t>キャッシュと呼びます。</a:t>
            </a:r>
            <a:r>
              <a:rPr kumimoji="1" lang="en-US" altLang="ja-JP" dirty="0"/>
              <a:t>CPU</a:t>
            </a:r>
            <a:r>
              <a:rPr kumimoji="1" lang="ja-JP" altLang="en-US" dirty="0"/>
              <a:t>はできれば</a:t>
            </a:r>
            <a:r>
              <a:rPr kumimoji="1" lang="en-US" altLang="ja-JP" dirty="0"/>
              <a:t>1</a:t>
            </a:r>
            <a:r>
              <a:rPr kumimoji="1" lang="ja-JP" altLang="en-US" dirty="0"/>
              <a:t>クロックで、ダメでも数クロックで</a:t>
            </a:r>
            <a:r>
              <a:rPr kumimoji="1" lang="en-US" altLang="ja-JP" dirty="0"/>
              <a:t>L1</a:t>
            </a:r>
            <a:r>
              <a:rPr kumimoji="1" lang="ja-JP" altLang="en-US" dirty="0"/>
              <a:t>キャッシュにアクセスします。これにはずれたら、次のレベルである</a:t>
            </a:r>
            <a:r>
              <a:rPr kumimoji="1" lang="en-US" altLang="ja-JP" dirty="0"/>
              <a:t>L2</a:t>
            </a:r>
            <a:r>
              <a:rPr kumimoji="1" lang="ja-JP" altLang="en-US" dirty="0"/>
              <a:t>キャッシュに取りに行きます。最近の</a:t>
            </a:r>
            <a:r>
              <a:rPr kumimoji="1" lang="en-US" altLang="ja-JP" dirty="0"/>
              <a:t>CPU</a:t>
            </a:r>
            <a:r>
              <a:rPr kumimoji="1" lang="ja-JP" altLang="en-US" dirty="0"/>
              <a:t>は</a:t>
            </a:r>
            <a:r>
              <a:rPr kumimoji="1" lang="en-US" altLang="ja-JP" dirty="0"/>
              <a:t>L2,L3</a:t>
            </a:r>
            <a:r>
              <a:rPr kumimoji="1" lang="ja-JP" altLang="en-US" dirty="0" err="1"/>
              <a:t>まで</a:t>
            </a:r>
            <a:r>
              <a:rPr kumimoji="1" lang="ja-JP" altLang="en-US" dirty="0"/>
              <a:t>チップ内に入れておく場合が多いです。これにはずれると次のレベルはオンボードキャッシュです。これはボード上の</a:t>
            </a:r>
            <a:r>
              <a:rPr kumimoji="1" lang="en-US" altLang="ja-JP" dirty="0"/>
              <a:t>SRAM</a:t>
            </a:r>
            <a:r>
              <a:rPr kumimoji="1" lang="ja-JP" altLang="en-US" dirty="0"/>
              <a:t>（</a:t>
            </a:r>
            <a:r>
              <a:rPr kumimoji="1" lang="en-US" altLang="ja-JP" dirty="0"/>
              <a:t>Static</a:t>
            </a:r>
            <a:r>
              <a:rPr kumimoji="1" lang="ja-JP" altLang="en-US" dirty="0"/>
              <a:t> </a:t>
            </a:r>
            <a:r>
              <a:rPr kumimoji="1" lang="en-US" altLang="ja-JP" dirty="0"/>
              <a:t>RAM)</a:t>
            </a:r>
            <a:r>
              <a:rPr kumimoji="1" lang="ja-JP" altLang="en-US" dirty="0"/>
              <a:t>を使います。これにはずれると、主記憶にデータを取りに行きます。主記憶には</a:t>
            </a:r>
            <a:r>
              <a:rPr kumimoji="1" lang="en-US" altLang="ja-JP" dirty="0"/>
              <a:t>DRAM(Dynamic</a:t>
            </a:r>
            <a:r>
              <a:rPr kumimoji="1" lang="ja-JP" altLang="en-US" dirty="0"/>
              <a:t> </a:t>
            </a:r>
            <a:r>
              <a:rPr kumimoji="1" lang="en-US" altLang="ja-JP" dirty="0"/>
              <a:t>RAM)</a:t>
            </a:r>
            <a:r>
              <a:rPr kumimoji="1" lang="ja-JP" altLang="en-US" dirty="0"/>
              <a:t>が使われます。ここまでは、ソフトウェアには見えない（トランスペアレント）構造になっています。主記憶中にデータがない場合、補助記憶に取りに行きますが、これは</a:t>
            </a:r>
            <a:r>
              <a:rPr kumimoji="1" lang="en-US" altLang="ja-JP" dirty="0"/>
              <a:t>OS</a:t>
            </a:r>
            <a:r>
              <a:rPr kumimoji="1" lang="ja-JP" altLang="en-US" dirty="0"/>
              <a:t>が管理するのが普通です。補助記憶は伝統的にディスクが使われていますが、最近は</a:t>
            </a:r>
            <a:r>
              <a:rPr kumimoji="1" lang="en-US" altLang="ja-JP" dirty="0"/>
              <a:t>NAND</a:t>
            </a:r>
            <a:r>
              <a:rPr kumimoji="1" lang="ja-JP" altLang="en-US" dirty="0"/>
              <a:t>型のフラッシュメモリも増えています。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3</a:t>
            </a:fld>
            <a:endParaRPr lang="en-US" altLang="ja-JP"/>
          </a:p>
        </p:txBody>
      </p:sp>
    </p:spTree>
    <p:extLst>
      <p:ext uri="{BB962C8B-B14F-4D97-AF65-F5344CB8AC3E}">
        <p14:creationId xmlns:p14="http://schemas.microsoft.com/office/powerpoint/2010/main" val="2676868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ここで、タグメモリの設計法をまとめましょう。ポイントはキャッシュに何ブロック入るか？ということです。今２の</a:t>
            </a:r>
            <a:r>
              <a:rPr kumimoji="1" lang="en-US" altLang="ja-JP" dirty="0"/>
              <a:t>n</a:t>
            </a:r>
            <a:r>
              <a:rPr kumimoji="1" lang="ja-JP" altLang="en-US" dirty="0"/>
              <a:t>乗個ブロック入るとすると、インデックスは</a:t>
            </a:r>
            <a:r>
              <a:rPr kumimoji="1" lang="en-US" altLang="ja-JP" dirty="0"/>
              <a:t>n bit</a:t>
            </a:r>
            <a:r>
              <a:rPr kumimoji="1" lang="ja-JP" altLang="en-US" dirty="0"/>
              <a:t>となります。次に主記憶内にブロックが何ブロック入るかを求めます。</a:t>
            </a:r>
            <a:r>
              <a:rPr kumimoji="1" lang="en-US" altLang="ja-JP" dirty="0"/>
              <a:t>2</a:t>
            </a:r>
            <a:r>
              <a:rPr kumimoji="1" lang="ja-JP" altLang="en-US" dirty="0"/>
              <a:t>の</a:t>
            </a:r>
            <a:r>
              <a:rPr kumimoji="1" lang="en-US" altLang="ja-JP" dirty="0"/>
              <a:t>h</a:t>
            </a:r>
            <a:r>
              <a:rPr kumimoji="1" lang="ja-JP" altLang="en-US" dirty="0"/>
              <a:t>乗個ブロック入るとするとタグは</a:t>
            </a:r>
            <a:r>
              <a:rPr kumimoji="1" lang="en-US" altLang="ja-JP" dirty="0"/>
              <a:t>h-n=</a:t>
            </a:r>
            <a:r>
              <a:rPr kumimoji="1" lang="en-US" altLang="ja-JP" dirty="0" err="1"/>
              <a:t>mbit</a:t>
            </a:r>
            <a:r>
              <a:rPr kumimoji="1" lang="ja-JP" altLang="en-US" dirty="0"/>
              <a:t>となります。すなわちダイレクトマップでは幅</a:t>
            </a:r>
            <a:r>
              <a:rPr kumimoji="1" lang="en-US" altLang="ja-JP" dirty="0"/>
              <a:t>m,</a:t>
            </a:r>
            <a:r>
              <a:rPr kumimoji="1" lang="ja-JP" altLang="en-US" dirty="0"/>
              <a:t>深さが</a:t>
            </a:r>
            <a:r>
              <a:rPr kumimoji="1" lang="en-US" altLang="ja-JP" dirty="0"/>
              <a:t>2</a:t>
            </a:r>
            <a:r>
              <a:rPr kumimoji="1" lang="ja-JP" altLang="en-US" dirty="0"/>
              <a:t>の</a:t>
            </a:r>
            <a:r>
              <a:rPr kumimoji="1" lang="en-US" altLang="ja-JP" dirty="0"/>
              <a:t>n</a:t>
            </a:r>
            <a:r>
              <a:rPr kumimoji="1" lang="ja-JP" altLang="en-US" dirty="0"/>
              <a:t>乗のタグメモリが必要になることがわかります。</a:t>
            </a:r>
            <a:r>
              <a:rPr kumimoji="1" lang="en-US" altLang="ja-JP" dirty="0"/>
              <a:t>2</a:t>
            </a:r>
            <a:r>
              <a:rPr kumimoji="1" lang="ja-JP" altLang="en-US" dirty="0"/>
              <a:t>ウェイセットアソシアティブではインデックスが</a:t>
            </a:r>
            <a:r>
              <a:rPr kumimoji="1" lang="en-US" altLang="ja-JP" dirty="0"/>
              <a:t>1</a:t>
            </a:r>
            <a:r>
              <a:rPr kumimoji="1" lang="ja-JP" altLang="en-US" dirty="0"/>
              <a:t>ビット減り、深さが半分となり、幅は</a:t>
            </a:r>
            <a:r>
              <a:rPr kumimoji="1" lang="en-US" altLang="ja-JP" dirty="0"/>
              <a:t>1</a:t>
            </a:r>
            <a:r>
              <a:rPr kumimoji="1" lang="ja-JP" altLang="en-US" dirty="0"/>
              <a:t>ビット増えたディレクトリが</a:t>
            </a:r>
            <a:r>
              <a:rPr kumimoji="1" lang="en-US" altLang="ja-JP" dirty="0"/>
              <a:t>2</a:t>
            </a:r>
            <a:r>
              <a:rPr kumimoji="1" lang="ja-JP" altLang="en-US" dirty="0"/>
              <a:t>組必要になります。以降ウェイ数が倍になる度にインデックスが</a:t>
            </a:r>
            <a:r>
              <a:rPr kumimoji="1" lang="en-US" altLang="ja-JP" dirty="0"/>
              <a:t>1</a:t>
            </a:r>
            <a:r>
              <a:rPr kumimoji="1" lang="ja-JP" altLang="en-US" dirty="0"/>
              <a:t>ビット減り、深さは半分に、幅は</a:t>
            </a:r>
            <a:r>
              <a:rPr kumimoji="1" lang="en-US" altLang="ja-JP" dirty="0"/>
              <a:t>1</a:t>
            </a:r>
            <a:r>
              <a:rPr kumimoji="1" lang="ja-JP" altLang="en-US" dirty="0"/>
              <a:t>ビット増えたディレクトリが倍必要になります。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33</a:t>
            </a:fld>
            <a:endParaRPr lang="en-US" altLang="ja-JP"/>
          </a:p>
        </p:txBody>
      </p:sp>
    </p:spTree>
    <p:extLst>
      <p:ext uri="{BB962C8B-B14F-4D97-AF65-F5344CB8AC3E}">
        <p14:creationId xmlns:p14="http://schemas.microsoft.com/office/powerpoint/2010/main" val="3467933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では、シミュレーションをやってみて様子を見ましょう。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34</a:t>
            </a:fld>
            <a:endParaRPr lang="en-US" altLang="ja-JP"/>
          </a:p>
        </p:txBody>
      </p:sp>
    </p:spTree>
    <p:extLst>
      <p:ext uri="{BB962C8B-B14F-4D97-AF65-F5344CB8AC3E}">
        <p14:creationId xmlns:p14="http://schemas.microsoft.com/office/powerpoint/2010/main" val="2315711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の式がどの程度正確かどうかは疑問の余地があるとはいえ、キャッシュの性能がミス率とミスペナルティによって決まることは間違いないです。すなわち、キャッシュの性能を上げるには、ミス率を減らすか、ミスペナルティを小さくすれば良いのです。まずミスについて検討しましょう。ミスは、容量ミス、競合ミス、初期化ミスの三つに分けて考えることができます。英語の頭文字をとって３つの</a:t>
            </a:r>
            <a:r>
              <a:rPr kumimoji="1" lang="en-US" altLang="ja-JP" dirty="0"/>
              <a:t>C</a:t>
            </a:r>
            <a:r>
              <a:rPr kumimoji="1" lang="ja-JP" altLang="en-US" dirty="0"/>
              <a:t>と呼びます。容量ミスは、キャッシュの絶対的な容量不足により生じるミス、競合（衝突）ミスは、インデックスが衝突することによって格納できなくなってしまう問題、最後の初期化（</a:t>
            </a:r>
            <a:r>
              <a:rPr kumimoji="1" lang="en-US" altLang="ja-JP" dirty="0"/>
              <a:t>Compulsory:</a:t>
            </a:r>
            <a:r>
              <a:rPr kumimoji="1" lang="ja-JP" altLang="en-US" dirty="0"/>
              <a:t>強制、必須という意味です）ミスは、スタート時、プロセス切り替え時など最初にキャッシュにブロックを持ってくるためのミスです。これは避けることができません。</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35</a:t>
            </a:fld>
            <a:endParaRPr lang="en-US" altLang="ja-JP"/>
          </a:p>
        </p:txBody>
      </p:sp>
    </p:spTree>
    <p:extLst>
      <p:ext uri="{BB962C8B-B14F-4D97-AF65-F5344CB8AC3E}">
        <p14:creationId xmlns:p14="http://schemas.microsoft.com/office/powerpoint/2010/main" val="2988738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このグラフは、キャッシュの原因を分類したもので、横軸にキャッシュ容量、縦軸にミス率を取っています。</a:t>
            </a:r>
            <a:r>
              <a:rPr kumimoji="1" lang="en-US" altLang="ja-JP" dirty="0"/>
              <a:t>1-way(</a:t>
            </a:r>
            <a:r>
              <a:rPr kumimoji="1" lang="ja-JP" altLang="en-US" dirty="0"/>
              <a:t>ダイレクトマップ）、</a:t>
            </a:r>
            <a:r>
              <a:rPr kumimoji="1" lang="en-US" altLang="ja-JP" dirty="0"/>
              <a:t>2-way…</a:t>
            </a:r>
            <a:r>
              <a:rPr kumimoji="1" lang="ja-JP" altLang="en-US" dirty="0"/>
              <a:t>とウェイ数が増えていくにつれ、競合ミスが減っていきます。ウェイ数を無限に増やしても減らすことができない部分が容量ミスになります。初期化ミスは下のほうに見える非常に細い筋です。下のグラフは上のグラフと同じデータですが、ミス率全体を</a:t>
            </a:r>
            <a:r>
              <a:rPr kumimoji="1" lang="en-US" altLang="ja-JP" dirty="0"/>
              <a:t>100</a:t>
            </a:r>
            <a:r>
              <a:rPr kumimoji="1" lang="ja-JP" altLang="en-US" dirty="0"/>
              <a:t>％と考えて、この中のミスの成分を示しています。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36</a:t>
            </a:fld>
            <a:endParaRPr lang="en-US" altLang="ja-JP"/>
          </a:p>
        </p:txBody>
      </p:sp>
    </p:spTree>
    <p:extLst>
      <p:ext uri="{BB962C8B-B14F-4D97-AF65-F5344CB8AC3E}">
        <p14:creationId xmlns:p14="http://schemas.microsoft.com/office/powerpoint/2010/main" val="3099610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ミス率を減らすのに最も効果的な方法は容量を増やすことで、このことで容量ミス、競合ミスの両方が減ります。しかし、容量が増えるとコストが大きくなり、ヒット時間が増えます。さらに物理的にチップやボードに搭載できる量は制限されます。</a:t>
            </a:r>
            <a:endParaRPr kumimoji="1" lang="en-US" altLang="ja-JP" dirty="0"/>
          </a:p>
          <a:p>
            <a:r>
              <a:rPr kumimoji="1" lang="ja-JP" altLang="en-US" dirty="0"/>
              <a:t>次に</a:t>
            </a:r>
            <a:r>
              <a:rPr kumimoji="1" lang="en-US" altLang="ja-JP" dirty="0"/>
              <a:t>Way</a:t>
            </a:r>
            <a:r>
              <a:rPr kumimoji="1" lang="ja-JP" altLang="en-US" dirty="0"/>
              <a:t>数を増やすと競合（衝突）ミスが減ります。先の図を見ると、キャッシュ容量が小さいとき、</a:t>
            </a:r>
            <a:r>
              <a:rPr kumimoji="1" lang="en-US" altLang="ja-JP" dirty="0"/>
              <a:t>2way</a:t>
            </a:r>
            <a:r>
              <a:rPr kumimoji="1" lang="ja-JP" altLang="en-US" dirty="0"/>
              <a:t>は</a:t>
            </a:r>
            <a:r>
              <a:rPr kumimoji="1" lang="en-US" altLang="ja-JP" dirty="0"/>
              <a:t>2</a:t>
            </a:r>
            <a:r>
              <a:rPr kumimoji="1" lang="ja-JP" altLang="en-US" dirty="0"/>
              <a:t>倍の容量のダイレクトマップとほとんど同じくらいのミス率になります。</a:t>
            </a:r>
            <a:r>
              <a:rPr kumimoji="1" lang="en-US" altLang="ja-JP" dirty="0"/>
              <a:t>Way</a:t>
            </a:r>
            <a:r>
              <a:rPr kumimoji="1" lang="ja-JP" altLang="en-US" dirty="0"/>
              <a:t>数を増やす効果は４，８と大きくするほど小さくなってしまい、</a:t>
            </a:r>
            <a:r>
              <a:rPr kumimoji="1" lang="en-US" altLang="ja-JP" dirty="0"/>
              <a:t>4</a:t>
            </a:r>
            <a:r>
              <a:rPr kumimoji="1" lang="ja-JP" altLang="en-US" dirty="0"/>
              <a:t>以上にしてもほとんど効果がなくなります。</a:t>
            </a:r>
            <a:r>
              <a:rPr kumimoji="1" lang="en-US" altLang="ja-JP" dirty="0"/>
              <a:t>Way</a:t>
            </a:r>
            <a:r>
              <a:rPr kumimoji="1" lang="ja-JP" altLang="en-US" dirty="0"/>
              <a:t>数を増やす効果はキャッシュ容量が小さいときに大きいですが、逆に容量が非常に大きい場合にも、不運な競合ミスを減らしてミス率を非常に小さくするために有効です。前のページの図をご覧下さい。</a:t>
            </a:r>
            <a:r>
              <a:rPr kumimoji="1" lang="en-US" altLang="ja-JP" dirty="0"/>
              <a:t>Way</a:t>
            </a:r>
            <a:r>
              <a:rPr kumimoji="1" lang="ja-JP" altLang="en-US" dirty="0"/>
              <a:t>数を増やすと比較器やマルチプレクサのコストが大きくなり、ヒット時の遅延が増えます。このため</a:t>
            </a:r>
            <a:r>
              <a:rPr kumimoji="1" lang="en-US" altLang="ja-JP" dirty="0"/>
              <a:t>8</a:t>
            </a:r>
            <a:r>
              <a:rPr kumimoji="1" lang="ja-JP" altLang="en-US" dirty="0"/>
              <a:t>より大きいものはほとんど使われません。</a:t>
            </a:r>
            <a:endParaRPr kumimoji="1" lang="en-US" altLang="ja-JP" dirty="0"/>
          </a:p>
          <a:p>
            <a:r>
              <a:rPr kumimoji="1" lang="ja-JP" altLang="en-US" dirty="0"/>
              <a:t>最後にブロックサイズを大きくする手があります。これについては次のページにグラフが載っています。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37</a:t>
            </a:fld>
            <a:endParaRPr lang="en-US" altLang="ja-JP"/>
          </a:p>
        </p:txBody>
      </p:sp>
    </p:spTree>
    <p:extLst>
      <p:ext uri="{BB962C8B-B14F-4D97-AF65-F5344CB8AC3E}">
        <p14:creationId xmlns:p14="http://schemas.microsoft.com/office/powerpoint/2010/main" val="2461437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ロックサイズを増やすと、一度に周辺のデータを取って来ることができるので、局所性の原則からミス率を減らすことができます。しかし、キャッシュ容量自体が小さいときにブロックサイズを大きくすると、インデックスが重なる可能性が増えるため、競合ミスが増えてしまいます。この図はサイズをパラメータに取っているので、一番小さい４</a:t>
            </a:r>
            <a:r>
              <a:rPr kumimoji="1" lang="en-US" altLang="ja-JP" dirty="0"/>
              <a:t>K</a:t>
            </a:r>
            <a:r>
              <a:rPr kumimoji="1" lang="ja-JP" altLang="en-US" dirty="0"/>
              <a:t>でこの傾向がはっきり出ています。</a:t>
            </a:r>
            <a:r>
              <a:rPr kumimoji="1" lang="en-US" altLang="ja-JP" dirty="0"/>
              <a:t>64K</a:t>
            </a:r>
            <a:r>
              <a:rPr kumimoji="1" lang="ja-JP" altLang="en-US" dirty="0"/>
              <a:t>以上のサイズならばブロックサイズを増やしてもミス率は上がりません。とはいえ下がることもないです。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38</a:t>
            </a:fld>
            <a:endParaRPr lang="en-US" altLang="ja-JP"/>
          </a:p>
        </p:txBody>
      </p:sp>
    </p:spTree>
    <p:extLst>
      <p:ext uri="{BB962C8B-B14F-4D97-AF65-F5344CB8AC3E}">
        <p14:creationId xmlns:p14="http://schemas.microsoft.com/office/powerpoint/2010/main" val="697002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ブロックサイズを増やす問題点は、ミスペナルティが大きくなることです。大きいサイズのデータを動かすのでこれは当然です。しかし</a:t>
            </a:r>
            <a:r>
              <a:rPr kumimoji="1" lang="en-US" altLang="ja-JP" dirty="0"/>
              <a:t>DRAM</a:t>
            </a:r>
            <a:r>
              <a:rPr kumimoji="1" lang="ja-JP" altLang="en-US" dirty="0"/>
              <a:t>やバスの性質上、サイズに比例して増えるのではなく、増え方はずっとおだやかなものになります。この表はひとつの例であり実装でいろいろ変わりますが、ブロックサイズとミスペナルティ（クロック数）を示しています。キャッシュサイズのところに示してる数値はミス率とペナルティを掛けたものです。太字がもっとも小さい値です。これを見るともっとも小さくなるのは、ブロックサイズが</a:t>
            </a:r>
            <a:r>
              <a:rPr kumimoji="1" lang="en-US" altLang="ja-JP" dirty="0"/>
              <a:t>32-64</a:t>
            </a:r>
            <a:r>
              <a:rPr kumimoji="1" lang="ja-JP" altLang="en-US" dirty="0"/>
              <a:t>バイトであることがわかります。実際のキャッシュのブロックサイズもこの程度の値を取ります。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39</a:t>
            </a:fld>
            <a:endParaRPr lang="en-US" altLang="ja-JP"/>
          </a:p>
        </p:txBody>
      </p:sp>
    </p:spTree>
    <p:extLst>
      <p:ext uri="{BB962C8B-B14F-4D97-AF65-F5344CB8AC3E}">
        <p14:creationId xmlns:p14="http://schemas.microsoft.com/office/powerpoint/2010/main" val="1557653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インフォ丸が教えてくれる今日のまとめです。</a:t>
            </a:r>
          </a:p>
        </p:txBody>
      </p:sp>
      <p:sp>
        <p:nvSpPr>
          <p:cNvPr id="4" name="スライド番号プレースホルダー 3"/>
          <p:cNvSpPr>
            <a:spLocks noGrp="1"/>
          </p:cNvSpPr>
          <p:nvPr>
            <p:ph type="sldNum" sz="quarter" idx="10"/>
          </p:nvPr>
        </p:nvSpPr>
        <p:spPr/>
        <p:txBody>
          <a:bodyPr/>
          <a:lstStyle/>
          <a:p>
            <a:fld id="{E5D61B09-DFB2-437B-942D-150EE4C7ACBE}" type="slidenum">
              <a:rPr kumimoji="1" lang="ja-JP" altLang="en-US" smtClean="0"/>
              <a:t>40</a:t>
            </a:fld>
            <a:endParaRPr kumimoji="1" lang="ja-JP" altLang="en-US"/>
          </a:p>
        </p:txBody>
      </p:sp>
    </p:spTree>
    <p:extLst>
      <p:ext uri="{BB962C8B-B14F-4D97-AF65-F5344CB8AC3E}">
        <p14:creationId xmlns:p14="http://schemas.microsoft.com/office/powerpoint/2010/main" val="3732964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これはシミュレータを使って</a:t>
            </a:r>
            <a:r>
              <a:rPr kumimoji="1" lang="en-US" altLang="ja-JP" dirty="0"/>
              <a:t>enshu.asm</a:t>
            </a:r>
            <a:r>
              <a:rPr kumimoji="1" lang="ja-JP" altLang="en-US" dirty="0"/>
              <a:t>を実行して様子を見る問題です。プログラムの意味とキャッシュの挙動を良く見てくださいませ。</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41</a:t>
            </a:fld>
            <a:endParaRPr lang="en-US" altLang="ja-JP"/>
          </a:p>
        </p:txBody>
      </p:sp>
    </p:spTree>
    <p:extLst>
      <p:ext uri="{BB962C8B-B14F-4D97-AF65-F5344CB8AC3E}">
        <p14:creationId xmlns:p14="http://schemas.microsoft.com/office/powerpoint/2010/main" val="1215805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この問題は設計問題で、コンピュータを使う必要がないです。タグメモリの設計法のページを見ながらやってください。幅</a:t>
            </a:r>
            <a:r>
              <a:rPr kumimoji="1" lang="en-US" altLang="ja-JP" dirty="0"/>
              <a:t>XX</a:t>
            </a:r>
            <a:r>
              <a:rPr kumimoji="1" lang="ja-JP" altLang="en-US" dirty="0"/>
              <a:t>ビット、深さ</a:t>
            </a:r>
            <a:r>
              <a:rPr kumimoji="1" lang="en-US" altLang="ja-JP" dirty="0"/>
              <a:t>YY</a:t>
            </a:r>
            <a:r>
              <a:rPr kumimoji="1" lang="ja-JP" altLang="en-US" dirty="0"/>
              <a:t>が</a:t>
            </a:r>
            <a:r>
              <a:rPr kumimoji="1" lang="en-US" altLang="ja-JP" dirty="0"/>
              <a:t>ZZ</a:t>
            </a:r>
            <a:r>
              <a:rPr kumimoji="1" lang="ja-JP" altLang="en-US" dirty="0"/>
              <a:t>個という表現で示してください。</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42</a:t>
            </a:fld>
            <a:endParaRPr lang="en-US" altLang="ja-JP"/>
          </a:p>
        </p:txBody>
      </p:sp>
    </p:spTree>
    <p:extLst>
      <p:ext uri="{BB962C8B-B14F-4D97-AF65-F5344CB8AC3E}">
        <p14:creationId xmlns:p14="http://schemas.microsoft.com/office/powerpoint/2010/main" val="136706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モリシステムを理解するためには、使われるメモリの性質を理解することが必須です。しかし、これはこの授業の範囲ではなく、電子回路基礎で紹介しています。しかし履修していない人も居ると思いますし、要点だけ復習しておきましょう。</a:t>
            </a:r>
            <a:endParaRPr kumimoji="1" lang="en-US" altLang="ja-JP" dirty="0"/>
          </a:p>
          <a:p>
            <a:r>
              <a:rPr kumimoji="1" lang="ja-JP" altLang="en-US" dirty="0"/>
              <a:t>半導体メモリは、</a:t>
            </a:r>
            <a:r>
              <a:rPr kumimoji="1" lang="en-US" altLang="ja-JP" dirty="0"/>
              <a:t>RAM</a:t>
            </a:r>
            <a:r>
              <a:rPr kumimoji="1" lang="ja-JP" altLang="en-US" dirty="0"/>
              <a:t>と</a:t>
            </a:r>
            <a:r>
              <a:rPr kumimoji="1" lang="en-US" altLang="ja-JP" dirty="0"/>
              <a:t>ROM</a:t>
            </a:r>
            <a:r>
              <a:rPr kumimoji="1" lang="ja-JP" altLang="en-US" dirty="0"/>
              <a:t>に分類されます。</a:t>
            </a:r>
            <a:r>
              <a:rPr kumimoji="1" lang="en-US" altLang="ja-JP" dirty="0"/>
              <a:t>RAM</a:t>
            </a:r>
            <a:r>
              <a:rPr kumimoji="1" lang="ja-JP" altLang="en-US" dirty="0"/>
              <a:t>と</a:t>
            </a:r>
            <a:r>
              <a:rPr kumimoji="1" lang="en-US" altLang="ja-JP" dirty="0"/>
              <a:t>ROM</a:t>
            </a:r>
            <a:r>
              <a:rPr kumimoji="1" lang="ja-JP" altLang="en-US" dirty="0"/>
              <a:t>は本来の意味とはかなり違った使い方をされています。</a:t>
            </a:r>
            <a:r>
              <a:rPr kumimoji="1" lang="en-US" altLang="ja-JP" dirty="0"/>
              <a:t>RAM</a:t>
            </a:r>
            <a:r>
              <a:rPr kumimoji="1" lang="ja-JP" altLang="en-US" dirty="0"/>
              <a:t>は</a:t>
            </a:r>
            <a:r>
              <a:rPr kumimoji="1" lang="en-US" altLang="ja-JP" dirty="0"/>
              <a:t>Random Access Memory</a:t>
            </a:r>
            <a:r>
              <a:rPr kumimoji="1" lang="ja-JP" altLang="en-US" dirty="0"/>
              <a:t>の略で、アドレスに関わらずアクセスの方法と時間が同じものを指します。</a:t>
            </a:r>
            <a:r>
              <a:rPr kumimoji="1" lang="en-US" altLang="ja-JP" dirty="0"/>
              <a:t>ROM</a:t>
            </a:r>
            <a:r>
              <a:rPr kumimoji="1" lang="ja-JP" altLang="en-US" dirty="0"/>
              <a:t>は</a:t>
            </a:r>
            <a:r>
              <a:rPr kumimoji="1" lang="en-US" altLang="ja-JP" dirty="0"/>
              <a:t>Read</a:t>
            </a:r>
            <a:r>
              <a:rPr kumimoji="1" lang="ja-JP" altLang="en-US" dirty="0"/>
              <a:t> </a:t>
            </a:r>
            <a:r>
              <a:rPr kumimoji="1" lang="en-US" altLang="ja-JP" dirty="0"/>
              <a:t>Only</a:t>
            </a:r>
            <a:r>
              <a:rPr kumimoji="1" lang="ja-JP" altLang="en-US" dirty="0"/>
              <a:t> </a:t>
            </a:r>
            <a:r>
              <a:rPr kumimoji="1" lang="en-US" altLang="ja-JP" dirty="0"/>
              <a:t>Memory</a:t>
            </a:r>
            <a:r>
              <a:rPr kumimoji="1" lang="ja-JP" altLang="en-US" dirty="0"/>
              <a:t>の略で読み出し専用メモリの意味です。しかし、</a:t>
            </a:r>
            <a:r>
              <a:rPr kumimoji="1" lang="en-US" altLang="ja-JP" dirty="0"/>
              <a:t> </a:t>
            </a:r>
            <a:r>
              <a:rPr kumimoji="1" lang="ja-JP" altLang="en-US" dirty="0"/>
              <a:t>最近では</a:t>
            </a:r>
            <a:r>
              <a:rPr kumimoji="1" lang="en-US" altLang="ja-JP" dirty="0"/>
              <a:t>RAM</a:t>
            </a:r>
            <a:r>
              <a:rPr kumimoji="1" lang="ja-JP" altLang="en-US" dirty="0"/>
              <a:t>は揮発性メモリ、つまり電源を切るとデータが消えてしまうメモリ、</a:t>
            </a:r>
            <a:r>
              <a:rPr kumimoji="1" lang="en-US" altLang="ja-JP" dirty="0"/>
              <a:t>ROM</a:t>
            </a:r>
            <a:r>
              <a:rPr kumimoji="1" lang="ja-JP" altLang="en-US" dirty="0"/>
              <a:t>は不揮発性メモリ、すなわち電源を切ってもデータが消えないメモリの意味に使われます。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4</a:t>
            </a:fld>
            <a:endParaRPr lang="en-US" altLang="ja-JP"/>
          </a:p>
        </p:txBody>
      </p:sp>
    </p:spTree>
    <p:extLst>
      <p:ext uri="{BB962C8B-B14F-4D97-AF65-F5344CB8AC3E}">
        <p14:creationId xmlns:p14="http://schemas.microsoft.com/office/powerpoint/2010/main" val="265467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RAM</a:t>
            </a:r>
            <a:r>
              <a:rPr kumimoji="1" lang="ja-JP" altLang="en-US" dirty="0"/>
              <a:t>の容量は、アドレスの本数をｎ、一つのアドレスに保持できるデータの幅を</a:t>
            </a:r>
            <a:r>
              <a:rPr kumimoji="1" lang="ja-JP" altLang="en-US" dirty="0" err="1"/>
              <a:t>ｗ</a:t>
            </a:r>
            <a:r>
              <a:rPr kumimoji="1" lang="ja-JP" altLang="en-US" dirty="0"/>
              <a:t>とすると</a:t>
            </a:r>
            <a:r>
              <a:rPr kumimoji="1" lang="en-US" altLang="ja-JP" dirty="0"/>
              <a:t>2</a:t>
            </a:r>
            <a:r>
              <a:rPr kumimoji="1" lang="ja-JP" altLang="en-US" dirty="0"/>
              <a:t>のｎ乗</a:t>
            </a:r>
            <a:r>
              <a:rPr kumimoji="1" lang="en-US" altLang="ja-JP" dirty="0"/>
              <a:t>×</a:t>
            </a:r>
            <a:r>
              <a:rPr kumimoji="1" lang="ja-JP" altLang="en-US" dirty="0" err="1"/>
              <a:t>ｗ</a:t>
            </a:r>
            <a:r>
              <a:rPr kumimoji="1" lang="ja-JP" altLang="en-US" dirty="0"/>
              <a:t>になります。ｗはたいてい１、２、４，８，１６など</a:t>
            </a:r>
            <a:r>
              <a:rPr kumimoji="1" lang="en-US" altLang="ja-JP" dirty="0"/>
              <a:t>2</a:t>
            </a:r>
            <a:r>
              <a:rPr kumimoji="1" lang="ja-JP" altLang="en-US" dirty="0"/>
              <a:t>の</a:t>
            </a:r>
            <a:r>
              <a:rPr kumimoji="1" lang="ja-JP" altLang="en-US" dirty="0" err="1"/>
              <a:t>ｋ</a:t>
            </a:r>
            <a:r>
              <a:rPr kumimoji="1" lang="ja-JP" altLang="en-US" dirty="0"/>
              <a:t>乗になるので、全体は２の階乗になります。メモリの容量は膨大なので、皆さんはこれに慣れる必要があります。</a:t>
            </a:r>
            <a:r>
              <a:rPr kumimoji="1" lang="en-US" altLang="ja-JP" dirty="0"/>
              <a:t>2</a:t>
            </a:r>
            <a:r>
              <a:rPr kumimoji="1" lang="ja-JP" altLang="en-US" dirty="0"/>
              <a:t>の</a:t>
            </a:r>
            <a:r>
              <a:rPr kumimoji="1" lang="en-US" altLang="ja-JP" dirty="0"/>
              <a:t>10</a:t>
            </a:r>
            <a:r>
              <a:rPr kumimoji="1" lang="ja-JP" altLang="en-US" dirty="0"/>
              <a:t>乗が１</a:t>
            </a:r>
            <a:r>
              <a:rPr kumimoji="1" lang="en-US" altLang="ja-JP" dirty="0"/>
              <a:t>K</a:t>
            </a:r>
            <a:r>
              <a:rPr kumimoji="1" lang="ja-JP" altLang="en-US" dirty="0" err="1"/>
              <a:t>、</a:t>
            </a:r>
            <a:r>
              <a:rPr kumimoji="1" lang="en-US" altLang="ja-JP" dirty="0"/>
              <a:t>2</a:t>
            </a:r>
            <a:r>
              <a:rPr kumimoji="1" lang="ja-JP" altLang="en-US" dirty="0"/>
              <a:t>の</a:t>
            </a:r>
            <a:r>
              <a:rPr kumimoji="1" lang="en-US" altLang="ja-JP" dirty="0"/>
              <a:t>20</a:t>
            </a:r>
            <a:r>
              <a:rPr kumimoji="1" lang="ja-JP" altLang="en-US" dirty="0"/>
              <a:t>乗が１</a:t>
            </a:r>
            <a:r>
              <a:rPr kumimoji="1" lang="en-US" altLang="ja-JP" dirty="0"/>
              <a:t>M</a:t>
            </a:r>
            <a:r>
              <a:rPr kumimoji="1" lang="ja-JP" altLang="en-US" dirty="0" err="1"/>
              <a:t>、</a:t>
            </a:r>
            <a:r>
              <a:rPr kumimoji="1" lang="en-US" altLang="ja-JP" dirty="0"/>
              <a:t>2</a:t>
            </a:r>
            <a:r>
              <a:rPr kumimoji="1" lang="ja-JP" altLang="en-US" dirty="0"/>
              <a:t>の</a:t>
            </a:r>
            <a:r>
              <a:rPr kumimoji="1" lang="en-US" altLang="ja-JP" dirty="0"/>
              <a:t>30</a:t>
            </a:r>
            <a:r>
              <a:rPr kumimoji="1" lang="ja-JP" altLang="en-US" dirty="0"/>
              <a:t>乗が１</a:t>
            </a:r>
            <a:r>
              <a:rPr kumimoji="1" lang="en-US" altLang="ja-JP" dirty="0"/>
              <a:t>G</a:t>
            </a:r>
            <a:r>
              <a:rPr kumimoji="1" lang="ja-JP" altLang="en-US" dirty="0"/>
              <a:t>というのだけは、覚え易いのでぜひ覚えてください。</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5</a:t>
            </a:fld>
            <a:endParaRPr lang="en-US" altLang="ja-JP"/>
          </a:p>
        </p:txBody>
      </p:sp>
    </p:spTree>
    <p:extLst>
      <p:ext uri="{BB962C8B-B14F-4D97-AF65-F5344CB8AC3E}">
        <p14:creationId xmlns:p14="http://schemas.microsoft.com/office/powerpoint/2010/main" val="27592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ではまず</a:t>
            </a:r>
            <a:r>
              <a:rPr kumimoji="1" lang="en-US" altLang="ja-JP" dirty="0"/>
              <a:t>SRAM</a:t>
            </a:r>
            <a:r>
              <a:rPr kumimoji="1" lang="ja-JP" altLang="en-US" dirty="0"/>
              <a:t>すなわち</a:t>
            </a:r>
            <a:r>
              <a:rPr kumimoji="1" lang="en-US" altLang="ja-JP" dirty="0"/>
              <a:t>Static</a:t>
            </a:r>
            <a:r>
              <a:rPr kumimoji="1" lang="ja-JP" altLang="en-US" dirty="0"/>
              <a:t> </a:t>
            </a:r>
            <a:r>
              <a:rPr kumimoji="1" lang="en-US" altLang="ja-JP" dirty="0"/>
              <a:t>RAM</a:t>
            </a:r>
            <a:r>
              <a:rPr kumimoji="1" lang="ja-JP" altLang="en-US" dirty="0" err="1"/>
              <a:t>を紹</a:t>
            </a:r>
            <a:r>
              <a:rPr kumimoji="1" lang="ja-JP" altLang="en-US" dirty="0"/>
              <a:t>介しましょう。古典的な</a:t>
            </a:r>
            <a:r>
              <a:rPr kumimoji="1" lang="en-US" altLang="ja-JP" dirty="0"/>
              <a:t>SRAM</a:t>
            </a:r>
            <a:r>
              <a:rPr kumimoji="1" lang="ja-JP" altLang="en-US" dirty="0"/>
              <a:t>はクロックを持たない非同期式で、現在でも低電力用に使われています。一方、コンピュータのキャッシュメモリ（計算機構成で紹介します）など、高速読み書きが必要な用途には連続転送機能を強化した同期式</a:t>
            </a:r>
            <a:r>
              <a:rPr kumimoji="1" lang="en-US" altLang="ja-JP" dirty="0"/>
              <a:t>SRAM</a:t>
            </a:r>
            <a:r>
              <a:rPr kumimoji="1" lang="ja-JP" altLang="en-US" dirty="0"/>
              <a:t>（</a:t>
            </a:r>
            <a:r>
              <a:rPr kumimoji="1" lang="en-US" altLang="ja-JP" dirty="0"/>
              <a:t>SSRAM)</a:t>
            </a:r>
            <a:r>
              <a:rPr kumimoji="1" lang="ja-JP" altLang="en-US" dirty="0"/>
              <a:t>が用いられます。チップ当たり８</a:t>
            </a:r>
            <a:r>
              <a:rPr kumimoji="1" lang="en-US" altLang="ja-JP" dirty="0"/>
              <a:t>Mbit</a:t>
            </a:r>
            <a:r>
              <a:rPr kumimoji="1" lang="ja-JP" altLang="en-US" dirty="0"/>
              <a:t>から</a:t>
            </a:r>
            <a:r>
              <a:rPr kumimoji="1" lang="en-US" altLang="ja-JP" dirty="0"/>
              <a:t>64Mbit</a:t>
            </a:r>
            <a:r>
              <a:rPr kumimoji="1" lang="ja-JP" altLang="en-US" dirty="0"/>
              <a:t>程度までを格納することができ、基板の表面に高密度実装するため、</a:t>
            </a:r>
            <a:r>
              <a:rPr kumimoji="1" lang="en-US" altLang="ja-JP" dirty="0"/>
              <a:t>TSOP</a:t>
            </a:r>
            <a:r>
              <a:rPr kumimoji="1" lang="ja-JP" altLang="en-US" dirty="0"/>
              <a:t>や</a:t>
            </a:r>
            <a:r>
              <a:rPr kumimoji="1" lang="en-US" altLang="ja-JP" dirty="0"/>
              <a:t>BGA</a:t>
            </a:r>
            <a:r>
              <a:rPr kumimoji="1" lang="ja-JP" altLang="en-US" dirty="0"/>
              <a:t>などのパッケージに入っています。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6</a:t>
            </a:fld>
            <a:endParaRPr lang="en-US" altLang="ja-JP"/>
          </a:p>
        </p:txBody>
      </p:sp>
    </p:spTree>
    <p:extLst>
      <p:ext uri="{BB962C8B-B14F-4D97-AF65-F5344CB8AC3E}">
        <p14:creationId xmlns:p14="http://schemas.microsoft.com/office/powerpoint/2010/main" val="413906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DRAM</a:t>
            </a:r>
            <a:r>
              <a:rPr kumimoji="1" lang="ja-JP" altLang="en-US" dirty="0"/>
              <a:t>すなわち</a:t>
            </a:r>
            <a:r>
              <a:rPr kumimoji="1" lang="en-US" altLang="ja-JP" dirty="0"/>
              <a:t>Dynamic</a:t>
            </a:r>
            <a:r>
              <a:rPr kumimoji="1" lang="ja-JP" altLang="en-US" dirty="0"/>
              <a:t> </a:t>
            </a:r>
            <a:r>
              <a:rPr kumimoji="1" lang="en-US" altLang="ja-JP" dirty="0"/>
              <a:t>RAM</a:t>
            </a:r>
            <a:r>
              <a:rPr kumimoji="1" lang="ja-JP" altLang="en-US" dirty="0" err="1"/>
              <a:t>を紹</a:t>
            </a:r>
            <a:r>
              <a:rPr kumimoji="1" lang="ja-JP" altLang="en-US" dirty="0"/>
              <a:t>介します。ラッチの状態で記憶を行う</a:t>
            </a:r>
            <a:r>
              <a:rPr kumimoji="1" lang="en-US" altLang="ja-JP" dirty="0"/>
              <a:t>SRAM</a:t>
            </a:r>
            <a:r>
              <a:rPr kumimoji="1" lang="ja-JP" altLang="en-US" dirty="0"/>
              <a:t>に対して</a:t>
            </a:r>
            <a:r>
              <a:rPr kumimoji="1" lang="en-US" altLang="ja-JP" dirty="0"/>
              <a:t>DRAM</a:t>
            </a:r>
            <a:r>
              <a:rPr kumimoji="1" lang="ja-JP" altLang="en-US" dirty="0"/>
              <a:t>は半導体内部のコンデンサ内に電荷が蓄えられているかどうかによって情報を記憶します。コンデンサの中の電荷を扱うため、一定の間隔で充電をしなおすリフレッシュ、比較用コンデンサを充電するプリチャージなどが必要で、使い難いです。その代わりチップ当たりの容量は</a:t>
            </a:r>
            <a:r>
              <a:rPr kumimoji="1" lang="en-US" altLang="ja-JP" dirty="0"/>
              <a:t>SRAM</a:t>
            </a:r>
            <a:r>
              <a:rPr kumimoji="1" lang="ja-JP" altLang="en-US" dirty="0"/>
              <a:t>のほぼ</a:t>
            </a:r>
            <a:r>
              <a:rPr kumimoji="1" lang="en-US" altLang="ja-JP" dirty="0"/>
              <a:t>4</a:t>
            </a:r>
            <a:r>
              <a:rPr kumimoji="1" lang="ja-JP" altLang="en-US" dirty="0"/>
              <a:t>倍あり、大容量の記憶が可能です。最近は同期型</a:t>
            </a:r>
            <a:r>
              <a:rPr kumimoji="1" lang="en-US" altLang="ja-JP" dirty="0"/>
              <a:t>DRAM</a:t>
            </a:r>
            <a:r>
              <a:rPr kumimoji="1" lang="ja-JP" altLang="en-US" dirty="0"/>
              <a:t>の普及により、連続転送は高速に行うことができるようになりました。</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7</a:t>
            </a:fld>
            <a:endParaRPr lang="en-US" altLang="ja-JP"/>
          </a:p>
        </p:txBody>
      </p:sp>
    </p:spTree>
    <p:extLst>
      <p:ext uri="{BB962C8B-B14F-4D97-AF65-F5344CB8AC3E}">
        <p14:creationId xmlns:p14="http://schemas.microsoft.com/office/powerpoint/2010/main" val="132015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すなわち、</a:t>
            </a:r>
            <a:r>
              <a:rPr kumimoji="1" lang="en-US" altLang="ja-JP" dirty="0"/>
              <a:t>DRAM</a:t>
            </a:r>
            <a:r>
              <a:rPr kumimoji="1" lang="ja-JP" altLang="en-US" dirty="0"/>
              <a:t>はカードの形で売られます。この図は</a:t>
            </a:r>
            <a:r>
              <a:rPr kumimoji="1" lang="en-US" altLang="ja-JP" dirty="0"/>
              <a:t>8Gbit</a:t>
            </a:r>
            <a:r>
              <a:rPr kumimoji="1" lang="ja-JP" altLang="en-US" dirty="0"/>
              <a:t>の</a:t>
            </a:r>
            <a:r>
              <a:rPr kumimoji="1" lang="en-US" altLang="ja-JP" dirty="0"/>
              <a:t>DDR4</a:t>
            </a:r>
            <a:r>
              <a:rPr kumimoji="1" lang="ja-JP" altLang="en-US" dirty="0"/>
              <a:t> </a:t>
            </a:r>
            <a:r>
              <a:rPr kumimoji="1" lang="en-US" altLang="ja-JP" dirty="0"/>
              <a:t>SDRAM</a:t>
            </a:r>
            <a:r>
              <a:rPr kumimoji="1" lang="ja-JP" altLang="en-US" dirty="0"/>
              <a:t>（後に説明）を</a:t>
            </a:r>
            <a:r>
              <a:rPr kumimoji="1" lang="en-US" altLang="ja-JP" dirty="0"/>
              <a:t>18</a:t>
            </a:r>
            <a:r>
              <a:rPr kumimoji="1" lang="ja-JP" altLang="en-US" dirty="0"/>
              <a:t>個装備して</a:t>
            </a:r>
            <a:r>
              <a:rPr kumimoji="1" lang="en-US" altLang="ja-JP" dirty="0"/>
              <a:t>16G</a:t>
            </a:r>
            <a:r>
              <a:rPr kumimoji="1" lang="ja-JP" altLang="en-US" dirty="0"/>
              <a:t>バイト＋</a:t>
            </a:r>
            <a:r>
              <a:rPr kumimoji="1" lang="en-US" altLang="ja-JP" dirty="0"/>
              <a:t>ECC(</a:t>
            </a:r>
            <a:r>
              <a:rPr kumimoji="1" lang="ja-JP" altLang="en-US" dirty="0"/>
              <a:t>エラー訂正コード）を実現しています。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9</a:t>
            </a:fld>
            <a:endParaRPr lang="en-US" altLang="ja-JP"/>
          </a:p>
        </p:txBody>
      </p:sp>
    </p:spTree>
    <p:extLst>
      <p:ext uri="{BB962C8B-B14F-4D97-AF65-F5344CB8AC3E}">
        <p14:creationId xmlns:p14="http://schemas.microsoft.com/office/powerpoint/2010/main" val="110420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DRAM</a:t>
            </a:r>
            <a:r>
              <a:rPr kumimoji="1" lang="ja-JP" altLang="en-US" dirty="0"/>
              <a:t>はコンピュータの主記憶として使われますので、キャッシュとの間で高速なブロック転送能力が必要とされます。</a:t>
            </a:r>
            <a:r>
              <a:rPr kumimoji="1" lang="en-US" altLang="ja-JP" dirty="0"/>
              <a:t>DRAM</a:t>
            </a:r>
            <a:r>
              <a:rPr kumimoji="1" lang="ja-JP" altLang="en-US" dirty="0"/>
              <a:t>は一行読んでくるのは時間が掛かりますが、読んできた行内で連続してデータを転送するならば高速に行うことができます。チップ内部に何個か独立したブロックを設けておけば、とぎれなく連続データを供給することができます。このためには、転送用のクロックを設けてこれに同期して転送するのが適しています。そこで、クロックに同期して転送を行う同期式</a:t>
            </a:r>
            <a:r>
              <a:rPr kumimoji="1" lang="en-US" altLang="ja-JP" dirty="0"/>
              <a:t>DRAM</a:t>
            </a:r>
            <a:r>
              <a:rPr kumimoji="1" lang="ja-JP" altLang="en-US" dirty="0"/>
              <a:t>というのが表れました。同期式</a:t>
            </a:r>
            <a:r>
              <a:rPr kumimoji="1" lang="en-US" altLang="ja-JP" dirty="0"/>
              <a:t>DRAM</a:t>
            </a:r>
            <a:r>
              <a:rPr kumimoji="1" lang="ja-JP" altLang="en-US" dirty="0"/>
              <a:t>では、今までの</a:t>
            </a:r>
            <a:r>
              <a:rPr kumimoji="1" lang="en-US" altLang="ja-JP" dirty="0"/>
              <a:t>DRAM</a:t>
            </a:r>
            <a:r>
              <a:rPr kumimoji="1" lang="ja-JP" altLang="en-US" dirty="0"/>
              <a:t>の</a:t>
            </a:r>
            <a:r>
              <a:rPr kumimoji="1" lang="en-US" altLang="ja-JP" dirty="0"/>
              <a:t>CS,RAS,CAS,WE</a:t>
            </a:r>
            <a:r>
              <a:rPr kumimoji="1" lang="ja-JP" altLang="en-US" dirty="0"/>
              <a:t>などの制御端子はセットとしてコマンドとして与えるようにしました。これが同期式</a:t>
            </a:r>
            <a:r>
              <a:rPr kumimoji="1" lang="en-US" altLang="ja-JP" dirty="0"/>
              <a:t>DRAM</a:t>
            </a:r>
            <a:r>
              <a:rPr kumimoji="1" lang="ja-JP" altLang="en-US" dirty="0" err="1"/>
              <a:t>、</a:t>
            </a:r>
            <a:r>
              <a:rPr kumimoji="1" lang="en-US" altLang="ja-JP" dirty="0"/>
              <a:t>Synchronous</a:t>
            </a:r>
            <a:r>
              <a:rPr kumimoji="1" lang="ja-JP" altLang="en-US" dirty="0"/>
              <a:t> </a:t>
            </a:r>
            <a:r>
              <a:rPr kumimoji="1" lang="en-US" altLang="ja-JP" dirty="0"/>
              <a:t>DRAM(SDRAM)</a:t>
            </a:r>
            <a:r>
              <a:rPr kumimoji="1" lang="ja-JP" altLang="en-US" dirty="0"/>
              <a:t>です。</a:t>
            </a:r>
            <a:endParaRPr kumimoji="1" lang="en-US" altLang="ja-JP" dirty="0"/>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10</a:t>
            </a:fld>
            <a:endParaRPr lang="en-US" altLang="ja-JP"/>
          </a:p>
        </p:txBody>
      </p:sp>
    </p:spTree>
    <p:extLst>
      <p:ext uri="{BB962C8B-B14F-4D97-AF65-F5344CB8AC3E}">
        <p14:creationId xmlns:p14="http://schemas.microsoft.com/office/powerpoint/2010/main" val="4222846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8834" name="Rectangle 2"/>
          <p:cNvSpPr>
            <a:spLocks noGrp="1" noChangeArrowheads="1"/>
          </p:cNvSpPr>
          <p:nvPr>
            <p:ph type="ctrTitle"/>
          </p:nvPr>
        </p:nvSpPr>
        <p:spPr>
          <a:xfrm>
            <a:off x="914400" y="1524000"/>
            <a:ext cx="7623175" cy="1752600"/>
          </a:xfrm>
        </p:spPr>
        <p:txBody>
          <a:bodyPr/>
          <a:lstStyle>
            <a:lvl1pPr>
              <a:defRPr sz="5000"/>
            </a:lvl1pPr>
          </a:lstStyle>
          <a:p>
            <a:pPr lvl="0"/>
            <a:r>
              <a:rPr lang="ja-JP" altLang="en-US" noProof="0"/>
              <a:t>マスタ タイトルの書式設定</a:t>
            </a:r>
          </a:p>
        </p:txBody>
      </p:sp>
      <p:sp>
        <p:nvSpPr>
          <p:cNvPr id="248835"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ja-JP" altLang="en-US" noProof="0"/>
              <a:t>マスタ サブタイトルの書式設定</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ja-JP"/>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smtClean="0"/>
            </a:lvl1pPr>
          </a:lstStyle>
          <a:p>
            <a:pPr>
              <a:defRPr/>
            </a:pPr>
            <a:fld id="{203CA79A-B61C-4801-86E9-29682CE1AF0B}" type="slidenum">
              <a:rPr lang="en-US" altLang="ja-JP"/>
              <a:pPr>
                <a:defRPr/>
              </a:pPr>
              <a:t>‹#›</a:t>
            </a:fld>
            <a:endParaRPr lang="en-US" altLang="ja-JP"/>
          </a:p>
        </p:txBody>
      </p:sp>
    </p:spTree>
    <p:extLst>
      <p:ext uri="{BB962C8B-B14F-4D97-AF65-F5344CB8AC3E}">
        <p14:creationId xmlns:p14="http://schemas.microsoft.com/office/powerpoint/2010/main" val="32326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78E8ACD-81E0-4566-A315-C42842F2E735}" type="slidenum">
              <a:rPr lang="en-US" altLang="ja-JP"/>
              <a:pPr>
                <a:defRPr/>
              </a:pPr>
              <a:t>‹#›</a:t>
            </a:fld>
            <a:endParaRPr lang="en-US" altLang="ja-JP"/>
          </a:p>
        </p:txBody>
      </p:sp>
    </p:spTree>
    <p:extLst>
      <p:ext uri="{BB962C8B-B14F-4D97-AF65-F5344CB8AC3E}">
        <p14:creationId xmlns:p14="http://schemas.microsoft.com/office/powerpoint/2010/main" val="289058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7813"/>
            <a:ext cx="6019800" cy="58531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ECFF34D-02EC-455A-9A28-F253B91888BA}" type="slidenum">
              <a:rPr lang="en-US" altLang="ja-JP"/>
              <a:pPr>
                <a:defRPr/>
              </a:pPr>
              <a:t>‹#›</a:t>
            </a:fld>
            <a:endParaRPr lang="en-US" altLang="ja-JP"/>
          </a:p>
        </p:txBody>
      </p:sp>
    </p:spTree>
    <p:extLst>
      <p:ext uri="{BB962C8B-B14F-4D97-AF65-F5344CB8AC3E}">
        <p14:creationId xmlns:p14="http://schemas.microsoft.com/office/powerpoint/2010/main" val="266059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79B39E2-10D0-41C0-A846-D7D2292CCD0A}" type="slidenum">
              <a:rPr lang="en-US" altLang="ja-JP"/>
              <a:pPr>
                <a:defRPr/>
              </a:pPr>
              <a:t>‹#›</a:t>
            </a:fld>
            <a:endParaRPr lang="en-US" altLang="ja-JP"/>
          </a:p>
        </p:txBody>
      </p:sp>
    </p:spTree>
    <p:extLst>
      <p:ext uri="{BB962C8B-B14F-4D97-AF65-F5344CB8AC3E}">
        <p14:creationId xmlns:p14="http://schemas.microsoft.com/office/powerpoint/2010/main" val="316390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92E8C12-968F-45AD-A507-F056461A3198}" type="slidenum">
              <a:rPr lang="en-US" altLang="ja-JP"/>
              <a:pPr>
                <a:defRPr/>
              </a:pPr>
              <a:t>‹#›</a:t>
            </a:fld>
            <a:endParaRPr lang="en-US" altLang="ja-JP"/>
          </a:p>
        </p:txBody>
      </p:sp>
    </p:spTree>
    <p:extLst>
      <p:ext uri="{BB962C8B-B14F-4D97-AF65-F5344CB8AC3E}">
        <p14:creationId xmlns:p14="http://schemas.microsoft.com/office/powerpoint/2010/main" val="325918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A8070F-2F4E-4A76-8DE8-B058E395AF5D}" type="slidenum">
              <a:rPr lang="en-US" altLang="ja-JP"/>
              <a:pPr>
                <a:defRPr/>
              </a:pPr>
              <a:t>‹#›</a:t>
            </a:fld>
            <a:endParaRPr lang="en-US" altLang="ja-JP"/>
          </a:p>
        </p:txBody>
      </p:sp>
    </p:spTree>
    <p:extLst>
      <p:ext uri="{BB962C8B-B14F-4D97-AF65-F5344CB8AC3E}">
        <p14:creationId xmlns:p14="http://schemas.microsoft.com/office/powerpoint/2010/main" val="232410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2C7558D-3857-4A0A-B21E-C8324BB61AFD}" type="slidenum">
              <a:rPr lang="en-US" altLang="ja-JP"/>
              <a:pPr>
                <a:defRPr/>
              </a:pPr>
              <a:t>‹#›</a:t>
            </a:fld>
            <a:endParaRPr lang="en-US" altLang="ja-JP"/>
          </a:p>
        </p:txBody>
      </p:sp>
    </p:spTree>
    <p:extLst>
      <p:ext uri="{BB962C8B-B14F-4D97-AF65-F5344CB8AC3E}">
        <p14:creationId xmlns:p14="http://schemas.microsoft.com/office/powerpoint/2010/main" val="128354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FA78A56-1B1F-47F4-BB5B-B8FE1571561D}" type="slidenum">
              <a:rPr lang="en-US" altLang="ja-JP"/>
              <a:pPr>
                <a:defRPr/>
              </a:pPr>
              <a:t>‹#›</a:t>
            </a:fld>
            <a:endParaRPr lang="en-US" altLang="ja-JP"/>
          </a:p>
        </p:txBody>
      </p:sp>
    </p:spTree>
    <p:extLst>
      <p:ext uri="{BB962C8B-B14F-4D97-AF65-F5344CB8AC3E}">
        <p14:creationId xmlns:p14="http://schemas.microsoft.com/office/powerpoint/2010/main" val="222273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A2CCEEB-FF01-4597-AE74-D1E187D04DC4}" type="slidenum">
              <a:rPr lang="en-US" altLang="ja-JP"/>
              <a:pPr>
                <a:defRPr/>
              </a:pPr>
              <a:t>‹#›</a:t>
            </a:fld>
            <a:endParaRPr lang="en-US" altLang="ja-JP"/>
          </a:p>
        </p:txBody>
      </p:sp>
    </p:spTree>
    <p:extLst>
      <p:ext uri="{BB962C8B-B14F-4D97-AF65-F5344CB8AC3E}">
        <p14:creationId xmlns:p14="http://schemas.microsoft.com/office/powerpoint/2010/main" val="108263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2C70F2F-9CFD-4661-8BA6-8D36B3A8D823}" type="slidenum">
              <a:rPr lang="en-US" altLang="ja-JP"/>
              <a:pPr>
                <a:defRPr/>
              </a:pPr>
              <a:t>‹#›</a:t>
            </a:fld>
            <a:endParaRPr lang="en-US" altLang="ja-JP"/>
          </a:p>
        </p:txBody>
      </p:sp>
    </p:spTree>
    <p:extLst>
      <p:ext uri="{BB962C8B-B14F-4D97-AF65-F5344CB8AC3E}">
        <p14:creationId xmlns:p14="http://schemas.microsoft.com/office/powerpoint/2010/main" val="3845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B6A696E-C0B8-4A93-8CD5-291EDCA535B5}" type="slidenum">
              <a:rPr lang="en-US" altLang="ja-JP"/>
              <a:pPr>
                <a:defRPr/>
              </a:pPr>
              <a:t>‹#›</a:t>
            </a:fld>
            <a:endParaRPr lang="en-US" altLang="ja-JP"/>
          </a:p>
        </p:txBody>
      </p:sp>
    </p:spTree>
    <p:extLst>
      <p:ext uri="{BB962C8B-B14F-4D97-AF65-F5344CB8AC3E}">
        <p14:creationId xmlns:p14="http://schemas.microsoft.com/office/powerpoint/2010/main" val="4458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7B08626-0F45-40E0-BC6D-7B25C82BD010}" type="slidenum">
              <a:rPr lang="en-US" altLang="ja-JP"/>
              <a:pPr>
                <a:defRPr/>
              </a:pPr>
              <a:t>‹#›</a:t>
            </a:fld>
            <a:endParaRPr lang="en-US" altLang="ja-JP"/>
          </a:p>
        </p:txBody>
      </p:sp>
    </p:spTree>
    <p:extLst>
      <p:ext uri="{BB962C8B-B14F-4D97-AF65-F5344CB8AC3E}">
        <p14:creationId xmlns:p14="http://schemas.microsoft.com/office/powerpoint/2010/main" val="98189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4781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200" smtClean="0">
                <a:latin typeface="+mj-lt"/>
              </a:defRPr>
            </a:lvl1pPr>
          </a:lstStyle>
          <a:p>
            <a:pPr>
              <a:defRPr/>
            </a:pPr>
            <a:endParaRPr lang="en-US" altLang="ja-JP"/>
          </a:p>
        </p:txBody>
      </p:sp>
      <p:sp>
        <p:nvSpPr>
          <p:cNvPr id="2478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sz="1200" smtClean="0">
                <a:latin typeface="+mj-lt"/>
              </a:defRPr>
            </a:lvl1pPr>
          </a:lstStyle>
          <a:p>
            <a:pPr>
              <a:defRPr/>
            </a:pPr>
            <a:endParaRPr lang="en-US" altLang="ja-JP"/>
          </a:p>
        </p:txBody>
      </p:sp>
      <p:sp>
        <p:nvSpPr>
          <p:cNvPr id="24781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200" smtClean="0">
                <a:latin typeface="+mj-lt"/>
              </a:defRPr>
            </a:lvl1pPr>
          </a:lstStyle>
          <a:p>
            <a:pPr>
              <a:defRPr/>
            </a:pPr>
            <a:fld id="{9ED63648-7B82-43BE-B665-469B7E9DDCCB}" type="slidenum">
              <a:rPr lang="en-US" altLang="ja-JP"/>
              <a:pPr>
                <a:defRPr/>
              </a:pPr>
              <a:t>‹#›</a:t>
            </a:fld>
            <a:endParaRPr lang="en-US" altLang="ja-JP"/>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76"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0" fontAlgn="base" hangingPunct="0">
        <a:spcBef>
          <a:spcPct val="0"/>
        </a:spcBef>
        <a:spcAft>
          <a:spcPct val="0"/>
        </a:spcAft>
        <a:defRPr kumimoji="1" sz="4200" kern="1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2pPr>
      <a:lvl3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3pPr>
      <a:lvl4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4pPr>
      <a:lvl5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5pPr>
      <a:lvl6pPr marL="4572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6pPr>
      <a:lvl7pPr marL="9144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7pPr>
      <a:lvl8pPr marL="13716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8pPr>
      <a:lvl9pPr marL="18288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kumimoji="1"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kumimoji="1"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kumimoji="1"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kumimoji="1"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amd.com/system/files/documents/high-bandwidth-memory-hbm.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ja-JP" altLang="en-US"/>
              <a:t>記憶の階層とキャッシュ</a:t>
            </a:r>
          </a:p>
        </p:txBody>
      </p:sp>
      <p:sp>
        <p:nvSpPr>
          <p:cNvPr id="5123" name="Rectangle 3"/>
          <p:cNvSpPr>
            <a:spLocks noGrp="1" noChangeArrowheads="1"/>
          </p:cNvSpPr>
          <p:nvPr>
            <p:ph type="subTitle" idx="1"/>
          </p:nvPr>
        </p:nvSpPr>
        <p:spPr/>
        <p:txBody>
          <a:bodyPr/>
          <a:lstStyle/>
          <a:p>
            <a:pPr eaLnBrk="1" hangingPunct="1"/>
            <a:r>
              <a:rPr lang="ja-JP" altLang="en-US"/>
              <a:t>天野英晴</a:t>
            </a:r>
          </a:p>
        </p:txBody>
      </p:sp>
    </p:spTree>
  </p:cSld>
  <p:clrMapOvr>
    <a:masterClrMapping/>
  </p:clrMapOvr>
  <mc:AlternateContent xmlns:mc="http://schemas.openxmlformats.org/markup-compatibility/2006" xmlns:p14="http://schemas.microsoft.com/office/powerpoint/2010/main">
    <mc:Choice Requires="p14">
      <p:transition spd="slow" p14:dur="2000" advTm="9024"/>
    </mc:Choice>
    <mc:Fallback xmlns="">
      <p:transition spd="slow" advTm="90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ja-JP" sz="4000"/>
              <a:t>SDR (Single Data Rate)</a:t>
            </a:r>
            <a:br>
              <a:rPr lang="en-US" altLang="ja-JP" sz="4000"/>
            </a:br>
            <a:r>
              <a:rPr lang="ja-JP" altLang="en-US" sz="4000"/>
              <a:t>　ＳＤＲＡＭ：同期式ＤＲＡＭ</a:t>
            </a:r>
          </a:p>
        </p:txBody>
      </p:sp>
      <p:sp>
        <p:nvSpPr>
          <p:cNvPr id="158723" name="Rectangle 3"/>
          <p:cNvSpPr>
            <a:spLocks noGrp="1" noChangeArrowheads="1"/>
          </p:cNvSpPr>
          <p:nvPr>
            <p:ph type="body" idx="1"/>
          </p:nvPr>
        </p:nvSpPr>
        <p:spPr/>
        <p:txBody>
          <a:bodyPr/>
          <a:lstStyle/>
          <a:p>
            <a:r>
              <a:rPr lang="ja-JP" altLang="en-US"/>
              <a:t>１００ＭＨｚ－１３３ＭＨｚの高速クロックに同期した読み・書きを行う</a:t>
            </a:r>
          </a:p>
          <a:p>
            <a:r>
              <a:rPr lang="en-US" altLang="ja-JP"/>
              <a:t>CS,RAS,CAS,WE</a:t>
            </a:r>
            <a:r>
              <a:rPr lang="ja-JP" altLang="en-US"/>
              <a:t>などの制御線の組み合わせでコマンドを構成</a:t>
            </a:r>
          </a:p>
          <a:p>
            <a:r>
              <a:rPr lang="ja-JP" altLang="en-US"/>
              <a:t>コマンドにより、同期式に読み、書き、リフレッシュ等を制御</a:t>
            </a:r>
          </a:p>
          <a:p>
            <a:r>
              <a:rPr lang="ja-JP" altLang="en-US"/>
              <a:t>バンクの切り替えにより連続読み・書きが高速に可能</a:t>
            </a:r>
          </a:p>
        </p:txBody>
      </p:sp>
    </p:spTree>
    <p:extLst>
      <p:ext uri="{BB962C8B-B14F-4D97-AF65-F5344CB8AC3E}">
        <p14:creationId xmlns:p14="http://schemas.microsoft.com/office/powerpoint/2010/main" val="3020360516"/>
      </p:ext>
    </p:extLst>
  </p:cSld>
  <p:clrMapOvr>
    <a:masterClrMapping/>
  </p:clrMapOvr>
  <mc:AlternateContent xmlns:mc="http://schemas.openxmlformats.org/markup-compatibility/2006" xmlns:p14="http://schemas.microsoft.com/office/powerpoint/2010/main">
    <mc:Choice Requires="p14">
      <p:transition spd="slow" p14:dur="2000" advTm="57037"/>
    </mc:Choice>
    <mc:Fallback xmlns="">
      <p:transition spd="slow" advTm="570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ja-JP" sz="4000" dirty="0"/>
              <a:t>SDR-</a:t>
            </a:r>
            <a:r>
              <a:rPr lang="ja-JP" altLang="en-US" sz="4000" dirty="0"/>
              <a:t>ＳＤＲＡＭの読み出しタイミング</a:t>
            </a:r>
          </a:p>
        </p:txBody>
      </p:sp>
      <p:sp>
        <p:nvSpPr>
          <p:cNvPr id="159747" name="Line 3"/>
          <p:cNvSpPr>
            <a:spLocks noChangeShapeType="1"/>
          </p:cNvSpPr>
          <p:nvPr/>
        </p:nvSpPr>
        <p:spPr bwMode="auto">
          <a:xfrm>
            <a:off x="1116013"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48" name="Line 4"/>
          <p:cNvSpPr>
            <a:spLocks noChangeShapeType="1"/>
          </p:cNvSpPr>
          <p:nvPr/>
        </p:nvSpPr>
        <p:spPr bwMode="auto">
          <a:xfrm flipV="1">
            <a:off x="1476375"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49" name="Line 5"/>
          <p:cNvSpPr>
            <a:spLocks noChangeShapeType="1"/>
          </p:cNvSpPr>
          <p:nvPr/>
        </p:nvSpPr>
        <p:spPr bwMode="auto">
          <a:xfrm>
            <a:off x="1619250"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0" name="Line 6"/>
          <p:cNvSpPr>
            <a:spLocks noChangeShapeType="1"/>
          </p:cNvSpPr>
          <p:nvPr/>
        </p:nvSpPr>
        <p:spPr bwMode="auto">
          <a:xfrm flipH="1" flipV="1">
            <a:off x="1979613"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1" name="Line 7"/>
          <p:cNvSpPr>
            <a:spLocks noChangeShapeType="1"/>
          </p:cNvSpPr>
          <p:nvPr/>
        </p:nvSpPr>
        <p:spPr bwMode="auto">
          <a:xfrm>
            <a:off x="2125663"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2" name="Line 8"/>
          <p:cNvSpPr>
            <a:spLocks noChangeShapeType="1"/>
          </p:cNvSpPr>
          <p:nvPr/>
        </p:nvSpPr>
        <p:spPr bwMode="auto">
          <a:xfrm flipV="1">
            <a:off x="2486025"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3" name="Line 9"/>
          <p:cNvSpPr>
            <a:spLocks noChangeShapeType="1"/>
          </p:cNvSpPr>
          <p:nvPr/>
        </p:nvSpPr>
        <p:spPr bwMode="auto">
          <a:xfrm>
            <a:off x="2628900"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4" name="Line 10"/>
          <p:cNvSpPr>
            <a:spLocks noChangeShapeType="1"/>
          </p:cNvSpPr>
          <p:nvPr/>
        </p:nvSpPr>
        <p:spPr bwMode="auto">
          <a:xfrm flipH="1" flipV="1">
            <a:off x="2989263"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5" name="Line 11"/>
          <p:cNvSpPr>
            <a:spLocks noChangeShapeType="1"/>
          </p:cNvSpPr>
          <p:nvPr/>
        </p:nvSpPr>
        <p:spPr bwMode="auto">
          <a:xfrm>
            <a:off x="3132138"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6" name="Line 12"/>
          <p:cNvSpPr>
            <a:spLocks noChangeShapeType="1"/>
          </p:cNvSpPr>
          <p:nvPr/>
        </p:nvSpPr>
        <p:spPr bwMode="auto">
          <a:xfrm flipV="1">
            <a:off x="3492500"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7" name="Line 13"/>
          <p:cNvSpPr>
            <a:spLocks noChangeShapeType="1"/>
          </p:cNvSpPr>
          <p:nvPr/>
        </p:nvSpPr>
        <p:spPr bwMode="auto">
          <a:xfrm>
            <a:off x="3635375"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8" name="Line 14"/>
          <p:cNvSpPr>
            <a:spLocks noChangeShapeType="1"/>
          </p:cNvSpPr>
          <p:nvPr/>
        </p:nvSpPr>
        <p:spPr bwMode="auto">
          <a:xfrm flipH="1" flipV="1">
            <a:off x="3995738"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9" name="Line 15"/>
          <p:cNvSpPr>
            <a:spLocks noChangeShapeType="1"/>
          </p:cNvSpPr>
          <p:nvPr/>
        </p:nvSpPr>
        <p:spPr bwMode="auto">
          <a:xfrm>
            <a:off x="4141788"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0" name="Line 16"/>
          <p:cNvSpPr>
            <a:spLocks noChangeShapeType="1"/>
          </p:cNvSpPr>
          <p:nvPr/>
        </p:nvSpPr>
        <p:spPr bwMode="auto">
          <a:xfrm flipV="1">
            <a:off x="4502150"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1" name="Line 17"/>
          <p:cNvSpPr>
            <a:spLocks noChangeShapeType="1"/>
          </p:cNvSpPr>
          <p:nvPr/>
        </p:nvSpPr>
        <p:spPr bwMode="auto">
          <a:xfrm>
            <a:off x="4645025"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2" name="Line 18"/>
          <p:cNvSpPr>
            <a:spLocks noChangeShapeType="1"/>
          </p:cNvSpPr>
          <p:nvPr/>
        </p:nvSpPr>
        <p:spPr bwMode="auto">
          <a:xfrm flipH="1" flipV="1">
            <a:off x="5005388"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3" name="Line 19"/>
          <p:cNvSpPr>
            <a:spLocks noChangeShapeType="1"/>
          </p:cNvSpPr>
          <p:nvPr/>
        </p:nvSpPr>
        <p:spPr bwMode="auto">
          <a:xfrm>
            <a:off x="5148263"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4" name="Line 20"/>
          <p:cNvSpPr>
            <a:spLocks noChangeShapeType="1"/>
          </p:cNvSpPr>
          <p:nvPr/>
        </p:nvSpPr>
        <p:spPr bwMode="auto">
          <a:xfrm flipV="1">
            <a:off x="5508625"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5" name="Line 21"/>
          <p:cNvSpPr>
            <a:spLocks noChangeShapeType="1"/>
          </p:cNvSpPr>
          <p:nvPr/>
        </p:nvSpPr>
        <p:spPr bwMode="auto">
          <a:xfrm>
            <a:off x="5651500"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6" name="Line 22"/>
          <p:cNvSpPr>
            <a:spLocks noChangeShapeType="1"/>
          </p:cNvSpPr>
          <p:nvPr/>
        </p:nvSpPr>
        <p:spPr bwMode="auto">
          <a:xfrm flipH="1" flipV="1">
            <a:off x="6011863"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7" name="Line 23"/>
          <p:cNvSpPr>
            <a:spLocks noChangeShapeType="1"/>
          </p:cNvSpPr>
          <p:nvPr/>
        </p:nvSpPr>
        <p:spPr bwMode="auto">
          <a:xfrm>
            <a:off x="6157913"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8" name="Line 24"/>
          <p:cNvSpPr>
            <a:spLocks noChangeShapeType="1"/>
          </p:cNvSpPr>
          <p:nvPr/>
        </p:nvSpPr>
        <p:spPr bwMode="auto">
          <a:xfrm flipV="1">
            <a:off x="6518275"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9" name="Line 25"/>
          <p:cNvSpPr>
            <a:spLocks noChangeShapeType="1"/>
          </p:cNvSpPr>
          <p:nvPr/>
        </p:nvSpPr>
        <p:spPr bwMode="auto">
          <a:xfrm>
            <a:off x="6661150"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0" name="Line 26"/>
          <p:cNvSpPr>
            <a:spLocks noChangeShapeType="1"/>
          </p:cNvSpPr>
          <p:nvPr/>
        </p:nvSpPr>
        <p:spPr bwMode="auto">
          <a:xfrm flipH="1" flipV="1">
            <a:off x="7021513"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1" name="Line 27"/>
          <p:cNvSpPr>
            <a:spLocks noChangeShapeType="1"/>
          </p:cNvSpPr>
          <p:nvPr/>
        </p:nvSpPr>
        <p:spPr bwMode="auto">
          <a:xfrm>
            <a:off x="7164388"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2" name="Line 28"/>
          <p:cNvSpPr>
            <a:spLocks noChangeShapeType="1"/>
          </p:cNvSpPr>
          <p:nvPr/>
        </p:nvSpPr>
        <p:spPr bwMode="auto">
          <a:xfrm flipV="1">
            <a:off x="7524750"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3" name="Line 29"/>
          <p:cNvSpPr>
            <a:spLocks noChangeShapeType="1"/>
          </p:cNvSpPr>
          <p:nvPr/>
        </p:nvSpPr>
        <p:spPr bwMode="auto">
          <a:xfrm>
            <a:off x="7667625"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4" name="Line 30"/>
          <p:cNvSpPr>
            <a:spLocks noChangeShapeType="1"/>
          </p:cNvSpPr>
          <p:nvPr/>
        </p:nvSpPr>
        <p:spPr bwMode="auto">
          <a:xfrm flipH="1" flipV="1">
            <a:off x="8027988"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5" name="Line 31"/>
          <p:cNvSpPr>
            <a:spLocks noChangeShapeType="1"/>
          </p:cNvSpPr>
          <p:nvPr/>
        </p:nvSpPr>
        <p:spPr bwMode="auto">
          <a:xfrm>
            <a:off x="8174038"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6" name="Line 32"/>
          <p:cNvSpPr>
            <a:spLocks noChangeShapeType="1"/>
          </p:cNvSpPr>
          <p:nvPr/>
        </p:nvSpPr>
        <p:spPr bwMode="auto">
          <a:xfrm flipV="1">
            <a:off x="8534400"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7" name="Line 33"/>
          <p:cNvSpPr>
            <a:spLocks noChangeShapeType="1"/>
          </p:cNvSpPr>
          <p:nvPr/>
        </p:nvSpPr>
        <p:spPr bwMode="auto">
          <a:xfrm>
            <a:off x="8677275"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8" name="Line 34"/>
          <p:cNvSpPr>
            <a:spLocks noChangeShapeType="1"/>
          </p:cNvSpPr>
          <p:nvPr/>
        </p:nvSpPr>
        <p:spPr bwMode="auto">
          <a:xfrm>
            <a:off x="1547813"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9" name="Line 35"/>
          <p:cNvSpPr>
            <a:spLocks noChangeShapeType="1"/>
          </p:cNvSpPr>
          <p:nvPr/>
        </p:nvSpPr>
        <p:spPr bwMode="auto">
          <a:xfrm>
            <a:off x="2555875"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0" name="Line 36"/>
          <p:cNvSpPr>
            <a:spLocks noChangeShapeType="1"/>
          </p:cNvSpPr>
          <p:nvPr/>
        </p:nvSpPr>
        <p:spPr bwMode="auto">
          <a:xfrm>
            <a:off x="3563938"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1" name="Line 37"/>
          <p:cNvSpPr>
            <a:spLocks noChangeShapeType="1"/>
          </p:cNvSpPr>
          <p:nvPr/>
        </p:nvSpPr>
        <p:spPr bwMode="auto">
          <a:xfrm>
            <a:off x="4572000"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2" name="Line 38"/>
          <p:cNvSpPr>
            <a:spLocks noChangeShapeType="1"/>
          </p:cNvSpPr>
          <p:nvPr/>
        </p:nvSpPr>
        <p:spPr bwMode="auto">
          <a:xfrm>
            <a:off x="5580063"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3" name="Line 39"/>
          <p:cNvSpPr>
            <a:spLocks noChangeShapeType="1"/>
          </p:cNvSpPr>
          <p:nvPr/>
        </p:nvSpPr>
        <p:spPr bwMode="auto">
          <a:xfrm>
            <a:off x="6588125"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4" name="Line 40"/>
          <p:cNvSpPr>
            <a:spLocks noChangeShapeType="1"/>
          </p:cNvSpPr>
          <p:nvPr/>
        </p:nvSpPr>
        <p:spPr bwMode="auto">
          <a:xfrm>
            <a:off x="7596188"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5" name="Line 41"/>
          <p:cNvSpPr>
            <a:spLocks noChangeShapeType="1"/>
          </p:cNvSpPr>
          <p:nvPr/>
        </p:nvSpPr>
        <p:spPr bwMode="auto">
          <a:xfrm>
            <a:off x="8604250"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6" name="Text Box 42"/>
          <p:cNvSpPr txBox="1">
            <a:spLocks noChangeArrowheads="1"/>
          </p:cNvSpPr>
          <p:nvPr/>
        </p:nvSpPr>
        <p:spPr bwMode="auto">
          <a:xfrm>
            <a:off x="158750" y="2513013"/>
            <a:ext cx="123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Command</a:t>
            </a:r>
          </a:p>
        </p:txBody>
      </p:sp>
      <p:sp>
        <p:nvSpPr>
          <p:cNvPr id="159787" name="Line 43"/>
          <p:cNvSpPr>
            <a:spLocks noChangeShapeType="1"/>
          </p:cNvSpPr>
          <p:nvPr/>
        </p:nvSpPr>
        <p:spPr bwMode="auto">
          <a:xfrm>
            <a:off x="539750" y="3068638"/>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8" name="Rectangle 44"/>
          <p:cNvSpPr>
            <a:spLocks noChangeArrowheads="1"/>
          </p:cNvSpPr>
          <p:nvPr/>
        </p:nvSpPr>
        <p:spPr bwMode="auto">
          <a:xfrm>
            <a:off x="1042988" y="2852738"/>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ACT</a:t>
            </a:r>
          </a:p>
        </p:txBody>
      </p:sp>
      <p:sp>
        <p:nvSpPr>
          <p:cNvPr id="159789" name="Rectangle 45"/>
          <p:cNvSpPr>
            <a:spLocks noChangeArrowheads="1"/>
          </p:cNvSpPr>
          <p:nvPr/>
        </p:nvSpPr>
        <p:spPr bwMode="auto">
          <a:xfrm>
            <a:off x="3059113" y="2852738"/>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Read</a:t>
            </a:r>
          </a:p>
        </p:txBody>
      </p:sp>
      <p:sp>
        <p:nvSpPr>
          <p:cNvPr id="159790" name="Text Box 46"/>
          <p:cNvSpPr txBox="1">
            <a:spLocks noChangeArrowheads="1"/>
          </p:cNvSpPr>
          <p:nvPr/>
        </p:nvSpPr>
        <p:spPr bwMode="auto">
          <a:xfrm>
            <a:off x="376238" y="172085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CLK</a:t>
            </a:r>
          </a:p>
        </p:txBody>
      </p:sp>
      <p:sp>
        <p:nvSpPr>
          <p:cNvPr id="159791" name="Line 47"/>
          <p:cNvSpPr>
            <a:spLocks noChangeShapeType="1"/>
          </p:cNvSpPr>
          <p:nvPr/>
        </p:nvSpPr>
        <p:spPr bwMode="auto">
          <a:xfrm>
            <a:off x="539750" y="3860800"/>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92" name="Rectangle 48"/>
          <p:cNvSpPr>
            <a:spLocks noChangeArrowheads="1"/>
          </p:cNvSpPr>
          <p:nvPr/>
        </p:nvSpPr>
        <p:spPr bwMode="auto">
          <a:xfrm>
            <a:off x="1042988" y="3644900"/>
            <a:ext cx="1008062" cy="4318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Row</a:t>
            </a:r>
          </a:p>
        </p:txBody>
      </p:sp>
      <p:sp>
        <p:nvSpPr>
          <p:cNvPr id="159793" name="Rectangle 49"/>
          <p:cNvSpPr>
            <a:spLocks noChangeArrowheads="1"/>
          </p:cNvSpPr>
          <p:nvPr/>
        </p:nvSpPr>
        <p:spPr bwMode="auto">
          <a:xfrm>
            <a:off x="3059113" y="3644900"/>
            <a:ext cx="1008062" cy="4318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Column</a:t>
            </a:r>
          </a:p>
        </p:txBody>
      </p:sp>
      <p:sp>
        <p:nvSpPr>
          <p:cNvPr id="159794" name="Line 50"/>
          <p:cNvSpPr>
            <a:spLocks noChangeShapeType="1"/>
          </p:cNvSpPr>
          <p:nvPr/>
        </p:nvSpPr>
        <p:spPr bwMode="auto">
          <a:xfrm>
            <a:off x="539750" y="4652963"/>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95" name="Rectangle 51"/>
          <p:cNvSpPr>
            <a:spLocks noChangeArrowheads="1"/>
          </p:cNvSpPr>
          <p:nvPr/>
        </p:nvSpPr>
        <p:spPr bwMode="auto">
          <a:xfrm>
            <a:off x="5076825" y="4437063"/>
            <a:ext cx="100806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Data0</a:t>
            </a:r>
          </a:p>
        </p:txBody>
      </p:sp>
      <p:sp>
        <p:nvSpPr>
          <p:cNvPr id="159796" name="Text Box 52"/>
          <p:cNvSpPr txBox="1">
            <a:spLocks noChangeArrowheads="1"/>
          </p:cNvSpPr>
          <p:nvPr/>
        </p:nvSpPr>
        <p:spPr bwMode="auto">
          <a:xfrm>
            <a:off x="231775" y="3376613"/>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Address</a:t>
            </a:r>
          </a:p>
        </p:txBody>
      </p:sp>
      <p:sp>
        <p:nvSpPr>
          <p:cNvPr id="159797" name="Rectangle 53"/>
          <p:cNvSpPr>
            <a:spLocks noChangeArrowheads="1"/>
          </p:cNvSpPr>
          <p:nvPr/>
        </p:nvSpPr>
        <p:spPr bwMode="auto">
          <a:xfrm>
            <a:off x="6084888" y="4437063"/>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Data1</a:t>
            </a:r>
          </a:p>
        </p:txBody>
      </p:sp>
      <p:sp>
        <p:nvSpPr>
          <p:cNvPr id="159798" name="Rectangle 54"/>
          <p:cNvSpPr>
            <a:spLocks noChangeArrowheads="1"/>
          </p:cNvSpPr>
          <p:nvPr/>
        </p:nvSpPr>
        <p:spPr bwMode="auto">
          <a:xfrm>
            <a:off x="7092950" y="4437063"/>
            <a:ext cx="100806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Data2</a:t>
            </a:r>
          </a:p>
        </p:txBody>
      </p:sp>
      <p:sp>
        <p:nvSpPr>
          <p:cNvPr id="159799" name="Rectangle 55"/>
          <p:cNvSpPr>
            <a:spLocks noChangeArrowheads="1"/>
          </p:cNvSpPr>
          <p:nvPr/>
        </p:nvSpPr>
        <p:spPr bwMode="auto">
          <a:xfrm>
            <a:off x="8101013" y="4437063"/>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Data3</a:t>
            </a:r>
          </a:p>
        </p:txBody>
      </p:sp>
    </p:spTree>
    <p:extLst>
      <p:ext uri="{BB962C8B-B14F-4D97-AF65-F5344CB8AC3E}">
        <p14:creationId xmlns:p14="http://schemas.microsoft.com/office/powerpoint/2010/main" val="1609723757"/>
      </p:ext>
    </p:extLst>
  </p:cSld>
  <p:clrMapOvr>
    <a:masterClrMapping/>
  </p:clrMapOvr>
  <mc:AlternateContent xmlns:mc="http://schemas.openxmlformats.org/markup-compatibility/2006" xmlns:p14="http://schemas.microsoft.com/office/powerpoint/2010/main">
    <mc:Choice Requires="p14">
      <p:transition spd="slow" p14:dur="2000" advTm="33423"/>
    </mc:Choice>
    <mc:Fallback xmlns="">
      <p:transition spd="slow" advTm="3342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ja-JP" sz="4000"/>
              <a:t>DDR (Double Data Rate)</a:t>
            </a:r>
            <a:br>
              <a:rPr lang="en-US" altLang="ja-JP" sz="4000"/>
            </a:br>
            <a:r>
              <a:rPr lang="ja-JP" altLang="en-US" sz="4000"/>
              <a:t>　ＳＤＲＡＭ：同期式ＤＲＡＭ</a:t>
            </a:r>
          </a:p>
        </p:txBody>
      </p:sp>
      <p:sp>
        <p:nvSpPr>
          <p:cNvPr id="160771" name="Rectangle 3"/>
          <p:cNvSpPr>
            <a:spLocks noGrp="1" noChangeArrowheads="1"/>
          </p:cNvSpPr>
          <p:nvPr>
            <p:ph type="body" idx="1"/>
          </p:nvPr>
        </p:nvSpPr>
        <p:spPr/>
        <p:txBody>
          <a:bodyPr/>
          <a:lstStyle/>
          <a:p>
            <a:r>
              <a:rPr lang="en-US" altLang="ja-JP"/>
              <a:t>SDR SDRAM</a:t>
            </a:r>
            <a:r>
              <a:rPr lang="ja-JP" altLang="en-US"/>
              <a:t>同様の高速周波数（１００ＭＨｚ－１３３ＭＨｚ）のクロックの両エッジで転送を行うことにより、倍のデータ転送レートを実現</a:t>
            </a:r>
          </a:p>
          <a:p>
            <a:r>
              <a:rPr lang="ja-JP" altLang="en-US"/>
              <a:t>差動クロックを利用</a:t>
            </a:r>
          </a:p>
          <a:p>
            <a:r>
              <a:rPr lang="ja-JP" altLang="en-US"/>
              <a:t>データストローブ信号によりタイミング調整</a:t>
            </a:r>
          </a:p>
          <a:p>
            <a:r>
              <a:rPr lang="ja-JP" altLang="en-US"/>
              <a:t>より豊富なコマンド</a:t>
            </a:r>
          </a:p>
        </p:txBody>
      </p:sp>
    </p:spTree>
    <p:extLst>
      <p:ext uri="{BB962C8B-B14F-4D97-AF65-F5344CB8AC3E}">
        <p14:creationId xmlns:p14="http://schemas.microsoft.com/office/powerpoint/2010/main" val="954735934"/>
      </p:ext>
    </p:extLst>
  </p:cSld>
  <p:clrMapOvr>
    <a:masterClrMapping/>
  </p:clrMapOvr>
  <mc:AlternateContent xmlns:mc="http://schemas.openxmlformats.org/markup-compatibility/2006" xmlns:p14="http://schemas.microsoft.com/office/powerpoint/2010/main">
    <mc:Choice Requires="p14">
      <p:transition spd="slow" p14:dur="2000" advTm="49213"/>
    </mc:Choice>
    <mc:Fallback xmlns="">
      <p:transition spd="slow" advTm="4921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ja-JP" sz="4000" dirty="0"/>
              <a:t>DDR-</a:t>
            </a:r>
            <a:r>
              <a:rPr lang="ja-JP" altLang="en-US" sz="4000" dirty="0"/>
              <a:t>ＳＤＲＡＭの読み出しタイミング</a:t>
            </a:r>
          </a:p>
        </p:txBody>
      </p:sp>
      <p:grpSp>
        <p:nvGrpSpPr>
          <p:cNvPr id="161795" name="Group 3"/>
          <p:cNvGrpSpPr>
            <a:grpSpLocks/>
          </p:cNvGrpSpPr>
          <p:nvPr/>
        </p:nvGrpSpPr>
        <p:grpSpPr bwMode="auto">
          <a:xfrm>
            <a:off x="1116013" y="1628775"/>
            <a:ext cx="7921625" cy="431800"/>
            <a:chOff x="703" y="1026"/>
            <a:chExt cx="4990" cy="272"/>
          </a:xfrm>
        </p:grpSpPr>
        <p:sp>
          <p:nvSpPr>
            <p:cNvPr id="161796" name="Line 4"/>
            <p:cNvSpPr>
              <a:spLocks noChangeShapeType="1"/>
            </p:cNvSpPr>
            <p:nvPr/>
          </p:nvSpPr>
          <p:spPr bwMode="auto">
            <a:xfrm>
              <a:off x="70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797" name="Line 5"/>
            <p:cNvSpPr>
              <a:spLocks noChangeShapeType="1"/>
            </p:cNvSpPr>
            <p:nvPr/>
          </p:nvSpPr>
          <p:spPr bwMode="auto">
            <a:xfrm flipV="1">
              <a:off x="93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798" name="Line 6"/>
            <p:cNvSpPr>
              <a:spLocks noChangeShapeType="1"/>
            </p:cNvSpPr>
            <p:nvPr/>
          </p:nvSpPr>
          <p:spPr bwMode="auto">
            <a:xfrm>
              <a:off x="102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799" name="Line 7"/>
            <p:cNvSpPr>
              <a:spLocks noChangeShapeType="1"/>
            </p:cNvSpPr>
            <p:nvPr/>
          </p:nvSpPr>
          <p:spPr bwMode="auto">
            <a:xfrm flipH="1" flipV="1">
              <a:off x="124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0" name="Line 8"/>
            <p:cNvSpPr>
              <a:spLocks noChangeShapeType="1"/>
            </p:cNvSpPr>
            <p:nvPr/>
          </p:nvSpPr>
          <p:spPr bwMode="auto">
            <a:xfrm>
              <a:off x="133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1" name="Line 9"/>
            <p:cNvSpPr>
              <a:spLocks noChangeShapeType="1"/>
            </p:cNvSpPr>
            <p:nvPr/>
          </p:nvSpPr>
          <p:spPr bwMode="auto">
            <a:xfrm flipV="1">
              <a:off x="156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2" name="Line 10"/>
            <p:cNvSpPr>
              <a:spLocks noChangeShapeType="1"/>
            </p:cNvSpPr>
            <p:nvPr/>
          </p:nvSpPr>
          <p:spPr bwMode="auto">
            <a:xfrm>
              <a:off x="165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3" name="Line 11"/>
            <p:cNvSpPr>
              <a:spLocks noChangeShapeType="1"/>
            </p:cNvSpPr>
            <p:nvPr/>
          </p:nvSpPr>
          <p:spPr bwMode="auto">
            <a:xfrm flipH="1" flipV="1">
              <a:off x="188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4" name="Line 12"/>
            <p:cNvSpPr>
              <a:spLocks noChangeShapeType="1"/>
            </p:cNvSpPr>
            <p:nvPr/>
          </p:nvSpPr>
          <p:spPr bwMode="auto">
            <a:xfrm>
              <a:off x="197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5" name="Line 13"/>
            <p:cNvSpPr>
              <a:spLocks noChangeShapeType="1"/>
            </p:cNvSpPr>
            <p:nvPr/>
          </p:nvSpPr>
          <p:spPr bwMode="auto">
            <a:xfrm flipV="1">
              <a:off x="220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6" name="Line 14"/>
            <p:cNvSpPr>
              <a:spLocks noChangeShapeType="1"/>
            </p:cNvSpPr>
            <p:nvPr/>
          </p:nvSpPr>
          <p:spPr bwMode="auto">
            <a:xfrm>
              <a:off x="229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7" name="Line 15"/>
            <p:cNvSpPr>
              <a:spLocks noChangeShapeType="1"/>
            </p:cNvSpPr>
            <p:nvPr/>
          </p:nvSpPr>
          <p:spPr bwMode="auto">
            <a:xfrm flipH="1" flipV="1">
              <a:off x="251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8" name="Line 16"/>
            <p:cNvSpPr>
              <a:spLocks noChangeShapeType="1"/>
            </p:cNvSpPr>
            <p:nvPr/>
          </p:nvSpPr>
          <p:spPr bwMode="auto">
            <a:xfrm>
              <a:off x="260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9" name="Line 17"/>
            <p:cNvSpPr>
              <a:spLocks noChangeShapeType="1"/>
            </p:cNvSpPr>
            <p:nvPr/>
          </p:nvSpPr>
          <p:spPr bwMode="auto">
            <a:xfrm flipV="1">
              <a:off x="283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0" name="Line 18"/>
            <p:cNvSpPr>
              <a:spLocks noChangeShapeType="1"/>
            </p:cNvSpPr>
            <p:nvPr/>
          </p:nvSpPr>
          <p:spPr bwMode="auto">
            <a:xfrm>
              <a:off x="292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1" name="Line 19"/>
            <p:cNvSpPr>
              <a:spLocks noChangeShapeType="1"/>
            </p:cNvSpPr>
            <p:nvPr/>
          </p:nvSpPr>
          <p:spPr bwMode="auto">
            <a:xfrm flipH="1" flipV="1">
              <a:off x="315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2" name="Line 20"/>
            <p:cNvSpPr>
              <a:spLocks noChangeShapeType="1"/>
            </p:cNvSpPr>
            <p:nvPr/>
          </p:nvSpPr>
          <p:spPr bwMode="auto">
            <a:xfrm>
              <a:off x="324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3" name="Line 21"/>
            <p:cNvSpPr>
              <a:spLocks noChangeShapeType="1"/>
            </p:cNvSpPr>
            <p:nvPr/>
          </p:nvSpPr>
          <p:spPr bwMode="auto">
            <a:xfrm flipV="1">
              <a:off x="347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4" name="Line 22"/>
            <p:cNvSpPr>
              <a:spLocks noChangeShapeType="1"/>
            </p:cNvSpPr>
            <p:nvPr/>
          </p:nvSpPr>
          <p:spPr bwMode="auto">
            <a:xfrm>
              <a:off x="356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5" name="Line 23"/>
            <p:cNvSpPr>
              <a:spLocks noChangeShapeType="1"/>
            </p:cNvSpPr>
            <p:nvPr/>
          </p:nvSpPr>
          <p:spPr bwMode="auto">
            <a:xfrm flipH="1" flipV="1">
              <a:off x="378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6" name="Line 24"/>
            <p:cNvSpPr>
              <a:spLocks noChangeShapeType="1"/>
            </p:cNvSpPr>
            <p:nvPr/>
          </p:nvSpPr>
          <p:spPr bwMode="auto">
            <a:xfrm>
              <a:off x="387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7" name="Line 25"/>
            <p:cNvSpPr>
              <a:spLocks noChangeShapeType="1"/>
            </p:cNvSpPr>
            <p:nvPr/>
          </p:nvSpPr>
          <p:spPr bwMode="auto">
            <a:xfrm flipV="1">
              <a:off x="410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8" name="Line 26"/>
            <p:cNvSpPr>
              <a:spLocks noChangeShapeType="1"/>
            </p:cNvSpPr>
            <p:nvPr/>
          </p:nvSpPr>
          <p:spPr bwMode="auto">
            <a:xfrm>
              <a:off x="419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9" name="Line 27"/>
            <p:cNvSpPr>
              <a:spLocks noChangeShapeType="1"/>
            </p:cNvSpPr>
            <p:nvPr/>
          </p:nvSpPr>
          <p:spPr bwMode="auto">
            <a:xfrm flipH="1" flipV="1">
              <a:off x="442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0" name="Line 28"/>
            <p:cNvSpPr>
              <a:spLocks noChangeShapeType="1"/>
            </p:cNvSpPr>
            <p:nvPr/>
          </p:nvSpPr>
          <p:spPr bwMode="auto">
            <a:xfrm>
              <a:off x="451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1" name="Line 29"/>
            <p:cNvSpPr>
              <a:spLocks noChangeShapeType="1"/>
            </p:cNvSpPr>
            <p:nvPr/>
          </p:nvSpPr>
          <p:spPr bwMode="auto">
            <a:xfrm flipV="1">
              <a:off x="474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2" name="Line 30"/>
            <p:cNvSpPr>
              <a:spLocks noChangeShapeType="1"/>
            </p:cNvSpPr>
            <p:nvPr/>
          </p:nvSpPr>
          <p:spPr bwMode="auto">
            <a:xfrm>
              <a:off x="483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3" name="Line 31"/>
            <p:cNvSpPr>
              <a:spLocks noChangeShapeType="1"/>
            </p:cNvSpPr>
            <p:nvPr/>
          </p:nvSpPr>
          <p:spPr bwMode="auto">
            <a:xfrm flipH="1" flipV="1">
              <a:off x="505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4" name="Line 32"/>
            <p:cNvSpPr>
              <a:spLocks noChangeShapeType="1"/>
            </p:cNvSpPr>
            <p:nvPr/>
          </p:nvSpPr>
          <p:spPr bwMode="auto">
            <a:xfrm>
              <a:off x="514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5" name="Line 33"/>
            <p:cNvSpPr>
              <a:spLocks noChangeShapeType="1"/>
            </p:cNvSpPr>
            <p:nvPr/>
          </p:nvSpPr>
          <p:spPr bwMode="auto">
            <a:xfrm flipV="1">
              <a:off x="537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6" name="Line 34"/>
            <p:cNvSpPr>
              <a:spLocks noChangeShapeType="1"/>
            </p:cNvSpPr>
            <p:nvPr/>
          </p:nvSpPr>
          <p:spPr bwMode="auto">
            <a:xfrm>
              <a:off x="546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1827" name="Line 35"/>
          <p:cNvSpPr>
            <a:spLocks noChangeShapeType="1"/>
          </p:cNvSpPr>
          <p:nvPr/>
        </p:nvSpPr>
        <p:spPr bwMode="auto">
          <a:xfrm>
            <a:off x="1547813"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8" name="Line 36"/>
          <p:cNvSpPr>
            <a:spLocks noChangeShapeType="1"/>
          </p:cNvSpPr>
          <p:nvPr/>
        </p:nvSpPr>
        <p:spPr bwMode="auto">
          <a:xfrm>
            <a:off x="2555875"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9" name="Line 37"/>
          <p:cNvSpPr>
            <a:spLocks noChangeShapeType="1"/>
          </p:cNvSpPr>
          <p:nvPr/>
        </p:nvSpPr>
        <p:spPr bwMode="auto">
          <a:xfrm>
            <a:off x="3563938"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0" name="Line 38"/>
          <p:cNvSpPr>
            <a:spLocks noChangeShapeType="1"/>
          </p:cNvSpPr>
          <p:nvPr/>
        </p:nvSpPr>
        <p:spPr bwMode="auto">
          <a:xfrm>
            <a:off x="4572000"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1" name="Line 39"/>
          <p:cNvSpPr>
            <a:spLocks noChangeShapeType="1"/>
          </p:cNvSpPr>
          <p:nvPr/>
        </p:nvSpPr>
        <p:spPr bwMode="auto">
          <a:xfrm>
            <a:off x="5580063"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2" name="Line 40"/>
          <p:cNvSpPr>
            <a:spLocks noChangeShapeType="1"/>
          </p:cNvSpPr>
          <p:nvPr/>
        </p:nvSpPr>
        <p:spPr bwMode="auto">
          <a:xfrm>
            <a:off x="6588125"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3" name="Line 41"/>
          <p:cNvSpPr>
            <a:spLocks noChangeShapeType="1"/>
          </p:cNvSpPr>
          <p:nvPr/>
        </p:nvSpPr>
        <p:spPr bwMode="auto">
          <a:xfrm>
            <a:off x="7596188"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4" name="Line 42"/>
          <p:cNvSpPr>
            <a:spLocks noChangeShapeType="1"/>
          </p:cNvSpPr>
          <p:nvPr/>
        </p:nvSpPr>
        <p:spPr bwMode="auto">
          <a:xfrm>
            <a:off x="8604250"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5" name="Text Box 43"/>
          <p:cNvSpPr txBox="1">
            <a:spLocks noChangeArrowheads="1"/>
          </p:cNvSpPr>
          <p:nvPr/>
        </p:nvSpPr>
        <p:spPr bwMode="auto">
          <a:xfrm>
            <a:off x="158750" y="2701925"/>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Command</a:t>
            </a:r>
          </a:p>
        </p:txBody>
      </p:sp>
      <p:sp>
        <p:nvSpPr>
          <p:cNvPr id="161836" name="Line 44"/>
          <p:cNvSpPr>
            <a:spLocks noChangeShapeType="1"/>
          </p:cNvSpPr>
          <p:nvPr/>
        </p:nvSpPr>
        <p:spPr bwMode="auto">
          <a:xfrm>
            <a:off x="539750" y="3284538"/>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7" name="Rectangle 45"/>
          <p:cNvSpPr>
            <a:spLocks noChangeArrowheads="1"/>
          </p:cNvSpPr>
          <p:nvPr/>
        </p:nvSpPr>
        <p:spPr bwMode="auto">
          <a:xfrm>
            <a:off x="1042988" y="3068638"/>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ACT</a:t>
            </a:r>
          </a:p>
        </p:txBody>
      </p:sp>
      <p:sp>
        <p:nvSpPr>
          <p:cNvPr id="161838" name="Rectangle 46"/>
          <p:cNvSpPr>
            <a:spLocks noChangeArrowheads="1"/>
          </p:cNvSpPr>
          <p:nvPr/>
        </p:nvSpPr>
        <p:spPr bwMode="auto">
          <a:xfrm>
            <a:off x="3059113" y="3068638"/>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Read</a:t>
            </a:r>
          </a:p>
        </p:txBody>
      </p:sp>
      <p:sp>
        <p:nvSpPr>
          <p:cNvPr id="161839" name="Text Box 47"/>
          <p:cNvSpPr txBox="1">
            <a:spLocks noChangeArrowheads="1"/>
          </p:cNvSpPr>
          <p:nvPr/>
        </p:nvSpPr>
        <p:spPr bwMode="auto">
          <a:xfrm>
            <a:off x="376238" y="172085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CLK</a:t>
            </a:r>
          </a:p>
        </p:txBody>
      </p:sp>
      <p:sp>
        <p:nvSpPr>
          <p:cNvPr id="161840" name="Line 48"/>
          <p:cNvSpPr>
            <a:spLocks noChangeShapeType="1"/>
          </p:cNvSpPr>
          <p:nvPr/>
        </p:nvSpPr>
        <p:spPr bwMode="auto">
          <a:xfrm>
            <a:off x="539750" y="4221163"/>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41" name="Rectangle 49"/>
          <p:cNvSpPr>
            <a:spLocks noChangeArrowheads="1"/>
          </p:cNvSpPr>
          <p:nvPr/>
        </p:nvSpPr>
        <p:spPr bwMode="auto">
          <a:xfrm>
            <a:off x="1042988" y="4005263"/>
            <a:ext cx="1008062" cy="4318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Row</a:t>
            </a:r>
          </a:p>
        </p:txBody>
      </p:sp>
      <p:sp>
        <p:nvSpPr>
          <p:cNvPr id="161842" name="Rectangle 50"/>
          <p:cNvSpPr>
            <a:spLocks noChangeArrowheads="1"/>
          </p:cNvSpPr>
          <p:nvPr/>
        </p:nvSpPr>
        <p:spPr bwMode="auto">
          <a:xfrm>
            <a:off x="3059113" y="4005263"/>
            <a:ext cx="1008062" cy="4318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Column</a:t>
            </a:r>
          </a:p>
        </p:txBody>
      </p:sp>
      <p:sp>
        <p:nvSpPr>
          <p:cNvPr id="161843" name="Line 51"/>
          <p:cNvSpPr>
            <a:spLocks noChangeShapeType="1"/>
          </p:cNvSpPr>
          <p:nvPr/>
        </p:nvSpPr>
        <p:spPr bwMode="auto">
          <a:xfrm>
            <a:off x="539750" y="5949950"/>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44" name="Rectangle 52"/>
          <p:cNvSpPr>
            <a:spLocks noChangeArrowheads="1"/>
          </p:cNvSpPr>
          <p:nvPr/>
        </p:nvSpPr>
        <p:spPr bwMode="auto">
          <a:xfrm>
            <a:off x="5580063" y="5734050"/>
            <a:ext cx="5048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Data0</a:t>
            </a:r>
          </a:p>
        </p:txBody>
      </p:sp>
      <p:sp>
        <p:nvSpPr>
          <p:cNvPr id="161845" name="Text Box 53"/>
          <p:cNvSpPr txBox="1">
            <a:spLocks noChangeArrowheads="1"/>
          </p:cNvSpPr>
          <p:nvPr/>
        </p:nvSpPr>
        <p:spPr bwMode="auto">
          <a:xfrm>
            <a:off x="250825" y="364490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Address</a:t>
            </a:r>
          </a:p>
        </p:txBody>
      </p:sp>
      <p:grpSp>
        <p:nvGrpSpPr>
          <p:cNvPr id="161846" name="Group 54"/>
          <p:cNvGrpSpPr>
            <a:grpSpLocks/>
          </p:cNvGrpSpPr>
          <p:nvPr/>
        </p:nvGrpSpPr>
        <p:grpSpPr bwMode="auto">
          <a:xfrm flipV="1">
            <a:off x="1116013" y="2205038"/>
            <a:ext cx="7921625" cy="431800"/>
            <a:chOff x="703" y="1026"/>
            <a:chExt cx="4990" cy="272"/>
          </a:xfrm>
        </p:grpSpPr>
        <p:sp>
          <p:nvSpPr>
            <p:cNvPr id="161847" name="Line 55"/>
            <p:cNvSpPr>
              <a:spLocks noChangeShapeType="1"/>
            </p:cNvSpPr>
            <p:nvPr/>
          </p:nvSpPr>
          <p:spPr bwMode="auto">
            <a:xfrm>
              <a:off x="70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48" name="Line 56"/>
            <p:cNvSpPr>
              <a:spLocks noChangeShapeType="1"/>
            </p:cNvSpPr>
            <p:nvPr/>
          </p:nvSpPr>
          <p:spPr bwMode="auto">
            <a:xfrm flipV="1">
              <a:off x="93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49" name="Line 57"/>
            <p:cNvSpPr>
              <a:spLocks noChangeShapeType="1"/>
            </p:cNvSpPr>
            <p:nvPr/>
          </p:nvSpPr>
          <p:spPr bwMode="auto">
            <a:xfrm>
              <a:off x="102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0" name="Line 58"/>
            <p:cNvSpPr>
              <a:spLocks noChangeShapeType="1"/>
            </p:cNvSpPr>
            <p:nvPr/>
          </p:nvSpPr>
          <p:spPr bwMode="auto">
            <a:xfrm flipH="1" flipV="1">
              <a:off x="124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1" name="Line 59"/>
            <p:cNvSpPr>
              <a:spLocks noChangeShapeType="1"/>
            </p:cNvSpPr>
            <p:nvPr/>
          </p:nvSpPr>
          <p:spPr bwMode="auto">
            <a:xfrm>
              <a:off x="133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2" name="Line 60"/>
            <p:cNvSpPr>
              <a:spLocks noChangeShapeType="1"/>
            </p:cNvSpPr>
            <p:nvPr/>
          </p:nvSpPr>
          <p:spPr bwMode="auto">
            <a:xfrm flipV="1">
              <a:off x="156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3" name="Line 61"/>
            <p:cNvSpPr>
              <a:spLocks noChangeShapeType="1"/>
            </p:cNvSpPr>
            <p:nvPr/>
          </p:nvSpPr>
          <p:spPr bwMode="auto">
            <a:xfrm>
              <a:off x="165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4" name="Line 62"/>
            <p:cNvSpPr>
              <a:spLocks noChangeShapeType="1"/>
            </p:cNvSpPr>
            <p:nvPr/>
          </p:nvSpPr>
          <p:spPr bwMode="auto">
            <a:xfrm flipH="1" flipV="1">
              <a:off x="188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5" name="Line 63"/>
            <p:cNvSpPr>
              <a:spLocks noChangeShapeType="1"/>
            </p:cNvSpPr>
            <p:nvPr/>
          </p:nvSpPr>
          <p:spPr bwMode="auto">
            <a:xfrm>
              <a:off x="197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6" name="Line 64"/>
            <p:cNvSpPr>
              <a:spLocks noChangeShapeType="1"/>
            </p:cNvSpPr>
            <p:nvPr/>
          </p:nvSpPr>
          <p:spPr bwMode="auto">
            <a:xfrm flipV="1">
              <a:off x="220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7" name="Line 65"/>
            <p:cNvSpPr>
              <a:spLocks noChangeShapeType="1"/>
            </p:cNvSpPr>
            <p:nvPr/>
          </p:nvSpPr>
          <p:spPr bwMode="auto">
            <a:xfrm>
              <a:off x="229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8" name="Line 66"/>
            <p:cNvSpPr>
              <a:spLocks noChangeShapeType="1"/>
            </p:cNvSpPr>
            <p:nvPr/>
          </p:nvSpPr>
          <p:spPr bwMode="auto">
            <a:xfrm flipH="1" flipV="1">
              <a:off x="251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9" name="Line 67"/>
            <p:cNvSpPr>
              <a:spLocks noChangeShapeType="1"/>
            </p:cNvSpPr>
            <p:nvPr/>
          </p:nvSpPr>
          <p:spPr bwMode="auto">
            <a:xfrm>
              <a:off x="260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0" name="Line 68"/>
            <p:cNvSpPr>
              <a:spLocks noChangeShapeType="1"/>
            </p:cNvSpPr>
            <p:nvPr/>
          </p:nvSpPr>
          <p:spPr bwMode="auto">
            <a:xfrm flipV="1">
              <a:off x="283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1" name="Line 69"/>
            <p:cNvSpPr>
              <a:spLocks noChangeShapeType="1"/>
            </p:cNvSpPr>
            <p:nvPr/>
          </p:nvSpPr>
          <p:spPr bwMode="auto">
            <a:xfrm>
              <a:off x="292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2" name="Line 70"/>
            <p:cNvSpPr>
              <a:spLocks noChangeShapeType="1"/>
            </p:cNvSpPr>
            <p:nvPr/>
          </p:nvSpPr>
          <p:spPr bwMode="auto">
            <a:xfrm flipH="1" flipV="1">
              <a:off x="315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3" name="Line 71"/>
            <p:cNvSpPr>
              <a:spLocks noChangeShapeType="1"/>
            </p:cNvSpPr>
            <p:nvPr/>
          </p:nvSpPr>
          <p:spPr bwMode="auto">
            <a:xfrm>
              <a:off x="324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4" name="Line 72"/>
            <p:cNvSpPr>
              <a:spLocks noChangeShapeType="1"/>
            </p:cNvSpPr>
            <p:nvPr/>
          </p:nvSpPr>
          <p:spPr bwMode="auto">
            <a:xfrm flipV="1">
              <a:off x="347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5" name="Line 73"/>
            <p:cNvSpPr>
              <a:spLocks noChangeShapeType="1"/>
            </p:cNvSpPr>
            <p:nvPr/>
          </p:nvSpPr>
          <p:spPr bwMode="auto">
            <a:xfrm>
              <a:off x="356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6" name="Line 74"/>
            <p:cNvSpPr>
              <a:spLocks noChangeShapeType="1"/>
            </p:cNvSpPr>
            <p:nvPr/>
          </p:nvSpPr>
          <p:spPr bwMode="auto">
            <a:xfrm flipH="1" flipV="1">
              <a:off x="378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7" name="Line 75"/>
            <p:cNvSpPr>
              <a:spLocks noChangeShapeType="1"/>
            </p:cNvSpPr>
            <p:nvPr/>
          </p:nvSpPr>
          <p:spPr bwMode="auto">
            <a:xfrm>
              <a:off x="387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8" name="Line 76"/>
            <p:cNvSpPr>
              <a:spLocks noChangeShapeType="1"/>
            </p:cNvSpPr>
            <p:nvPr/>
          </p:nvSpPr>
          <p:spPr bwMode="auto">
            <a:xfrm flipV="1">
              <a:off x="410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9" name="Line 77"/>
            <p:cNvSpPr>
              <a:spLocks noChangeShapeType="1"/>
            </p:cNvSpPr>
            <p:nvPr/>
          </p:nvSpPr>
          <p:spPr bwMode="auto">
            <a:xfrm>
              <a:off x="419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0" name="Line 78"/>
            <p:cNvSpPr>
              <a:spLocks noChangeShapeType="1"/>
            </p:cNvSpPr>
            <p:nvPr/>
          </p:nvSpPr>
          <p:spPr bwMode="auto">
            <a:xfrm flipH="1" flipV="1">
              <a:off x="442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1" name="Line 79"/>
            <p:cNvSpPr>
              <a:spLocks noChangeShapeType="1"/>
            </p:cNvSpPr>
            <p:nvPr/>
          </p:nvSpPr>
          <p:spPr bwMode="auto">
            <a:xfrm>
              <a:off x="451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2" name="Line 80"/>
            <p:cNvSpPr>
              <a:spLocks noChangeShapeType="1"/>
            </p:cNvSpPr>
            <p:nvPr/>
          </p:nvSpPr>
          <p:spPr bwMode="auto">
            <a:xfrm flipV="1">
              <a:off x="474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3" name="Line 81"/>
            <p:cNvSpPr>
              <a:spLocks noChangeShapeType="1"/>
            </p:cNvSpPr>
            <p:nvPr/>
          </p:nvSpPr>
          <p:spPr bwMode="auto">
            <a:xfrm>
              <a:off x="483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4" name="Line 82"/>
            <p:cNvSpPr>
              <a:spLocks noChangeShapeType="1"/>
            </p:cNvSpPr>
            <p:nvPr/>
          </p:nvSpPr>
          <p:spPr bwMode="auto">
            <a:xfrm flipH="1" flipV="1">
              <a:off x="505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5" name="Line 83"/>
            <p:cNvSpPr>
              <a:spLocks noChangeShapeType="1"/>
            </p:cNvSpPr>
            <p:nvPr/>
          </p:nvSpPr>
          <p:spPr bwMode="auto">
            <a:xfrm>
              <a:off x="514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6" name="Line 84"/>
            <p:cNvSpPr>
              <a:spLocks noChangeShapeType="1"/>
            </p:cNvSpPr>
            <p:nvPr/>
          </p:nvSpPr>
          <p:spPr bwMode="auto">
            <a:xfrm flipV="1">
              <a:off x="537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7" name="Line 85"/>
            <p:cNvSpPr>
              <a:spLocks noChangeShapeType="1"/>
            </p:cNvSpPr>
            <p:nvPr/>
          </p:nvSpPr>
          <p:spPr bwMode="auto">
            <a:xfrm>
              <a:off x="546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1878" name="Text Box 86"/>
          <p:cNvSpPr txBox="1">
            <a:spLocks noChangeArrowheads="1"/>
          </p:cNvSpPr>
          <p:nvPr/>
        </p:nvSpPr>
        <p:spPr bwMode="auto">
          <a:xfrm>
            <a:off x="323850" y="2125663"/>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r>
              <a:rPr lang="en-US" altLang="ja-JP"/>
              <a:t>CLK</a:t>
            </a:r>
          </a:p>
        </p:txBody>
      </p:sp>
      <p:sp>
        <p:nvSpPr>
          <p:cNvPr id="161879" name="Rectangle 87"/>
          <p:cNvSpPr>
            <a:spLocks noChangeArrowheads="1"/>
          </p:cNvSpPr>
          <p:nvPr/>
        </p:nvSpPr>
        <p:spPr bwMode="auto">
          <a:xfrm>
            <a:off x="6083300" y="5734050"/>
            <a:ext cx="5048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Data1</a:t>
            </a:r>
          </a:p>
        </p:txBody>
      </p:sp>
      <p:sp>
        <p:nvSpPr>
          <p:cNvPr id="161880" name="Rectangle 88"/>
          <p:cNvSpPr>
            <a:spLocks noChangeArrowheads="1"/>
          </p:cNvSpPr>
          <p:nvPr/>
        </p:nvSpPr>
        <p:spPr bwMode="auto">
          <a:xfrm>
            <a:off x="6586538" y="5734050"/>
            <a:ext cx="5048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Data2</a:t>
            </a:r>
          </a:p>
        </p:txBody>
      </p:sp>
      <p:sp>
        <p:nvSpPr>
          <p:cNvPr id="161881" name="Rectangle 89"/>
          <p:cNvSpPr>
            <a:spLocks noChangeArrowheads="1"/>
          </p:cNvSpPr>
          <p:nvPr/>
        </p:nvSpPr>
        <p:spPr bwMode="auto">
          <a:xfrm>
            <a:off x="7089775" y="5734050"/>
            <a:ext cx="5048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Data3</a:t>
            </a:r>
          </a:p>
        </p:txBody>
      </p:sp>
      <p:sp>
        <p:nvSpPr>
          <p:cNvPr id="161882" name="Line 90"/>
          <p:cNvSpPr>
            <a:spLocks noChangeShapeType="1"/>
          </p:cNvSpPr>
          <p:nvPr/>
        </p:nvSpPr>
        <p:spPr bwMode="auto">
          <a:xfrm>
            <a:off x="5146675" y="52292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3" name="Line 91"/>
          <p:cNvSpPr>
            <a:spLocks noChangeShapeType="1"/>
          </p:cNvSpPr>
          <p:nvPr/>
        </p:nvSpPr>
        <p:spPr bwMode="auto">
          <a:xfrm flipV="1">
            <a:off x="5507038" y="479742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4" name="Line 92"/>
          <p:cNvSpPr>
            <a:spLocks noChangeShapeType="1"/>
          </p:cNvSpPr>
          <p:nvPr/>
        </p:nvSpPr>
        <p:spPr bwMode="auto">
          <a:xfrm>
            <a:off x="5649913" y="479742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5" name="Line 93"/>
          <p:cNvSpPr>
            <a:spLocks noChangeShapeType="1"/>
          </p:cNvSpPr>
          <p:nvPr/>
        </p:nvSpPr>
        <p:spPr bwMode="auto">
          <a:xfrm flipH="1" flipV="1">
            <a:off x="6010275" y="479742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6" name="Line 94"/>
          <p:cNvSpPr>
            <a:spLocks noChangeShapeType="1"/>
          </p:cNvSpPr>
          <p:nvPr/>
        </p:nvSpPr>
        <p:spPr bwMode="auto">
          <a:xfrm>
            <a:off x="6156325" y="52292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7" name="Line 95"/>
          <p:cNvSpPr>
            <a:spLocks noChangeShapeType="1"/>
          </p:cNvSpPr>
          <p:nvPr/>
        </p:nvSpPr>
        <p:spPr bwMode="auto">
          <a:xfrm flipV="1">
            <a:off x="6516688" y="479742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8" name="Line 96"/>
          <p:cNvSpPr>
            <a:spLocks noChangeShapeType="1"/>
          </p:cNvSpPr>
          <p:nvPr/>
        </p:nvSpPr>
        <p:spPr bwMode="auto">
          <a:xfrm>
            <a:off x="6659563" y="479742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9" name="Line 97"/>
          <p:cNvSpPr>
            <a:spLocks noChangeShapeType="1"/>
          </p:cNvSpPr>
          <p:nvPr/>
        </p:nvSpPr>
        <p:spPr bwMode="auto">
          <a:xfrm flipH="1" flipV="1">
            <a:off x="7019925" y="479742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0" name="Line 98"/>
          <p:cNvSpPr>
            <a:spLocks noChangeShapeType="1"/>
          </p:cNvSpPr>
          <p:nvPr/>
        </p:nvSpPr>
        <p:spPr bwMode="auto">
          <a:xfrm>
            <a:off x="7162800" y="52292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1" name="Line 99"/>
          <p:cNvSpPr>
            <a:spLocks noChangeShapeType="1"/>
          </p:cNvSpPr>
          <p:nvPr/>
        </p:nvSpPr>
        <p:spPr bwMode="auto">
          <a:xfrm>
            <a:off x="539750" y="5013325"/>
            <a:ext cx="4537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2" name="Line 100"/>
          <p:cNvSpPr>
            <a:spLocks noChangeShapeType="1"/>
          </p:cNvSpPr>
          <p:nvPr/>
        </p:nvSpPr>
        <p:spPr bwMode="auto">
          <a:xfrm>
            <a:off x="5076825" y="5013325"/>
            <a:ext cx="71438"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3" name="Line 101"/>
          <p:cNvSpPr>
            <a:spLocks noChangeShapeType="1"/>
          </p:cNvSpPr>
          <p:nvPr/>
        </p:nvSpPr>
        <p:spPr bwMode="auto">
          <a:xfrm flipV="1">
            <a:off x="7524750" y="4941888"/>
            <a:ext cx="14287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4" name="Line 102"/>
          <p:cNvSpPr>
            <a:spLocks noChangeShapeType="1"/>
          </p:cNvSpPr>
          <p:nvPr/>
        </p:nvSpPr>
        <p:spPr bwMode="auto">
          <a:xfrm>
            <a:off x="7667625" y="4941888"/>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5" name="Text Box 103"/>
          <p:cNvSpPr txBox="1">
            <a:spLocks noChangeArrowheads="1"/>
          </p:cNvSpPr>
          <p:nvPr/>
        </p:nvSpPr>
        <p:spPr bwMode="auto">
          <a:xfrm>
            <a:off x="303213" y="4586288"/>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ＤＱＳ</a:t>
            </a:r>
          </a:p>
        </p:txBody>
      </p:sp>
    </p:spTree>
    <p:extLst>
      <p:ext uri="{BB962C8B-B14F-4D97-AF65-F5344CB8AC3E}">
        <p14:creationId xmlns:p14="http://schemas.microsoft.com/office/powerpoint/2010/main" val="2993006486"/>
      </p:ext>
    </p:extLst>
  </p:cSld>
  <p:clrMapOvr>
    <a:masterClrMapping/>
  </p:clrMapOvr>
  <mc:AlternateContent xmlns:mc="http://schemas.openxmlformats.org/markup-compatibility/2006" xmlns:p14="http://schemas.microsoft.com/office/powerpoint/2010/main">
    <mc:Choice Requires="p14">
      <p:transition spd="slow" p14:dur="2000" advTm="29336"/>
    </mc:Choice>
    <mc:Fallback xmlns="">
      <p:transition spd="slow" advTm="2933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24929" y="0"/>
            <a:ext cx="8229600" cy="1143000"/>
          </a:xfrm>
        </p:spPr>
        <p:txBody>
          <a:bodyPr/>
          <a:lstStyle/>
          <a:p>
            <a:r>
              <a:rPr lang="en-US" altLang="ja-JP" dirty="0"/>
              <a:t>DRAM</a:t>
            </a:r>
            <a:r>
              <a:rPr lang="ja-JP" altLang="en-US" dirty="0"/>
              <a:t>のまとめ</a:t>
            </a:r>
          </a:p>
        </p:txBody>
      </p:sp>
      <p:sp>
        <p:nvSpPr>
          <p:cNvPr id="162819" name="Rectangle 3"/>
          <p:cNvSpPr>
            <a:spLocks noGrp="1" noChangeArrowheads="1"/>
          </p:cNvSpPr>
          <p:nvPr>
            <p:ph type="body" idx="1"/>
          </p:nvPr>
        </p:nvSpPr>
        <p:spPr>
          <a:xfrm>
            <a:off x="498475" y="836712"/>
            <a:ext cx="8147050" cy="4924425"/>
          </a:xfrm>
        </p:spPr>
        <p:txBody>
          <a:bodyPr/>
          <a:lstStyle/>
          <a:p>
            <a:pPr>
              <a:lnSpc>
                <a:spcPct val="80000"/>
              </a:lnSpc>
            </a:pPr>
            <a:r>
              <a:rPr lang="en-US" altLang="ja-JP" sz="2400" dirty="0"/>
              <a:t>SRAM</a:t>
            </a:r>
            <a:r>
              <a:rPr lang="ja-JP" altLang="en-US" sz="2400" dirty="0"/>
              <a:t>の</a:t>
            </a:r>
            <a:r>
              <a:rPr lang="en-US" altLang="ja-JP" sz="2400" dirty="0"/>
              <a:t>4</a:t>
            </a:r>
            <a:r>
              <a:rPr lang="ja-JP" altLang="en-US" sz="2400" dirty="0"/>
              <a:t>倍程度集積度が大</a:t>
            </a:r>
          </a:p>
          <a:p>
            <a:pPr>
              <a:lnSpc>
                <a:spcPct val="80000"/>
              </a:lnSpc>
            </a:pPr>
            <a:r>
              <a:rPr lang="ja-JP" altLang="en-US" sz="2400" dirty="0"/>
              <a:t>使い難いが、連続アクセスは高速</a:t>
            </a:r>
          </a:p>
          <a:p>
            <a:pPr>
              <a:lnSpc>
                <a:spcPct val="80000"/>
              </a:lnSpc>
            </a:pPr>
            <a:r>
              <a:rPr lang="ja-JP" altLang="en-US" sz="2400" dirty="0"/>
              <a:t>転送はますますパケット化する傾向にある</a:t>
            </a:r>
          </a:p>
          <a:p>
            <a:pPr lvl="1">
              <a:lnSpc>
                <a:spcPct val="80000"/>
              </a:lnSpc>
            </a:pPr>
            <a:r>
              <a:rPr lang="en-US" altLang="ja-JP" sz="2200" dirty="0"/>
              <a:t>SDR-SDRAM→</a:t>
            </a:r>
            <a:r>
              <a:rPr lang="ja-JP" altLang="en-US" sz="2200" dirty="0"/>
              <a:t>　</a:t>
            </a:r>
            <a:r>
              <a:rPr lang="en-US" altLang="ja-JP" sz="2200" dirty="0"/>
              <a:t>DDR-SDRAM→DDR2-SDRAM</a:t>
            </a:r>
          </a:p>
          <a:p>
            <a:pPr lvl="1">
              <a:lnSpc>
                <a:spcPct val="80000"/>
              </a:lnSpc>
            </a:pPr>
            <a:r>
              <a:rPr lang="en-US" altLang="ja-JP" sz="2200" dirty="0"/>
              <a:t>DDR2: 800Mbps (400MHz</a:t>
            </a:r>
            <a:r>
              <a:rPr lang="ja-JP" altLang="en-US" sz="2200" dirty="0"/>
              <a:t>両エッジ）　</a:t>
            </a:r>
            <a:r>
              <a:rPr lang="en-US" altLang="ja-JP" sz="2200" dirty="0"/>
              <a:t>2iGbit /Chip</a:t>
            </a:r>
          </a:p>
          <a:p>
            <a:pPr lvl="1">
              <a:lnSpc>
                <a:spcPct val="80000"/>
              </a:lnSpc>
            </a:pPr>
            <a:r>
              <a:rPr lang="en-US" altLang="ja-JP" sz="2200" dirty="0"/>
              <a:t>DDR3: 1600Mbps (800MHz</a:t>
            </a:r>
            <a:r>
              <a:rPr lang="ja-JP" altLang="en-US" sz="2200" dirty="0"/>
              <a:t>両エッジ）　</a:t>
            </a:r>
            <a:r>
              <a:rPr lang="en-US" altLang="ja-JP" sz="2200" dirty="0"/>
              <a:t>4Gibit /Chip</a:t>
            </a:r>
          </a:p>
          <a:p>
            <a:pPr lvl="1">
              <a:lnSpc>
                <a:spcPct val="80000"/>
              </a:lnSpc>
            </a:pPr>
            <a:r>
              <a:rPr lang="en-US" altLang="ja-JP" sz="2200" dirty="0"/>
              <a:t>DDR4</a:t>
            </a:r>
            <a:r>
              <a:rPr lang="ja-JP" altLang="en-US" sz="2200" dirty="0"/>
              <a:t>：</a:t>
            </a:r>
            <a:r>
              <a:rPr lang="en-US" altLang="ja-JP" sz="2200" dirty="0"/>
              <a:t>2666Mbps(1333MHz</a:t>
            </a:r>
            <a:r>
              <a:rPr lang="ja-JP" altLang="en-US" sz="2200" dirty="0"/>
              <a:t>両エッジ）　</a:t>
            </a:r>
            <a:r>
              <a:rPr lang="en-US" altLang="ja-JP" sz="2200" dirty="0"/>
              <a:t>16Gibit/Chip</a:t>
            </a:r>
          </a:p>
          <a:p>
            <a:pPr lvl="1">
              <a:lnSpc>
                <a:spcPct val="80000"/>
              </a:lnSpc>
            </a:pPr>
            <a:r>
              <a:rPr lang="en-US" altLang="ja-JP" sz="2200" dirty="0"/>
              <a:t>DDR5: 4800Mbps(2400MHz</a:t>
            </a:r>
            <a:r>
              <a:rPr lang="ja-JP" altLang="en-US" sz="2200" dirty="0"/>
              <a:t>両エッジ）　　</a:t>
            </a:r>
            <a:r>
              <a:rPr lang="en-US" altLang="ja-JP" sz="2200" dirty="0"/>
              <a:t>64Gibit/Chip</a:t>
            </a:r>
          </a:p>
          <a:p>
            <a:pPr lvl="1">
              <a:lnSpc>
                <a:spcPct val="80000"/>
              </a:lnSpc>
            </a:pPr>
            <a:r>
              <a:rPr lang="en-US" altLang="ja-JP" sz="2200" dirty="0"/>
              <a:t>HMC</a:t>
            </a:r>
            <a:r>
              <a:rPr lang="ja-JP" altLang="en-US" sz="2200" dirty="0"/>
              <a:t>（</a:t>
            </a:r>
            <a:r>
              <a:rPr lang="en-US" altLang="ja-JP" sz="2200" dirty="0"/>
              <a:t>Hybrid Memory Cube:</a:t>
            </a:r>
            <a:r>
              <a:rPr lang="ja-JP" altLang="en-US" sz="2200" dirty="0"/>
              <a:t>三次元構造）</a:t>
            </a:r>
            <a:endParaRPr lang="en-US" altLang="ja-JP" sz="2200" dirty="0"/>
          </a:p>
          <a:p>
            <a:pPr lvl="1">
              <a:lnSpc>
                <a:spcPct val="80000"/>
              </a:lnSpc>
            </a:pPr>
            <a:r>
              <a:rPr lang="en-US" altLang="ja-JP" sz="2200" dirty="0"/>
              <a:t>HBM(High</a:t>
            </a:r>
            <a:r>
              <a:rPr lang="ja-JP" altLang="en-US" sz="2200" dirty="0"/>
              <a:t> </a:t>
            </a:r>
            <a:r>
              <a:rPr lang="en-US" altLang="ja-JP" sz="2200" dirty="0"/>
              <a:t>Bandwidth</a:t>
            </a:r>
            <a:r>
              <a:rPr lang="ja-JP" altLang="en-US" sz="2200" dirty="0"/>
              <a:t> </a:t>
            </a:r>
            <a:r>
              <a:rPr lang="en-US" altLang="ja-JP" sz="2200" dirty="0"/>
              <a:t>Memory:</a:t>
            </a:r>
            <a:r>
              <a:rPr lang="ja-JP" altLang="en-US" sz="2200" dirty="0"/>
              <a:t>三次元構造</a:t>
            </a:r>
            <a:r>
              <a:rPr lang="en-US" altLang="ja-JP" sz="2200" dirty="0"/>
              <a:t>)</a:t>
            </a:r>
          </a:p>
          <a:p>
            <a:pPr lvl="1">
              <a:lnSpc>
                <a:spcPct val="80000"/>
              </a:lnSpc>
            </a:pPr>
            <a:r>
              <a:rPr lang="ja-JP" altLang="en-US" sz="2200" dirty="0"/>
              <a:t>パッケージ：</a:t>
            </a:r>
            <a:r>
              <a:rPr lang="en-US" altLang="ja-JP" sz="2200" dirty="0"/>
              <a:t>FBGA(Fine pitch Ball Grid Array)</a:t>
            </a:r>
            <a:r>
              <a:rPr lang="ja-JP" altLang="en-US" sz="2200" dirty="0"/>
              <a:t>の利用</a:t>
            </a:r>
          </a:p>
          <a:p>
            <a:pPr lvl="1">
              <a:lnSpc>
                <a:spcPct val="80000"/>
              </a:lnSpc>
            </a:pPr>
            <a:r>
              <a:rPr lang="en-US" altLang="ja-JP" sz="2200" dirty="0"/>
              <a:t>SO-DIMM(Small </a:t>
            </a:r>
            <a:r>
              <a:rPr lang="en-US" altLang="ja-JP" sz="2200" dirty="0" err="1"/>
              <a:t>outBlock</a:t>
            </a:r>
            <a:r>
              <a:rPr lang="en-US" altLang="ja-JP" sz="2200" dirty="0"/>
              <a:t> Dual </a:t>
            </a:r>
            <a:r>
              <a:rPr lang="en-US" altLang="ja-JP" sz="2200" dirty="0" err="1"/>
              <a:t>dual</a:t>
            </a:r>
            <a:r>
              <a:rPr lang="en-US" altLang="ja-JP" sz="2200" dirty="0"/>
              <a:t> in-Block memory module)</a:t>
            </a:r>
            <a:r>
              <a:rPr lang="ja-JP" altLang="en-US" sz="2200" dirty="0"/>
              <a:t>の形で供給される：　</a:t>
            </a:r>
            <a:r>
              <a:rPr lang="en-US" altLang="ja-JP" sz="2200" dirty="0"/>
              <a:t>8GByte/DIMM</a:t>
            </a:r>
          </a:p>
          <a:p>
            <a:pPr lvl="1">
              <a:lnSpc>
                <a:spcPct val="80000"/>
              </a:lnSpc>
            </a:pPr>
            <a:r>
              <a:rPr lang="ja-JP" altLang="en-US" sz="2200" dirty="0"/>
              <a:t>現在</a:t>
            </a:r>
            <a:r>
              <a:rPr lang="en-US" altLang="ja-JP" sz="2200" dirty="0"/>
              <a:t>PC</a:t>
            </a:r>
            <a:r>
              <a:rPr lang="ja-JP" altLang="en-US" sz="2200" dirty="0"/>
              <a:t>用には</a:t>
            </a:r>
            <a:r>
              <a:rPr lang="en-US" altLang="ja-JP" sz="2200" dirty="0"/>
              <a:t>DDR3,DDR4</a:t>
            </a:r>
            <a:r>
              <a:rPr lang="ja-JP" altLang="en-US" sz="2200" dirty="0"/>
              <a:t>が標準となる</a:t>
            </a:r>
          </a:p>
          <a:p>
            <a:pPr lvl="2">
              <a:lnSpc>
                <a:spcPct val="80000"/>
              </a:lnSpc>
            </a:pPr>
            <a:r>
              <a:rPr lang="ja-JP" altLang="en-US" sz="1800" dirty="0"/>
              <a:t>プリフェッチ機能→　連続転送可能</a:t>
            </a:r>
          </a:p>
          <a:p>
            <a:pPr lvl="2">
              <a:lnSpc>
                <a:spcPct val="80000"/>
              </a:lnSpc>
            </a:pPr>
            <a:r>
              <a:rPr lang="ja-JP" altLang="en-US" sz="1800" dirty="0"/>
              <a:t>１．５</a:t>
            </a:r>
            <a:r>
              <a:rPr lang="en-US" altLang="ja-JP" sz="1800" dirty="0"/>
              <a:t>V</a:t>
            </a:r>
            <a:r>
              <a:rPr lang="ja-JP" altLang="en-US" sz="1800" dirty="0"/>
              <a:t>電源、電気的特性の改善</a:t>
            </a:r>
            <a:endParaRPr lang="ja-JP" altLang="en-US" sz="2100" dirty="0"/>
          </a:p>
          <a:p>
            <a:pPr>
              <a:lnSpc>
                <a:spcPct val="80000"/>
              </a:lnSpc>
            </a:pPr>
            <a:r>
              <a:rPr lang="ja-JP" altLang="en-US" sz="2400" dirty="0"/>
              <a:t>制御は複雑、高速なため取り扱いもたいへん</a:t>
            </a:r>
          </a:p>
          <a:p>
            <a:pPr lvl="1">
              <a:lnSpc>
                <a:spcPct val="80000"/>
              </a:lnSpc>
              <a:buFontTx/>
              <a:buNone/>
            </a:pPr>
            <a:r>
              <a:rPr lang="ja-JP" altLang="en-US" sz="2200" dirty="0"/>
              <a:t>→　</a:t>
            </a:r>
            <a:r>
              <a:rPr lang="en-US" altLang="ja-JP" sz="2200" dirty="0"/>
              <a:t>IP( Intellectual Property)</a:t>
            </a:r>
            <a:r>
              <a:rPr lang="ja-JP" altLang="en-US" sz="2200" dirty="0"/>
              <a:t>の利用が進む</a:t>
            </a:r>
          </a:p>
          <a:p>
            <a:pPr lvl="1">
              <a:lnSpc>
                <a:spcPct val="80000"/>
              </a:lnSpc>
            </a:pPr>
            <a:endParaRPr lang="en-US" altLang="ja-JP" sz="2200" dirty="0"/>
          </a:p>
        </p:txBody>
      </p:sp>
    </p:spTree>
    <p:extLst>
      <p:ext uri="{BB962C8B-B14F-4D97-AF65-F5344CB8AC3E}">
        <p14:creationId xmlns:p14="http://schemas.microsoft.com/office/powerpoint/2010/main" val="1166340269"/>
      </p:ext>
    </p:extLst>
  </p:cSld>
  <p:clrMapOvr>
    <a:masterClrMapping/>
  </p:clrMapOvr>
  <mc:AlternateContent xmlns:mc="http://schemas.openxmlformats.org/markup-compatibility/2006" xmlns:p14="http://schemas.microsoft.com/office/powerpoint/2010/main">
    <mc:Choice Requires="p14">
      <p:transition spd="slow" p14:dur="2000" advTm="89964"/>
    </mc:Choice>
    <mc:Fallback xmlns="">
      <p:transition spd="slow" advTm="8996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588F07-42CC-471E-BB50-23B1322757E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5396D47-2316-456C-B037-3EC1CF73F592}"/>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DE4D0B22-ABCD-46B5-9D5F-E0EDB112FEF4}"/>
              </a:ext>
            </a:extLst>
          </p:cNvPr>
          <p:cNvPicPr>
            <a:picLocks noChangeAspect="1"/>
          </p:cNvPicPr>
          <p:nvPr/>
        </p:nvPicPr>
        <p:blipFill>
          <a:blip r:embed="rId3"/>
          <a:stretch>
            <a:fillRect/>
          </a:stretch>
        </p:blipFill>
        <p:spPr>
          <a:xfrm>
            <a:off x="0" y="620688"/>
            <a:ext cx="9153742" cy="5380062"/>
          </a:xfrm>
          <a:prstGeom prst="rect">
            <a:avLst/>
          </a:prstGeom>
        </p:spPr>
      </p:pic>
      <p:sp>
        <p:nvSpPr>
          <p:cNvPr id="5" name="テキスト ボックス 4">
            <a:extLst>
              <a:ext uri="{FF2B5EF4-FFF2-40B4-BE49-F238E27FC236}">
                <a16:creationId xmlns:a16="http://schemas.microsoft.com/office/drawing/2014/main" id="{48F23659-C665-4002-9FF5-28D676A5C4E2}"/>
              </a:ext>
            </a:extLst>
          </p:cNvPr>
          <p:cNvSpPr txBox="1"/>
          <p:nvPr/>
        </p:nvSpPr>
        <p:spPr>
          <a:xfrm>
            <a:off x="539552" y="6173218"/>
            <a:ext cx="8289513" cy="646331"/>
          </a:xfrm>
          <a:prstGeom prst="rect">
            <a:avLst/>
          </a:prstGeom>
          <a:noFill/>
        </p:spPr>
        <p:txBody>
          <a:bodyPr wrap="none" rtlCol="0">
            <a:spAutoFit/>
          </a:bodyPr>
          <a:lstStyle/>
          <a:p>
            <a:r>
              <a:rPr kumimoji="1" lang="en-US" altLang="ja-JP" dirty="0"/>
              <a:t>AMD</a:t>
            </a:r>
            <a:r>
              <a:rPr kumimoji="1" lang="ja-JP" altLang="en-US" dirty="0"/>
              <a:t>社の</a:t>
            </a:r>
            <a:r>
              <a:rPr kumimoji="1" lang="en-US" altLang="ja-JP" dirty="0"/>
              <a:t>Web</a:t>
            </a:r>
            <a:r>
              <a:rPr kumimoji="1" lang="ja-JP" altLang="en-US" dirty="0"/>
              <a:t> </a:t>
            </a:r>
            <a:r>
              <a:rPr kumimoji="1" lang="en-US" altLang="ja-JP" dirty="0"/>
              <a:t>Site</a:t>
            </a:r>
            <a:r>
              <a:rPr kumimoji="1" lang="ja-JP" altLang="en-US" dirty="0"/>
              <a:t>より</a:t>
            </a:r>
            <a:endParaRPr kumimoji="1" lang="en-US" altLang="ja-JP" dirty="0"/>
          </a:p>
          <a:p>
            <a:r>
              <a:rPr lang="en-US" altLang="ja-JP" dirty="0">
                <a:hlinkClick r:id="rId4"/>
              </a:rPr>
              <a:t>https://www.amd.com/system/files/documents/high-bandwidth-memory-hbm.pdf</a:t>
            </a:r>
            <a:endParaRPr kumimoji="1" lang="ja-JP" altLang="en-US" dirty="0"/>
          </a:p>
        </p:txBody>
      </p:sp>
    </p:spTree>
    <p:extLst>
      <p:ext uri="{BB962C8B-B14F-4D97-AF65-F5344CB8AC3E}">
        <p14:creationId xmlns:p14="http://schemas.microsoft.com/office/powerpoint/2010/main" val="2083004932"/>
      </p:ext>
    </p:extLst>
  </p:cSld>
  <p:clrMapOvr>
    <a:masterClrMapping/>
  </p:clrMapOvr>
  <mc:AlternateContent xmlns:mc="http://schemas.openxmlformats.org/markup-compatibility/2006" xmlns:p14="http://schemas.microsoft.com/office/powerpoint/2010/main">
    <mc:Choice Requires="p14">
      <p:transition spd="slow" p14:dur="2000" advTm="113068"/>
    </mc:Choice>
    <mc:Fallback xmlns="">
      <p:transition spd="slow" advTm="11306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ja-JP" altLang="en-US"/>
              <a:t>フラッシュメモリ</a:t>
            </a:r>
          </a:p>
        </p:txBody>
      </p:sp>
      <p:sp>
        <p:nvSpPr>
          <p:cNvPr id="166915" name="Rectangle 3"/>
          <p:cNvSpPr>
            <a:spLocks noGrp="1" noChangeArrowheads="1"/>
          </p:cNvSpPr>
          <p:nvPr>
            <p:ph type="body" idx="1"/>
          </p:nvPr>
        </p:nvSpPr>
        <p:spPr/>
        <p:txBody>
          <a:bodyPr/>
          <a:lstStyle/>
          <a:p>
            <a:pPr>
              <a:lnSpc>
                <a:spcPct val="80000"/>
              </a:lnSpc>
            </a:pPr>
            <a:r>
              <a:rPr lang="en-US" altLang="ja-JP" sz="2400" dirty="0"/>
              <a:t>EEPROM</a:t>
            </a:r>
            <a:r>
              <a:rPr lang="ja-JP" altLang="en-US" sz="2400" dirty="0"/>
              <a:t>型の発展：小型化のために選択ゲートを用いず、ブロック単位で消去を行う</a:t>
            </a:r>
            <a:r>
              <a:rPr lang="en-US" altLang="ja-JP" sz="2400" dirty="0"/>
              <a:t>.</a:t>
            </a:r>
          </a:p>
          <a:p>
            <a:pPr>
              <a:lnSpc>
                <a:spcPct val="80000"/>
              </a:lnSpc>
            </a:pPr>
            <a:r>
              <a:rPr lang="en-US" altLang="ja-JP" sz="2400" dirty="0"/>
              <a:t>NOR</a:t>
            </a:r>
            <a:r>
              <a:rPr lang="ja-JP" altLang="en-US" sz="2400" dirty="0"/>
              <a:t>型、</a:t>
            </a:r>
            <a:r>
              <a:rPr lang="en-US" altLang="ja-JP" sz="2400" dirty="0"/>
              <a:t>NAND</a:t>
            </a:r>
            <a:r>
              <a:rPr lang="ja-JP" altLang="en-US" sz="2400" dirty="0"/>
              <a:t>型、</a:t>
            </a:r>
            <a:r>
              <a:rPr lang="en-US" altLang="ja-JP" sz="2400" dirty="0"/>
              <a:t>DINOR</a:t>
            </a:r>
            <a:r>
              <a:rPr lang="ja-JP" altLang="en-US" sz="2400" dirty="0"/>
              <a:t>型、</a:t>
            </a:r>
            <a:r>
              <a:rPr lang="en-US" altLang="ja-JP" sz="2400" dirty="0"/>
              <a:t>AND</a:t>
            </a:r>
            <a:r>
              <a:rPr lang="ja-JP" altLang="en-US" sz="2400" dirty="0"/>
              <a:t>型等様々な構成法がある</a:t>
            </a:r>
            <a:r>
              <a:rPr lang="en-US" altLang="ja-JP" sz="2400" dirty="0"/>
              <a:t>.</a:t>
            </a:r>
          </a:p>
          <a:p>
            <a:pPr lvl="1">
              <a:lnSpc>
                <a:spcPct val="80000"/>
              </a:lnSpc>
            </a:pPr>
            <a:r>
              <a:rPr lang="ja-JP" altLang="en-US" sz="2200" dirty="0"/>
              <a:t>オンボード用：高速消去可能</a:t>
            </a:r>
            <a:r>
              <a:rPr lang="en-US" altLang="ja-JP" sz="2200" dirty="0"/>
              <a:t>NOR</a:t>
            </a:r>
            <a:r>
              <a:rPr lang="ja-JP" altLang="en-US" sz="2200" dirty="0"/>
              <a:t>型　</a:t>
            </a:r>
            <a:r>
              <a:rPr lang="en-US" altLang="ja-JP" sz="2200" dirty="0"/>
              <a:t>1Gbit</a:t>
            </a:r>
            <a:r>
              <a:rPr lang="ja-JP" altLang="en-US" sz="2200" dirty="0"/>
              <a:t>程度まで</a:t>
            </a:r>
          </a:p>
          <a:p>
            <a:pPr lvl="2">
              <a:lnSpc>
                <a:spcPct val="80000"/>
              </a:lnSpc>
            </a:pPr>
            <a:r>
              <a:rPr lang="ja-JP" altLang="en-US" sz="1700" dirty="0"/>
              <a:t>単独読み出しが可能、消去が高速</a:t>
            </a:r>
          </a:p>
          <a:p>
            <a:pPr lvl="1">
              <a:lnSpc>
                <a:spcPct val="80000"/>
              </a:lnSpc>
            </a:pPr>
            <a:r>
              <a:rPr lang="ja-JP" altLang="en-US" sz="2200" dirty="0"/>
              <a:t>ファイルストレージ用：大容量の</a:t>
            </a:r>
            <a:r>
              <a:rPr lang="en-US" altLang="ja-JP" sz="2200" dirty="0"/>
              <a:t>NAND</a:t>
            </a:r>
            <a:r>
              <a:rPr lang="ja-JP" altLang="en-US" sz="2200" dirty="0"/>
              <a:t>型　</a:t>
            </a:r>
            <a:r>
              <a:rPr lang="en-US" altLang="ja-JP" sz="2200" dirty="0"/>
              <a:t>1Gbit- 128Gbit/</a:t>
            </a:r>
            <a:r>
              <a:rPr lang="ja-JP" altLang="en-US" sz="2200" dirty="0"/>
              <a:t>チップ</a:t>
            </a:r>
          </a:p>
          <a:p>
            <a:pPr lvl="2">
              <a:lnSpc>
                <a:spcPct val="80000"/>
              </a:lnSpc>
            </a:pPr>
            <a:r>
              <a:rPr lang="ja-JP" altLang="en-US" sz="1700" dirty="0"/>
              <a:t>連続読み出し、消去はミリ秒オーダー掛かる</a:t>
            </a:r>
          </a:p>
          <a:p>
            <a:pPr lvl="2">
              <a:lnSpc>
                <a:spcPct val="80000"/>
              </a:lnSpc>
            </a:pPr>
            <a:r>
              <a:rPr lang="en-US" altLang="ja-JP" sz="1700" dirty="0"/>
              <a:t>SD</a:t>
            </a:r>
            <a:r>
              <a:rPr lang="ja-JP" altLang="en-US" sz="1700" dirty="0"/>
              <a:t>メモリカード・</a:t>
            </a:r>
            <a:r>
              <a:rPr lang="en-US" altLang="ja-JP" sz="1700" dirty="0"/>
              <a:t>SDHC</a:t>
            </a:r>
            <a:r>
              <a:rPr lang="ja-JP" altLang="en-US" sz="1700" dirty="0"/>
              <a:t>メモリカードなど、</a:t>
            </a:r>
            <a:r>
              <a:rPr lang="en-US" altLang="ja-JP" sz="1700" dirty="0"/>
              <a:t>8GB-32GB</a:t>
            </a:r>
            <a:r>
              <a:rPr lang="ja-JP" altLang="en-US" sz="1700" dirty="0"/>
              <a:t>が使われる</a:t>
            </a:r>
          </a:p>
          <a:p>
            <a:pPr lvl="2">
              <a:lnSpc>
                <a:spcPct val="80000"/>
              </a:lnSpc>
            </a:pPr>
            <a:r>
              <a:rPr lang="ja-JP" altLang="en-US" sz="1700" dirty="0"/>
              <a:t>書き換え回数に制限がある</a:t>
            </a:r>
          </a:p>
          <a:p>
            <a:pPr>
              <a:lnSpc>
                <a:spcPct val="80000"/>
              </a:lnSpc>
            </a:pPr>
            <a:r>
              <a:rPr lang="ja-JP" altLang="en-US" sz="2400" dirty="0"/>
              <a:t>最近は</a:t>
            </a:r>
            <a:r>
              <a:rPr lang="en-US" altLang="ja-JP" sz="2400" dirty="0"/>
              <a:t>3</a:t>
            </a:r>
            <a:r>
              <a:rPr lang="ja-JP" altLang="en-US" sz="2400" dirty="0"/>
              <a:t>次元構造も増えている</a:t>
            </a:r>
          </a:p>
        </p:txBody>
      </p:sp>
    </p:spTree>
    <p:extLst>
      <p:ext uri="{BB962C8B-B14F-4D97-AF65-F5344CB8AC3E}">
        <p14:creationId xmlns:p14="http://schemas.microsoft.com/office/powerpoint/2010/main" val="508453030"/>
      </p:ext>
    </p:extLst>
  </p:cSld>
  <p:clrMapOvr>
    <a:masterClrMapping/>
  </p:clrMapOvr>
  <mc:AlternateContent xmlns:mc="http://schemas.openxmlformats.org/markup-compatibility/2006" xmlns:p14="http://schemas.microsoft.com/office/powerpoint/2010/main">
    <mc:Choice Requires="p14">
      <p:transition spd="slow" p14:dur="2000" advTm="37835"/>
    </mc:Choice>
    <mc:Fallback xmlns="">
      <p:transition spd="slow" advTm="3783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412776"/>
            <a:ext cx="3446577" cy="272279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77686" y="229340"/>
            <a:ext cx="8229600" cy="1143000"/>
          </a:xfrm>
        </p:spPr>
        <p:txBody>
          <a:bodyPr/>
          <a:lstStyle/>
          <a:p>
            <a:r>
              <a:rPr kumimoji="1" lang="en-US" altLang="ja-JP" dirty="0" err="1"/>
              <a:t>SSD</a:t>
            </a:r>
            <a:r>
              <a:rPr kumimoji="1" lang="en-US" altLang="ja-JP" dirty="0"/>
              <a:t>(Solid State Drive)</a:t>
            </a:r>
            <a:endParaRPr kumimoji="1" lang="ja-JP" altLang="en-US" dirty="0"/>
          </a:p>
        </p:txBody>
      </p:sp>
      <p:sp>
        <p:nvSpPr>
          <p:cNvPr id="3" name="コンテンツ プレースホルダー 2"/>
          <p:cNvSpPr>
            <a:spLocks noGrp="1"/>
          </p:cNvSpPr>
          <p:nvPr>
            <p:ph idx="1"/>
          </p:nvPr>
        </p:nvSpPr>
        <p:spPr>
          <a:xfrm>
            <a:off x="457200" y="887216"/>
            <a:ext cx="7355160" cy="5399442"/>
          </a:xfrm>
        </p:spPr>
        <p:txBody>
          <a:bodyPr/>
          <a:lstStyle/>
          <a:p>
            <a:r>
              <a:rPr lang="ja-JP" altLang="en-US" dirty="0"/>
              <a:t>フラッシュメモリを利用した記憶システム（ストレージ）</a:t>
            </a:r>
            <a:endParaRPr lang="en-US" altLang="ja-JP" dirty="0"/>
          </a:p>
          <a:p>
            <a:r>
              <a:rPr lang="ja-JP" altLang="en-US" dirty="0"/>
              <a:t>大きいのは</a:t>
            </a:r>
            <a:r>
              <a:rPr lang="en-US" altLang="ja-JP" dirty="0" err="1"/>
              <a:t>6.4TB</a:t>
            </a:r>
            <a:r>
              <a:rPr lang="ja-JP" altLang="en-US" dirty="0"/>
              <a:t>の容量を持つ</a:t>
            </a:r>
            <a:endParaRPr lang="en-US" altLang="ja-JP" dirty="0"/>
          </a:p>
          <a:p>
            <a:r>
              <a:rPr lang="ja-JP" altLang="en-US" dirty="0"/>
              <a:t>インタフェース</a:t>
            </a:r>
            <a:endParaRPr lang="en-US" altLang="ja-JP" dirty="0"/>
          </a:p>
          <a:p>
            <a:pPr lvl="1"/>
            <a:r>
              <a:rPr lang="en-US" altLang="ja-JP" dirty="0" err="1"/>
              <a:t>SATA</a:t>
            </a:r>
            <a:r>
              <a:rPr lang="en-US" altLang="ja-JP" dirty="0"/>
              <a:t>(Serial ATA)</a:t>
            </a:r>
          </a:p>
          <a:p>
            <a:pPr lvl="2"/>
            <a:r>
              <a:rPr lang="ja-JP" altLang="en-US" dirty="0"/>
              <a:t>コスパに優れる</a:t>
            </a:r>
            <a:endParaRPr lang="en-US" altLang="ja-JP" dirty="0"/>
          </a:p>
          <a:p>
            <a:pPr lvl="1"/>
            <a:r>
              <a:rPr lang="en-US" altLang="ja-JP" dirty="0"/>
              <a:t>SAS(Serial</a:t>
            </a:r>
            <a:r>
              <a:rPr lang="ja-JP" altLang="en-US" dirty="0"/>
              <a:t> </a:t>
            </a:r>
            <a:r>
              <a:rPr lang="en-US" altLang="ja-JP" dirty="0"/>
              <a:t>Attached SCSI)</a:t>
            </a:r>
          </a:p>
          <a:p>
            <a:pPr lvl="2"/>
            <a:r>
              <a:rPr lang="ja-JP" altLang="en-US" dirty="0"/>
              <a:t>性能、信頼性が高い</a:t>
            </a:r>
            <a:endParaRPr lang="en-US" altLang="ja-JP" dirty="0"/>
          </a:p>
          <a:p>
            <a:pPr lvl="1"/>
            <a:r>
              <a:rPr lang="en-US" altLang="ja-JP" dirty="0" err="1"/>
              <a:t>PCIe</a:t>
            </a:r>
            <a:r>
              <a:rPr lang="en-US" altLang="ja-JP" dirty="0"/>
              <a:t> (PCI express)</a:t>
            </a:r>
          </a:p>
          <a:p>
            <a:pPr lvl="2"/>
            <a:r>
              <a:rPr lang="en-US" altLang="ja-JP" dirty="0"/>
              <a:t>PC</a:t>
            </a:r>
            <a:r>
              <a:rPr lang="ja-JP" altLang="en-US" dirty="0"/>
              <a:t>用の汎用バス</a:t>
            </a:r>
            <a:endParaRPr lang="en-US" altLang="ja-JP" dirty="0"/>
          </a:p>
          <a:p>
            <a:pPr lvl="1"/>
            <a:r>
              <a:rPr lang="en-US" altLang="ja-JP" dirty="0" err="1"/>
              <a:t>NVMe</a:t>
            </a:r>
            <a:r>
              <a:rPr lang="en-US" altLang="ja-JP" dirty="0"/>
              <a:t>(Non-</a:t>
            </a:r>
            <a:r>
              <a:rPr lang="en-US" altLang="ja-JP" dirty="0" err="1"/>
              <a:t>Voratile</a:t>
            </a:r>
            <a:r>
              <a:rPr lang="ja-JP" altLang="en-US" dirty="0"/>
              <a:t> </a:t>
            </a:r>
            <a:r>
              <a:rPr lang="en-US" altLang="ja-JP" dirty="0"/>
              <a:t>Memory express)</a:t>
            </a:r>
          </a:p>
          <a:p>
            <a:pPr lvl="2"/>
            <a:r>
              <a:rPr lang="en-US" altLang="ja-JP" dirty="0" err="1"/>
              <a:t>PCIe</a:t>
            </a:r>
            <a:r>
              <a:rPr lang="ja-JP" altLang="en-US" dirty="0"/>
              <a:t>を通じて</a:t>
            </a:r>
            <a:r>
              <a:rPr lang="en-US" altLang="ja-JP" dirty="0" err="1"/>
              <a:t>SSD</a:t>
            </a:r>
            <a:r>
              <a:rPr lang="ja-JP" altLang="en-US" dirty="0"/>
              <a:t>を繋ぐためのインタフェース</a:t>
            </a:r>
            <a:endParaRPr lang="en-US" altLang="ja-JP" dirty="0"/>
          </a:p>
          <a:p>
            <a:endParaRPr kumimoji="1" lang="ja-JP" altLang="en-US" dirty="0"/>
          </a:p>
        </p:txBody>
      </p:sp>
    </p:spTree>
    <p:extLst>
      <p:ext uri="{BB962C8B-B14F-4D97-AF65-F5344CB8AC3E}">
        <p14:creationId xmlns:p14="http://schemas.microsoft.com/office/powerpoint/2010/main" val="69455640"/>
      </p:ext>
    </p:extLst>
  </p:cSld>
  <p:clrMapOvr>
    <a:masterClrMapping/>
  </p:clrMapOvr>
  <mc:AlternateContent xmlns:mc="http://schemas.openxmlformats.org/markup-compatibility/2006" xmlns:p14="http://schemas.microsoft.com/office/powerpoint/2010/main">
    <mc:Choice Requires="p14">
      <p:transition spd="slow" p14:dur="2000" advTm="40288"/>
    </mc:Choice>
    <mc:Fallback xmlns="">
      <p:transition spd="slow" advTm="4028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45627265-92E4-7CC9-D5C1-312908DCD7F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344494"/>
            <a:ext cx="6980923" cy="5235693"/>
          </a:xfrm>
        </p:spPr>
      </p:pic>
      <p:sp>
        <p:nvSpPr>
          <p:cNvPr id="8" name="テキスト ボックス 7">
            <a:extLst>
              <a:ext uri="{FF2B5EF4-FFF2-40B4-BE49-F238E27FC236}">
                <a16:creationId xmlns:a16="http://schemas.microsoft.com/office/drawing/2014/main" id="{21E75BEB-1E9F-5267-DCB6-7EBD976E6189}"/>
              </a:ext>
            </a:extLst>
          </p:cNvPr>
          <p:cNvSpPr txBox="1"/>
          <p:nvPr/>
        </p:nvSpPr>
        <p:spPr>
          <a:xfrm>
            <a:off x="2195736" y="600363"/>
            <a:ext cx="3340210" cy="461665"/>
          </a:xfrm>
          <a:prstGeom prst="rect">
            <a:avLst/>
          </a:prstGeom>
          <a:noFill/>
        </p:spPr>
        <p:txBody>
          <a:bodyPr wrap="none" rtlCol="0">
            <a:spAutoFit/>
          </a:bodyPr>
          <a:lstStyle/>
          <a:p>
            <a:r>
              <a:rPr kumimoji="1" lang="ja-JP" altLang="en-US" sz="2400" dirty="0"/>
              <a:t>１つ</a:t>
            </a:r>
            <a:r>
              <a:rPr kumimoji="1" lang="en-US" altLang="ja-JP" sz="2400" dirty="0"/>
              <a:t>8TB</a:t>
            </a:r>
            <a:r>
              <a:rPr kumimoji="1" lang="ja-JP" altLang="en-US" sz="2400" dirty="0"/>
              <a:t>の</a:t>
            </a:r>
            <a:r>
              <a:rPr kumimoji="1" lang="en-US" altLang="ja-JP" sz="2400" dirty="0"/>
              <a:t>SATA</a:t>
            </a:r>
            <a:r>
              <a:rPr kumimoji="1" lang="ja-JP" altLang="en-US" sz="2400" dirty="0"/>
              <a:t>ディスク</a:t>
            </a:r>
          </a:p>
        </p:txBody>
      </p:sp>
      <p:cxnSp>
        <p:nvCxnSpPr>
          <p:cNvPr id="10" name="直線矢印コネクタ 9">
            <a:extLst>
              <a:ext uri="{FF2B5EF4-FFF2-40B4-BE49-F238E27FC236}">
                <a16:creationId xmlns:a16="http://schemas.microsoft.com/office/drawing/2014/main" id="{ADAC44E1-FA7B-2395-0491-AAA509E0417D}"/>
              </a:ext>
            </a:extLst>
          </p:cNvPr>
          <p:cNvCxnSpPr/>
          <p:nvPr/>
        </p:nvCxnSpPr>
        <p:spPr>
          <a:xfrm>
            <a:off x="4355976" y="1062028"/>
            <a:ext cx="720080" cy="179090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20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18288" y="366396"/>
            <a:ext cx="10407790" cy="5851525"/>
          </a:xfrm>
          <a:prstGeom prst="rect">
            <a:avLst/>
          </a:prstGeom>
        </p:spPr>
      </p:pic>
    </p:spTree>
    <p:extLst>
      <p:ext uri="{BB962C8B-B14F-4D97-AF65-F5344CB8AC3E}">
        <p14:creationId xmlns:p14="http://schemas.microsoft.com/office/powerpoint/2010/main" val="2929890054"/>
      </p:ext>
    </p:extLst>
  </p:cSld>
  <p:clrMapOvr>
    <a:masterClrMapping/>
  </p:clrMapOvr>
  <mc:AlternateContent xmlns:mc="http://schemas.openxmlformats.org/markup-compatibility/2006" xmlns:p14="http://schemas.microsoft.com/office/powerpoint/2010/main">
    <mc:Choice Requires="p14">
      <p:transition spd="slow" p14:dur="2000" advTm="70622"/>
    </mc:Choice>
    <mc:Fallback xmlns="">
      <p:transition spd="slow" advTm="7062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a:t>記憶システム</a:t>
            </a:r>
          </a:p>
        </p:txBody>
      </p:sp>
      <p:sp>
        <p:nvSpPr>
          <p:cNvPr id="6147" name="Rectangle 3"/>
          <p:cNvSpPr>
            <a:spLocks noGrp="1" noChangeArrowheads="1"/>
          </p:cNvSpPr>
          <p:nvPr>
            <p:ph type="body" idx="1"/>
          </p:nvPr>
        </p:nvSpPr>
        <p:spPr/>
        <p:txBody>
          <a:bodyPr/>
          <a:lstStyle/>
          <a:p>
            <a:pPr eaLnBrk="1" hangingPunct="1">
              <a:lnSpc>
                <a:spcPct val="90000"/>
              </a:lnSpc>
            </a:pPr>
            <a:r>
              <a:rPr lang="ja-JP" altLang="en-US" sz="2600" dirty="0"/>
              <a:t>膨大な容量を持ち、アクセス時間（読み出し、書き込み）が短いメモリが欲しい！</a:t>
            </a:r>
          </a:p>
          <a:p>
            <a:pPr eaLnBrk="1" hangingPunct="1">
              <a:lnSpc>
                <a:spcPct val="90000"/>
              </a:lnSpc>
              <a:buFont typeface="Wingdings" panose="05000000000000000000" pitchFamily="2" charset="2"/>
              <a:buNone/>
            </a:pPr>
            <a:r>
              <a:rPr lang="ja-JP" altLang="en-US" sz="2600" dirty="0"/>
              <a:t>しかし</a:t>
            </a:r>
          </a:p>
          <a:p>
            <a:pPr lvl="1" eaLnBrk="1" hangingPunct="1">
              <a:lnSpc>
                <a:spcPct val="90000"/>
              </a:lnSpc>
            </a:pPr>
            <a:r>
              <a:rPr lang="ja-JP" altLang="en-US" sz="2200" dirty="0"/>
              <a:t>容量の大きい（ビット単価が安い）メモリは遅い</a:t>
            </a:r>
          </a:p>
          <a:p>
            <a:pPr lvl="1" eaLnBrk="1" hangingPunct="1">
              <a:lnSpc>
                <a:spcPct val="90000"/>
              </a:lnSpc>
            </a:pPr>
            <a:r>
              <a:rPr lang="ja-JP" altLang="en-US" sz="2200" dirty="0"/>
              <a:t>高速なメモリは容量が小さい</a:t>
            </a:r>
          </a:p>
          <a:p>
            <a:pPr lvl="2" eaLnBrk="1" hangingPunct="1">
              <a:lnSpc>
                <a:spcPct val="90000"/>
              </a:lnSpc>
              <a:buFont typeface="Wingdings" panose="05000000000000000000" pitchFamily="2" charset="2"/>
              <a:buNone/>
            </a:pPr>
            <a:r>
              <a:rPr lang="ja-JP" altLang="en-US" sz="2000" dirty="0"/>
              <a:t>お金にモノを言わせて高速なメモリをたくさん揃えても大容量化の段階で遅くなってしまう</a:t>
            </a:r>
          </a:p>
          <a:p>
            <a:pPr eaLnBrk="1" hangingPunct="1">
              <a:lnSpc>
                <a:spcPct val="90000"/>
              </a:lnSpc>
            </a:pPr>
            <a:r>
              <a:rPr lang="ja-JP" altLang="en-US" sz="2600" dirty="0"/>
              <a:t>そこでアクセスの局所性</a:t>
            </a:r>
            <a:r>
              <a:rPr lang="en-US" altLang="ja-JP" sz="2600" dirty="0"/>
              <a:t>(Locality)</a:t>
            </a:r>
            <a:r>
              <a:rPr lang="ja-JP" altLang="en-US" sz="2600" dirty="0"/>
              <a:t>を利用</a:t>
            </a:r>
          </a:p>
          <a:p>
            <a:pPr lvl="1" eaLnBrk="1" hangingPunct="1">
              <a:lnSpc>
                <a:spcPct val="90000"/>
              </a:lnSpc>
            </a:pPr>
            <a:r>
              <a:rPr lang="ja-JP" altLang="en-US" sz="2200" dirty="0"/>
              <a:t>時間的局所性</a:t>
            </a:r>
            <a:r>
              <a:rPr lang="en-US" altLang="ja-JP" sz="2200" dirty="0"/>
              <a:t>(Temporal Locality)</a:t>
            </a:r>
          </a:p>
          <a:p>
            <a:pPr lvl="2" eaLnBrk="1" hangingPunct="1">
              <a:lnSpc>
                <a:spcPct val="90000"/>
              </a:lnSpc>
            </a:pPr>
            <a:r>
              <a:rPr lang="ja-JP" altLang="en-US" sz="2000" dirty="0"/>
              <a:t>一度アクセスされたアドレスは近いうちにまたアクセスされる</a:t>
            </a:r>
          </a:p>
          <a:p>
            <a:pPr lvl="1" eaLnBrk="1" hangingPunct="1">
              <a:lnSpc>
                <a:spcPct val="90000"/>
              </a:lnSpc>
            </a:pPr>
            <a:r>
              <a:rPr lang="ja-JP" altLang="en-US" sz="2200" dirty="0"/>
              <a:t>空間的局所性</a:t>
            </a:r>
            <a:r>
              <a:rPr lang="en-US" altLang="ja-JP" sz="2200" dirty="0"/>
              <a:t>(</a:t>
            </a:r>
            <a:r>
              <a:rPr lang="en-US" altLang="ja-JP" sz="2200" dirty="0" err="1"/>
              <a:t>Spacial</a:t>
            </a:r>
            <a:r>
              <a:rPr lang="en-US" altLang="ja-JP" sz="2200" dirty="0"/>
              <a:t> Locality)</a:t>
            </a:r>
          </a:p>
          <a:p>
            <a:pPr lvl="2" eaLnBrk="1" hangingPunct="1">
              <a:lnSpc>
                <a:spcPct val="90000"/>
              </a:lnSpc>
            </a:pPr>
            <a:r>
              <a:rPr lang="ja-JP" altLang="en-US" sz="2000" dirty="0"/>
              <a:t>一度アクセスされたアドレスに近い場所がまたアクセスされる</a:t>
            </a:r>
          </a:p>
          <a:p>
            <a:pPr lvl="2" eaLnBrk="1" hangingPunct="1">
              <a:lnSpc>
                <a:spcPct val="90000"/>
              </a:lnSpc>
              <a:buFont typeface="Wingdings" panose="05000000000000000000" pitchFamily="2" charset="2"/>
              <a:buNone/>
            </a:pPr>
            <a:endParaRPr lang="en-US" altLang="ja-JP" sz="2000" dirty="0"/>
          </a:p>
        </p:txBody>
      </p:sp>
    </p:spTree>
  </p:cSld>
  <p:clrMapOvr>
    <a:masterClrMapping/>
  </p:clrMapOvr>
  <mc:AlternateContent xmlns:mc="http://schemas.openxmlformats.org/markup-compatibility/2006" xmlns:p14="http://schemas.microsoft.com/office/powerpoint/2010/main">
    <mc:Choice Requires="p14">
      <p:transition spd="slow" p14:dur="2000" advTm="81442"/>
    </mc:Choice>
    <mc:Fallback xmlns="">
      <p:transition spd="slow" advTm="814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188" y="260350"/>
            <a:ext cx="8229600" cy="1139825"/>
          </a:xfrm>
        </p:spPr>
        <p:txBody>
          <a:bodyPr/>
          <a:lstStyle/>
          <a:p>
            <a:pPr eaLnBrk="1" hangingPunct="1"/>
            <a:r>
              <a:rPr lang="ja-JP" altLang="en-US"/>
              <a:t>ストレージシステム：ディスク装置</a:t>
            </a:r>
          </a:p>
        </p:txBody>
      </p:sp>
      <p:grpSp>
        <p:nvGrpSpPr>
          <p:cNvPr id="19459" name="Group 3"/>
          <p:cNvGrpSpPr>
            <a:grpSpLocks/>
          </p:cNvGrpSpPr>
          <p:nvPr/>
        </p:nvGrpSpPr>
        <p:grpSpPr bwMode="auto">
          <a:xfrm>
            <a:off x="4860925" y="3716338"/>
            <a:ext cx="3167063" cy="576262"/>
            <a:chOff x="3062" y="1797"/>
            <a:chExt cx="1995" cy="363"/>
          </a:xfrm>
        </p:grpSpPr>
        <p:grpSp>
          <p:nvGrpSpPr>
            <p:cNvPr id="19503" name="Group 4"/>
            <p:cNvGrpSpPr>
              <a:grpSpLocks/>
            </p:cNvGrpSpPr>
            <p:nvPr/>
          </p:nvGrpSpPr>
          <p:grpSpPr bwMode="auto">
            <a:xfrm>
              <a:off x="3334" y="1797"/>
              <a:ext cx="1723" cy="363"/>
              <a:chOff x="3334" y="1071"/>
              <a:chExt cx="1723" cy="363"/>
            </a:xfrm>
          </p:grpSpPr>
          <p:sp>
            <p:nvSpPr>
              <p:cNvPr id="19510" name="Oval 5"/>
              <p:cNvSpPr>
                <a:spLocks noChangeArrowheads="1"/>
              </p:cNvSpPr>
              <p:nvPr/>
            </p:nvSpPr>
            <p:spPr bwMode="auto">
              <a:xfrm>
                <a:off x="3334" y="1071"/>
                <a:ext cx="1723" cy="363"/>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511" name="Oval 6"/>
              <p:cNvSpPr>
                <a:spLocks noChangeArrowheads="1"/>
              </p:cNvSpPr>
              <p:nvPr/>
            </p:nvSpPr>
            <p:spPr bwMode="auto">
              <a:xfrm>
                <a:off x="3923" y="1162"/>
                <a:ext cx="499"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19504" name="AutoShape 7"/>
            <p:cNvSpPr>
              <a:spLocks noChangeArrowheads="1"/>
            </p:cNvSpPr>
            <p:nvPr/>
          </p:nvSpPr>
          <p:spPr bwMode="auto">
            <a:xfrm rot="5872629">
              <a:off x="3357" y="1502"/>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505" name="AutoShape 8"/>
            <p:cNvSpPr>
              <a:spLocks noChangeArrowheads="1"/>
            </p:cNvSpPr>
            <p:nvPr/>
          </p:nvSpPr>
          <p:spPr bwMode="auto">
            <a:xfrm rot="5872629">
              <a:off x="4082" y="1639"/>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19506" name="Group 9"/>
            <p:cNvGrpSpPr>
              <a:grpSpLocks/>
            </p:cNvGrpSpPr>
            <p:nvPr/>
          </p:nvGrpSpPr>
          <p:grpSpPr bwMode="auto">
            <a:xfrm>
              <a:off x="3697" y="1842"/>
              <a:ext cx="952" cy="227"/>
              <a:chOff x="2971" y="3475"/>
              <a:chExt cx="952" cy="227"/>
            </a:xfrm>
          </p:grpSpPr>
          <p:sp>
            <p:nvSpPr>
              <p:cNvPr id="19508" name="Oval 10"/>
              <p:cNvSpPr>
                <a:spLocks noChangeArrowheads="1"/>
              </p:cNvSpPr>
              <p:nvPr/>
            </p:nvSpPr>
            <p:spPr bwMode="auto">
              <a:xfrm>
                <a:off x="2971" y="3475"/>
                <a:ext cx="952" cy="227"/>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509" name="Oval 11"/>
              <p:cNvSpPr>
                <a:spLocks noChangeArrowheads="1"/>
              </p:cNvSpPr>
              <p:nvPr/>
            </p:nvSpPr>
            <p:spPr bwMode="auto">
              <a:xfrm>
                <a:off x="3016" y="3521"/>
                <a:ext cx="862" cy="135"/>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19507" name="Oval 12"/>
            <p:cNvSpPr>
              <a:spLocks noChangeArrowheads="1"/>
            </p:cNvSpPr>
            <p:nvPr/>
          </p:nvSpPr>
          <p:spPr bwMode="auto">
            <a:xfrm>
              <a:off x="4014" y="1933"/>
              <a:ext cx="362" cy="4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19460" name="Group 13"/>
          <p:cNvGrpSpPr>
            <a:grpSpLocks/>
          </p:cNvGrpSpPr>
          <p:nvPr/>
        </p:nvGrpSpPr>
        <p:grpSpPr bwMode="auto">
          <a:xfrm>
            <a:off x="4859338" y="3429000"/>
            <a:ext cx="3167062" cy="576263"/>
            <a:chOff x="3062" y="1797"/>
            <a:chExt cx="1995" cy="363"/>
          </a:xfrm>
        </p:grpSpPr>
        <p:grpSp>
          <p:nvGrpSpPr>
            <p:cNvPr id="19494" name="Group 14"/>
            <p:cNvGrpSpPr>
              <a:grpSpLocks/>
            </p:cNvGrpSpPr>
            <p:nvPr/>
          </p:nvGrpSpPr>
          <p:grpSpPr bwMode="auto">
            <a:xfrm>
              <a:off x="3334" y="1797"/>
              <a:ext cx="1723" cy="363"/>
              <a:chOff x="3334" y="1071"/>
              <a:chExt cx="1723" cy="363"/>
            </a:xfrm>
          </p:grpSpPr>
          <p:sp>
            <p:nvSpPr>
              <p:cNvPr id="19501" name="Oval 15"/>
              <p:cNvSpPr>
                <a:spLocks noChangeArrowheads="1"/>
              </p:cNvSpPr>
              <p:nvPr/>
            </p:nvSpPr>
            <p:spPr bwMode="auto">
              <a:xfrm>
                <a:off x="3334" y="1071"/>
                <a:ext cx="1723" cy="363"/>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502" name="Oval 16"/>
              <p:cNvSpPr>
                <a:spLocks noChangeArrowheads="1"/>
              </p:cNvSpPr>
              <p:nvPr/>
            </p:nvSpPr>
            <p:spPr bwMode="auto">
              <a:xfrm>
                <a:off x="3923" y="1162"/>
                <a:ext cx="499"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19495" name="AutoShape 17"/>
            <p:cNvSpPr>
              <a:spLocks noChangeArrowheads="1"/>
            </p:cNvSpPr>
            <p:nvPr/>
          </p:nvSpPr>
          <p:spPr bwMode="auto">
            <a:xfrm rot="5872629">
              <a:off x="3357" y="1502"/>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96" name="AutoShape 18"/>
            <p:cNvSpPr>
              <a:spLocks noChangeArrowheads="1"/>
            </p:cNvSpPr>
            <p:nvPr/>
          </p:nvSpPr>
          <p:spPr bwMode="auto">
            <a:xfrm rot="5872629">
              <a:off x="4082" y="1639"/>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19497" name="Group 19"/>
            <p:cNvGrpSpPr>
              <a:grpSpLocks/>
            </p:cNvGrpSpPr>
            <p:nvPr/>
          </p:nvGrpSpPr>
          <p:grpSpPr bwMode="auto">
            <a:xfrm>
              <a:off x="3697" y="1842"/>
              <a:ext cx="952" cy="227"/>
              <a:chOff x="2971" y="3475"/>
              <a:chExt cx="952" cy="227"/>
            </a:xfrm>
          </p:grpSpPr>
          <p:sp>
            <p:nvSpPr>
              <p:cNvPr id="19499" name="Oval 20"/>
              <p:cNvSpPr>
                <a:spLocks noChangeArrowheads="1"/>
              </p:cNvSpPr>
              <p:nvPr/>
            </p:nvSpPr>
            <p:spPr bwMode="auto">
              <a:xfrm>
                <a:off x="2971" y="3475"/>
                <a:ext cx="952" cy="227"/>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500" name="Oval 21"/>
              <p:cNvSpPr>
                <a:spLocks noChangeArrowheads="1"/>
              </p:cNvSpPr>
              <p:nvPr/>
            </p:nvSpPr>
            <p:spPr bwMode="auto">
              <a:xfrm>
                <a:off x="3016" y="3521"/>
                <a:ext cx="862" cy="135"/>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19498" name="Oval 22"/>
            <p:cNvSpPr>
              <a:spLocks noChangeArrowheads="1"/>
            </p:cNvSpPr>
            <p:nvPr/>
          </p:nvSpPr>
          <p:spPr bwMode="auto">
            <a:xfrm>
              <a:off x="4014" y="1933"/>
              <a:ext cx="362" cy="4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19461" name="Group 23"/>
          <p:cNvGrpSpPr>
            <a:grpSpLocks/>
          </p:cNvGrpSpPr>
          <p:nvPr/>
        </p:nvGrpSpPr>
        <p:grpSpPr bwMode="auto">
          <a:xfrm>
            <a:off x="4857750" y="3141663"/>
            <a:ext cx="3167063" cy="576262"/>
            <a:chOff x="3062" y="1797"/>
            <a:chExt cx="1995" cy="363"/>
          </a:xfrm>
        </p:grpSpPr>
        <p:grpSp>
          <p:nvGrpSpPr>
            <p:cNvPr id="19485" name="Group 24"/>
            <p:cNvGrpSpPr>
              <a:grpSpLocks/>
            </p:cNvGrpSpPr>
            <p:nvPr/>
          </p:nvGrpSpPr>
          <p:grpSpPr bwMode="auto">
            <a:xfrm>
              <a:off x="3334" y="1797"/>
              <a:ext cx="1723" cy="363"/>
              <a:chOff x="3334" y="1071"/>
              <a:chExt cx="1723" cy="363"/>
            </a:xfrm>
          </p:grpSpPr>
          <p:sp>
            <p:nvSpPr>
              <p:cNvPr id="19492" name="Oval 25"/>
              <p:cNvSpPr>
                <a:spLocks noChangeArrowheads="1"/>
              </p:cNvSpPr>
              <p:nvPr/>
            </p:nvSpPr>
            <p:spPr bwMode="auto">
              <a:xfrm>
                <a:off x="3334" y="1071"/>
                <a:ext cx="1723" cy="363"/>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93" name="Oval 26"/>
              <p:cNvSpPr>
                <a:spLocks noChangeArrowheads="1"/>
              </p:cNvSpPr>
              <p:nvPr/>
            </p:nvSpPr>
            <p:spPr bwMode="auto">
              <a:xfrm>
                <a:off x="3923" y="1162"/>
                <a:ext cx="499"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19486" name="AutoShape 27"/>
            <p:cNvSpPr>
              <a:spLocks noChangeArrowheads="1"/>
            </p:cNvSpPr>
            <p:nvPr/>
          </p:nvSpPr>
          <p:spPr bwMode="auto">
            <a:xfrm rot="5872629">
              <a:off x="3357" y="1502"/>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87" name="AutoShape 28"/>
            <p:cNvSpPr>
              <a:spLocks noChangeArrowheads="1"/>
            </p:cNvSpPr>
            <p:nvPr/>
          </p:nvSpPr>
          <p:spPr bwMode="auto">
            <a:xfrm rot="5872629">
              <a:off x="4082" y="1639"/>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19488" name="Group 29"/>
            <p:cNvGrpSpPr>
              <a:grpSpLocks/>
            </p:cNvGrpSpPr>
            <p:nvPr/>
          </p:nvGrpSpPr>
          <p:grpSpPr bwMode="auto">
            <a:xfrm>
              <a:off x="3697" y="1842"/>
              <a:ext cx="952" cy="227"/>
              <a:chOff x="2971" y="3475"/>
              <a:chExt cx="952" cy="227"/>
            </a:xfrm>
          </p:grpSpPr>
          <p:sp>
            <p:nvSpPr>
              <p:cNvPr id="19490" name="Oval 30"/>
              <p:cNvSpPr>
                <a:spLocks noChangeArrowheads="1"/>
              </p:cNvSpPr>
              <p:nvPr/>
            </p:nvSpPr>
            <p:spPr bwMode="auto">
              <a:xfrm>
                <a:off x="2971" y="3475"/>
                <a:ext cx="952" cy="227"/>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91" name="Oval 31"/>
              <p:cNvSpPr>
                <a:spLocks noChangeArrowheads="1"/>
              </p:cNvSpPr>
              <p:nvPr/>
            </p:nvSpPr>
            <p:spPr bwMode="auto">
              <a:xfrm>
                <a:off x="3016" y="3521"/>
                <a:ext cx="862" cy="135"/>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19489" name="Oval 32"/>
            <p:cNvSpPr>
              <a:spLocks noChangeArrowheads="1"/>
            </p:cNvSpPr>
            <p:nvPr/>
          </p:nvSpPr>
          <p:spPr bwMode="auto">
            <a:xfrm>
              <a:off x="4014" y="1933"/>
              <a:ext cx="362" cy="4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19462" name="Group 33"/>
          <p:cNvGrpSpPr>
            <a:grpSpLocks/>
          </p:cNvGrpSpPr>
          <p:nvPr/>
        </p:nvGrpSpPr>
        <p:grpSpPr bwMode="auto">
          <a:xfrm>
            <a:off x="4856163" y="2854325"/>
            <a:ext cx="3167062" cy="576263"/>
            <a:chOff x="3062" y="1797"/>
            <a:chExt cx="1995" cy="363"/>
          </a:xfrm>
        </p:grpSpPr>
        <p:grpSp>
          <p:nvGrpSpPr>
            <p:cNvPr id="19476" name="Group 34"/>
            <p:cNvGrpSpPr>
              <a:grpSpLocks/>
            </p:cNvGrpSpPr>
            <p:nvPr/>
          </p:nvGrpSpPr>
          <p:grpSpPr bwMode="auto">
            <a:xfrm>
              <a:off x="3334" y="1797"/>
              <a:ext cx="1723" cy="363"/>
              <a:chOff x="3334" y="1071"/>
              <a:chExt cx="1723" cy="363"/>
            </a:xfrm>
          </p:grpSpPr>
          <p:sp>
            <p:nvSpPr>
              <p:cNvPr id="19483" name="Oval 35"/>
              <p:cNvSpPr>
                <a:spLocks noChangeArrowheads="1"/>
              </p:cNvSpPr>
              <p:nvPr/>
            </p:nvSpPr>
            <p:spPr bwMode="auto">
              <a:xfrm>
                <a:off x="3334" y="1071"/>
                <a:ext cx="1723" cy="363"/>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84" name="Oval 36"/>
              <p:cNvSpPr>
                <a:spLocks noChangeArrowheads="1"/>
              </p:cNvSpPr>
              <p:nvPr/>
            </p:nvSpPr>
            <p:spPr bwMode="auto">
              <a:xfrm>
                <a:off x="3923" y="1162"/>
                <a:ext cx="499"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19477" name="AutoShape 37"/>
            <p:cNvSpPr>
              <a:spLocks noChangeArrowheads="1"/>
            </p:cNvSpPr>
            <p:nvPr/>
          </p:nvSpPr>
          <p:spPr bwMode="auto">
            <a:xfrm rot="5872629">
              <a:off x="3357" y="1502"/>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78" name="AutoShape 38"/>
            <p:cNvSpPr>
              <a:spLocks noChangeArrowheads="1"/>
            </p:cNvSpPr>
            <p:nvPr/>
          </p:nvSpPr>
          <p:spPr bwMode="auto">
            <a:xfrm rot="5872629">
              <a:off x="4082" y="1639"/>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19479" name="Group 39"/>
            <p:cNvGrpSpPr>
              <a:grpSpLocks/>
            </p:cNvGrpSpPr>
            <p:nvPr/>
          </p:nvGrpSpPr>
          <p:grpSpPr bwMode="auto">
            <a:xfrm>
              <a:off x="3697" y="1842"/>
              <a:ext cx="952" cy="227"/>
              <a:chOff x="2971" y="3475"/>
              <a:chExt cx="952" cy="227"/>
            </a:xfrm>
          </p:grpSpPr>
          <p:sp>
            <p:nvSpPr>
              <p:cNvPr id="19481" name="Oval 40"/>
              <p:cNvSpPr>
                <a:spLocks noChangeArrowheads="1"/>
              </p:cNvSpPr>
              <p:nvPr/>
            </p:nvSpPr>
            <p:spPr bwMode="auto">
              <a:xfrm>
                <a:off x="2971" y="3475"/>
                <a:ext cx="952" cy="227"/>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82" name="Oval 41"/>
              <p:cNvSpPr>
                <a:spLocks noChangeArrowheads="1"/>
              </p:cNvSpPr>
              <p:nvPr/>
            </p:nvSpPr>
            <p:spPr bwMode="auto">
              <a:xfrm>
                <a:off x="3016" y="3521"/>
                <a:ext cx="862" cy="135"/>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19480" name="Oval 42"/>
            <p:cNvSpPr>
              <a:spLocks noChangeArrowheads="1"/>
            </p:cNvSpPr>
            <p:nvPr/>
          </p:nvSpPr>
          <p:spPr bwMode="auto">
            <a:xfrm>
              <a:off x="4014" y="1933"/>
              <a:ext cx="362" cy="4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19463" name="Text Box 43"/>
          <p:cNvSpPr txBox="1">
            <a:spLocks noChangeArrowheads="1"/>
          </p:cNvSpPr>
          <p:nvPr/>
        </p:nvSpPr>
        <p:spPr bwMode="auto">
          <a:xfrm>
            <a:off x="5272088" y="1706563"/>
            <a:ext cx="2713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シリンダ：ヘッドの下にある</a:t>
            </a:r>
          </a:p>
          <a:p>
            <a:pPr eaLnBrk="1" hangingPunct="1"/>
            <a:r>
              <a:rPr lang="ja-JP" altLang="en-US"/>
              <a:t>すべてのトラックのこと</a:t>
            </a:r>
          </a:p>
        </p:txBody>
      </p:sp>
      <p:sp>
        <p:nvSpPr>
          <p:cNvPr id="19464" name="Text Box 44"/>
          <p:cNvSpPr txBox="1">
            <a:spLocks noChangeArrowheads="1"/>
          </p:cNvSpPr>
          <p:nvPr/>
        </p:nvSpPr>
        <p:spPr bwMode="auto">
          <a:xfrm>
            <a:off x="4479925" y="2341563"/>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ヘッド</a:t>
            </a:r>
          </a:p>
        </p:txBody>
      </p:sp>
      <p:sp>
        <p:nvSpPr>
          <p:cNvPr id="19465" name="Oval 45"/>
          <p:cNvSpPr>
            <a:spLocks noChangeArrowheads="1"/>
          </p:cNvSpPr>
          <p:nvPr/>
        </p:nvSpPr>
        <p:spPr bwMode="auto">
          <a:xfrm>
            <a:off x="684213" y="1917700"/>
            <a:ext cx="3382962" cy="3240088"/>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66" name="Oval 46"/>
          <p:cNvSpPr>
            <a:spLocks noChangeArrowheads="1"/>
          </p:cNvSpPr>
          <p:nvPr/>
        </p:nvSpPr>
        <p:spPr bwMode="auto">
          <a:xfrm>
            <a:off x="1979613" y="3141663"/>
            <a:ext cx="792162" cy="792162"/>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67" name="Oval 47"/>
          <p:cNvSpPr>
            <a:spLocks noChangeArrowheads="1"/>
          </p:cNvSpPr>
          <p:nvPr/>
        </p:nvSpPr>
        <p:spPr bwMode="auto">
          <a:xfrm>
            <a:off x="1547813" y="2781300"/>
            <a:ext cx="1655762"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68" name="Oval 48"/>
          <p:cNvSpPr>
            <a:spLocks noChangeArrowheads="1"/>
          </p:cNvSpPr>
          <p:nvPr/>
        </p:nvSpPr>
        <p:spPr bwMode="auto">
          <a:xfrm>
            <a:off x="1476375" y="2708275"/>
            <a:ext cx="1800225" cy="17287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69" name="Line 49"/>
          <p:cNvSpPr>
            <a:spLocks noChangeShapeType="1"/>
          </p:cNvSpPr>
          <p:nvPr/>
        </p:nvSpPr>
        <p:spPr bwMode="auto">
          <a:xfrm>
            <a:off x="2339975" y="2708275"/>
            <a:ext cx="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0" name="Line 50"/>
          <p:cNvSpPr>
            <a:spLocks noChangeShapeType="1"/>
          </p:cNvSpPr>
          <p:nvPr/>
        </p:nvSpPr>
        <p:spPr bwMode="auto">
          <a:xfrm>
            <a:off x="1979613" y="2781300"/>
            <a:ext cx="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1" name="Line 51"/>
          <p:cNvSpPr>
            <a:spLocks noChangeShapeType="1"/>
          </p:cNvSpPr>
          <p:nvPr/>
        </p:nvSpPr>
        <p:spPr bwMode="auto">
          <a:xfrm flipH="1">
            <a:off x="2700338" y="2781300"/>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2" name="Text Box 52"/>
          <p:cNvSpPr txBox="1">
            <a:spLocks noChangeArrowheads="1"/>
          </p:cNvSpPr>
          <p:nvPr/>
        </p:nvSpPr>
        <p:spPr bwMode="auto">
          <a:xfrm>
            <a:off x="1311275" y="1274763"/>
            <a:ext cx="3616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トラック：同心円状のアクセスの単位</a:t>
            </a:r>
          </a:p>
          <a:p>
            <a:pPr eaLnBrk="1" hangingPunct="1"/>
            <a:r>
              <a:rPr lang="ja-JP" altLang="en-US"/>
              <a:t>１万</a:t>
            </a:r>
            <a:r>
              <a:rPr lang="en-US" altLang="ja-JP"/>
              <a:t>-</a:t>
            </a:r>
            <a:r>
              <a:rPr lang="ja-JP" altLang="en-US"/>
              <a:t>５万ある</a:t>
            </a:r>
          </a:p>
        </p:txBody>
      </p:sp>
      <p:sp>
        <p:nvSpPr>
          <p:cNvPr id="19473" name="Text Box 53"/>
          <p:cNvSpPr txBox="1">
            <a:spLocks noChangeArrowheads="1"/>
          </p:cNvSpPr>
          <p:nvPr/>
        </p:nvSpPr>
        <p:spPr bwMode="auto">
          <a:xfrm>
            <a:off x="179388" y="5380038"/>
            <a:ext cx="5576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セクタ：</a:t>
            </a:r>
            <a:r>
              <a:rPr lang="en-US" altLang="ja-JP"/>
              <a:t>512B</a:t>
            </a:r>
            <a:r>
              <a:rPr lang="ja-JP" altLang="en-US"/>
              <a:t>程度に分割したアクセスの単位</a:t>
            </a:r>
          </a:p>
          <a:p>
            <a:pPr eaLnBrk="1" hangingPunct="1"/>
            <a:r>
              <a:rPr lang="en-US" altLang="ja-JP"/>
              <a:t>100-500</a:t>
            </a:r>
            <a:r>
              <a:rPr lang="ja-JP" altLang="en-US"/>
              <a:t>　セクタ番号、誤り訂正符号付きのデータを含む</a:t>
            </a:r>
          </a:p>
        </p:txBody>
      </p:sp>
      <p:sp>
        <p:nvSpPr>
          <p:cNvPr id="19474" name="Line 54"/>
          <p:cNvSpPr>
            <a:spLocks noChangeShapeType="1"/>
          </p:cNvSpPr>
          <p:nvPr/>
        </p:nvSpPr>
        <p:spPr bwMode="auto">
          <a:xfrm flipV="1">
            <a:off x="1042988" y="2781300"/>
            <a:ext cx="1081087" cy="2447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5" name="Text Box 55"/>
          <p:cNvSpPr txBox="1">
            <a:spLocks noChangeArrowheads="1"/>
          </p:cNvSpPr>
          <p:nvPr/>
        </p:nvSpPr>
        <p:spPr bwMode="auto">
          <a:xfrm>
            <a:off x="5867400" y="4514850"/>
            <a:ext cx="33385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磁性体の塗布された円板に</a:t>
            </a:r>
          </a:p>
          <a:p>
            <a:pPr eaLnBrk="1" hangingPunct="1"/>
            <a:r>
              <a:rPr lang="ja-JP" altLang="en-US"/>
              <a:t>データを格納</a:t>
            </a:r>
          </a:p>
          <a:p>
            <a:pPr eaLnBrk="1" hangingPunct="1"/>
            <a:r>
              <a:rPr lang="ja-JP" altLang="en-US"/>
              <a:t>可動式のヘッドを使って読み書き</a:t>
            </a:r>
          </a:p>
          <a:p>
            <a:pPr eaLnBrk="1" hangingPunct="1"/>
            <a:r>
              <a:rPr lang="ja-JP" altLang="en-US"/>
              <a:t>不揮発性</a:t>
            </a:r>
          </a:p>
        </p:txBody>
      </p:sp>
    </p:spTree>
  </p:cSld>
  <p:clrMapOvr>
    <a:masterClrMapping/>
  </p:clrMapOvr>
  <mc:AlternateContent xmlns:mc="http://schemas.openxmlformats.org/markup-compatibility/2006" xmlns:p14="http://schemas.microsoft.com/office/powerpoint/2010/main">
    <mc:Choice Requires="p14">
      <p:transition spd="slow" p14:dur="2000" advTm="112139"/>
    </mc:Choice>
    <mc:Fallback xmlns="">
      <p:transition spd="slow" advTm="11213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dirty="0"/>
              <a:t>ディスクの容量と動作速度</a:t>
            </a:r>
          </a:p>
        </p:txBody>
      </p:sp>
      <p:sp>
        <p:nvSpPr>
          <p:cNvPr id="20483" name="Rectangle 3"/>
          <p:cNvSpPr>
            <a:spLocks noGrp="1" noChangeArrowheads="1"/>
          </p:cNvSpPr>
          <p:nvPr>
            <p:ph type="body" idx="1"/>
          </p:nvPr>
        </p:nvSpPr>
        <p:spPr>
          <a:xfrm>
            <a:off x="457200" y="1125538"/>
            <a:ext cx="8229600" cy="5005387"/>
          </a:xfrm>
        </p:spPr>
        <p:txBody>
          <a:bodyPr/>
          <a:lstStyle/>
          <a:p>
            <a:pPr eaLnBrk="1" hangingPunct="1">
              <a:lnSpc>
                <a:spcPct val="80000"/>
              </a:lnSpc>
            </a:pPr>
            <a:r>
              <a:rPr lang="en-US" altLang="ja-JP" sz="2600"/>
              <a:t>2.5</a:t>
            </a:r>
            <a:r>
              <a:rPr lang="ja-JP" altLang="en-US" sz="2600"/>
              <a:t>インチー</a:t>
            </a:r>
            <a:r>
              <a:rPr lang="en-US" altLang="ja-JP" sz="2600"/>
              <a:t>3.5</a:t>
            </a:r>
            <a:r>
              <a:rPr lang="ja-JP" altLang="en-US" sz="2600"/>
              <a:t>インチ</a:t>
            </a:r>
          </a:p>
          <a:p>
            <a:pPr eaLnBrk="1" hangingPunct="1">
              <a:lnSpc>
                <a:spcPct val="80000"/>
              </a:lnSpc>
            </a:pPr>
            <a:r>
              <a:rPr lang="ja-JP" altLang="en-US" sz="2600"/>
              <a:t>ヘッド数：</a:t>
            </a:r>
            <a:r>
              <a:rPr lang="en-US" altLang="ja-JP" sz="2600"/>
              <a:t>2-4</a:t>
            </a:r>
          </a:p>
          <a:p>
            <a:pPr eaLnBrk="1" hangingPunct="1">
              <a:lnSpc>
                <a:spcPct val="80000"/>
              </a:lnSpc>
            </a:pPr>
            <a:r>
              <a:rPr lang="ja-JP" altLang="en-US" sz="2600"/>
              <a:t>容量：　１００</a:t>
            </a:r>
            <a:r>
              <a:rPr lang="en-US" altLang="ja-JP" sz="2600"/>
              <a:t>GB-1TB</a:t>
            </a:r>
          </a:p>
          <a:p>
            <a:pPr eaLnBrk="1" hangingPunct="1">
              <a:lnSpc>
                <a:spcPct val="80000"/>
              </a:lnSpc>
            </a:pPr>
            <a:r>
              <a:rPr lang="ja-JP" altLang="en-US" sz="2600"/>
              <a:t>平均ディスクアクセス時間＝</a:t>
            </a:r>
          </a:p>
          <a:p>
            <a:pPr eaLnBrk="1" hangingPunct="1">
              <a:lnSpc>
                <a:spcPct val="80000"/>
              </a:lnSpc>
              <a:buFont typeface="Wingdings" panose="05000000000000000000" pitchFamily="2" charset="2"/>
              <a:buNone/>
            </a:pPr>
            <a:r>
              <a:rPr lang="ja-JP" altLang="en-US" sz="2600"/>
              <a:t>　　平均シーク時間（ヘッドを動かす時間）＋</a:t>
            </a:r>
          </a:p>
          <a:p>
            <a:pPr eaLnBrk="1" hangingPunct="1">
              <a:lnSpc>
                <a:spcPct val="80000"/>
              </a:lnSpc>
              <a:buFont typeface="Wingdings" panose="05000000000000000000" pitchFamily="2" charset="2"/>
              <a:buNone/>
            </a:pPr>
            <a:r>
              <a:rPr lang="ja-JP" altLang="en-US" sz="2600"/>
              <a:t>　　平均回転待ち時間＋転送時間→数</a:t>
            </a:r>
            <a:r>
              <a:rPr lang="en-US" altLang="ja-JP" sz="2600"/>
              <a:t>msec</a:t>
            </a:r>
          </a:p>
          <a:p>
            <a:pPr eaLnBrk="1" hangingPunct="1">
              <a:lnSpc>
                <a:spcPct val="80000"/>
              </a:lnSpc>
            </a:pPr>
            <a:r>
              <a:rPr lang="ja-JP" altLang="en-US" sz="2600"/>
              <a:t>インタフェース</a:t>
            </a:r>
          </a:p>
          <a:p>
            <a:pPr lvl="1" eaLnBrk="1" hangingPunct="1">
              <a:lnSpc>
                <a:spcPct val="80000"/>
              </a:lnSpc>
            </a:pPr>
            <a:r>
              <a:rPr lang="en-US" altLang="ja-JP" sz="2200"/>
              <a:t>ATA(Advanced Technology Attachment)</a:t>
            </a:r>
          </a:p>
          <a:p>
            <a:pPr lvl="1" eaLnBrk="1" hangingPunct="1">
              <a:lnSpc>
                <a:spcPct val="80000"/>
              </a:lnSpc>
            </a:pPr>
            <a:r>
              <a:rPr lang="en-US" altLang="ja-JP" sz="2200"/>
              <a:t>SCSI(Small Computer Systems Interface)</a:t>
            </a:r>
          </a:p>
          <a:p>
            <a:pPr eaLnBrk="1" hangingPunct="1">
              <a:lnSpc>
                <a:spcPct val="80000"/>
              </a:lnSpc>
            </a:pPr>
            <a:r>
              <a:rPr lang="ja-JP" altLang="en-US" sz="2600"/>
              <a:t>ディスク内にマイクロプロセッサを装備し、アクセス時間を最適化</a:t>
            </a:r>
          </a:p>
          <a:p>
            <a:pPr eaLnBrk="1" hangingPunct="1">
              <a:lnSpc>
                <a:spcPct val="80000"/>
              </a:lnSpc>
            </a:pPr>
            <a:r>
              <a:rPr lang="ja-JP" altLang="en-US" sz="2600"/>
              <a:t>ディスクキャッシュの利用</a:t>
            </a:r>
          </a:p>
          <a:p>
            <a:pPr eaLnBrk="1" hangingPunct="1">
              <a:lnSpc>
                <a:spcPct val="80000"/>
              </a:lnSpc>
            </a:pPr>
            <a:endParaRPr lang="en-US" altLang="ja-JP" sz="2600"/>
          </a:p>
        </p:txBody>
      </p:sp>
    </p:spTree>
  </p:cSld>
  <p:clrMapOvr>
    <a:masterClrMapping/>
  </p:clrMapOvr>
  <mc:AlternateContent xmlns:mc="http://schemas.openxmlformats.org/markup-compatibility/2006" xmlns:p14="http://schemas.microsoft.com/office/powerpoint/2010/main">
    <mc:Choice Requires="p14">
      <p:transition spd="slow" p14:dur="2000" advTm="29824"/>
    </mc:Choice>
    <mc:Fallback xmlns="">
      <p:transition spd="slow" advTm="2982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a:t>キャッシュ</a:t>
            </a:r>
          </a:p>
        </p:txBody>
      </p:sp>
      <p:sp>
        <p:nvSpPr>
          <p:cNvPr id="21507" name="Rectangle 3"/>
          <p:cNvSpPr>
            <a:spLocks noGrp="1" noChangeArrowheads="1"/>
          </p:cNvSpPr>
          <p:nvPr>
            <p:ph type="body" idx="1"/>
          </p:nvPr>
        </p:nvSpPr>
        <p:spPr>
          <a:xfrm>
            <a:off x="457200" y="1412875"/>
            <a:ext cx="8229600" cy="4530725"/>
          </a:xfrm>
        </p:spPr>
        <p:txBody>
          <a:bodyPr/>
          <a:lstStyle/>
          <a:p>
            <a:pPr eaLnBrk="1" hangingPunct="1">
              <a:lnSpc>
                <a:spcPct val="80000"/>
              </a:lnSpc>
            </a:pPr>
            <a:r>
              <a:rPr lang="ja-JP" altLang="en-US" sz="2100"/>
              <a:t>頻繁にアクセスされるデータを入れておく小規模高速なメモリ</a:t>
            </a:r>
          </a:p>
          <a:p>
            <a:pPr lvl="1" eaLnBrk="1" hangingPunct="1">
              <a:lnSpc>
                <a:spcPct val="80000"/>
              </a:lnSpc>
            </a:pPr>
            <a:r>
              <a:rPr lang="en-US" altLang="ja-JP" sz="2000"/>
              <a:t>Cache</a:t>
            </a:r>
            <a:r>
              <a:rPr lang="ja-JP" altLang="en-US" sz="2000"/>
              <a:t>であって</a:t>
            </a:r>
            <a:r>
              <a:rPr lang="en-US" altLang="ja-JP" sz="2000"/>
              <a:t>Cash</a:t>
            </a:r>
            <a:r>
              <a:rPr lang="ja-JP" altLang="en-US" sz="2000"/>
              <a:t>ではないので注意</a:t>
            </a:r>
          </a:p>
          <a:p>
            <a:pPr lvl="1" eaLnBrk="1" hangingPunct="1">
              <a:lnSpc>
                <a:spcPct val="80000"/>
              </a:lnSpc>
            </a:pPr>
            <a:r>
              <a:rPr lang="ja-JP" altLang="en-US" sz="2000"/>
              <a:t>元々はコンピュータの主記憶に対するものだが、</a:t>
            </a:r>
            <a:r>
              <a:rPr lang="en-US" altLang="ja-JP" sz="2000"/>
              <a:t>IT</a:t>
            </a:r>
            <a:r>
              <a:rPr lang="ja-JP" altLang="en-US" sz="2000"/>
              <a:t>装置の色々なところに使われるようになった</a:t>
            </a:r>
          </a:p>
          <a:p>
            <a:pPr lvl="2" eaLnBrk="1" hangingPunct="1">
              <a:lnSpc>
                <a:spcPct val="80000"/>
              </a:lnSpc>
            </a:pPr>
            <a:r>
              <a:rPr lang="ja-JP" altLang="en-US" sz="1800"/>
              <a:t>ディスクキャッシュ、ページキャッシュ</a:t>
            </a:r>
            <a:r>
              <a:rPr lang="en-US" altLang="ja-JP" sz="1800"/>
              <a:t>..etc..</a:t>
            </a:r>
          </a:p>
          <a:p>
            <a:pPr eaLnBrk="1" hangingPunct="1">
              <a:lnSpc>
                <a:spcPct val="80000"/>
              </a:lnSpc>
            </a:pPr>
            <a:r>
              <a:rPr lang="ja-JP" altLang="en-US" sz="2100"/>
              <a:t>当たる</a:t>
            </a:r>
            <a:r>
              <a:rPr lang="en-US" altLang="ja-JP" sz="2100"/>
              <a:t>(</a:t>
            </a:r>
            <a:r>
              <a:rPr lang="ja-JP" altLang="en-US" sz="2100"/>
              <a:t>ヒット）、はずれる（ミスヒット）</a:t>
            </a:r>
          </a:p>
          <a:p>
            <a:pPr lvl="1" eaLnBrk="1" hangingPunct="1">
              <a:lnSpc>
                <a:spcPct val="80000"/>
              </a:lnSpc>
            </a:pPr>
            <a:r>
              <a:rPr lang="ja-JP" altLang="en-US" sz="2000"/>
              <a:t>ミスヒットしたら、下のメモリ階層から取ってきて入れ替える</a:t>
            </a:r>
            <a:r>
              <a:rPr lang="en-US" altLang="ja-JP" sz="2000"/>
              <a:t>(</a:t>
            </a:r>
            <a:r>
              <a:rPr lang="ja-JP" altLang="en-US" sz="2000"/>
              <a:t>リプレイス）</a:t>
            </a:r>
          </a:p>
          <a:p>
            <a:pPr eaLnBrk="1" hangingPunct="1">
              <a:lnSpc>
                <a:spcPct val="80000"/>
              </a:lnSpc>
            </a:pPr>
            <a:r>
              <a:rPr lang="ja-JP" altLang="en-US" sz="2100"/>
              <a:t>マッピング（割り付け）</a:t>
            </a:r>
          </a:p>
          <a:p>
            <a:pPr lvl="1" eaLnBrk="1" hangingPunct="1">
              <a:lnSpc>
                <a:spcPct val="80000"/>
              </a:lnSpc>
            </a:pPr>
            <a:r>
              <a:rPr lang="ja-JP" altLang="en-US" sz="2000"/>
              <a:t>主記憶とキャッシュのアドレスを高速に対応付ける</a:t>
            </a:r>
          </a:p>
          <a:p>
            <a:pPr lvl="1" eaLnBrk="1" hangingPunct="1">
              <a:lnSpc>
                <a:spcPct val="80000"/>
              </a:lnSpc>
            </a:pPr>
            <a:r>
              <a:rPr lang="en-US" altLang="ja-JP" sz="2000"/>
              <a:t>Direct map</a:t>
            </a:r>
            <a:r>
              <a:rPr lang="ja-JP" altLang="en-US" sz="2000"/>
              <a:t>　⇔　</a:t>
            </a:r>
            <a:r>
              <a:rPr lang="en-US" altLang="ja-JP" sz="2000"/>
              <a:t>Full associative cache</a:t>
            </a:r>
          </a:p>
          <a:p>
            <a:pPr eaLnBrk="1" hangingPunct="1">
              <a:lnSpc>
                <a:spcPct val="80000"/>
              </a:lnSpc>
            </a:pPr>
            <a:r>
              <a:rPr lang="ja-JP" altLang="en-US" sz="2100"/>
              <a:t>書き込みポリシー</a:t>
            </a:r>
          </a:p>
          <a:p>
            <a:pPr lvl="1" eaLnBrk="1" hangingPunct="1">
              <a:lnSpc>
                <a:spcPct val="80000"/>
              </a:lnSpc>
            </a:pPr>
            <a:r>
              <a:rPr lang="ja-JP" altLang="en-US" sz="2000"/>
              <a:t>ライトスルー、ライトバック</a:t>
            </a:r>
          </a:p>
          <a:p>
            <a:pPr eaLnBrk="1" hangingPunct="1">
              <a:lnSpc>
                <a:spcPct val="80000"/>
              </a:lnSpc>
            </a:pPr>
            <a:r>
              <a:rPr lang="ja-JP" altLang="en-US" sz="2100"/>
              <a:t>リプレイス（追い出し）ポリシー</a:t>
            </a:r>
          </a:p>
          <a:p>
            <a:pPr lvl="1" eaLnBrk="1" hangingPunct="1">
              <a:lnSpc>
                <a:spcPct val="80000"/>
              </a:lnSpc>
            </a:pPr>
            <a:r>
              <a:rPr lang="en-US" altLang="ja-JP" sz="2000"/>
              <a:t>LRU</a:t>
            </a:r>
            <a:r>
              <a:rPr lang="ja-JP" altLang="en-US" sz="2000"/>
              <a:t>　</a:t>
            </a:r>
            <a:r>
              <a:rPr lang="en-US" altLang="ja-JP" sz="2000"/>
              <a:t>(Least Recently Used)</a:t>
            </a:r>
          </a:p>
        </p:txBody>
      </p:sp>
    </p:spTree>
  </p:cSld>
  <p:clrMapOvr>
    <a:masterClrMapping/>
  </p:clrMapOvr>
  <mc:AlternateContent xmlns:mc="http://schemas.openxmlformats.org/markup-compatibility/2006" xmlns:p14="http://schemas.microsoft.com/office/powerpoint/2010/main">
    <mc:Choice Requires="p14">
      <p:transition spd="slow" p14:dur="2000" advTm="193130"/>
    </mc:Choice>
    <mc:Fallback xmlns="">
      <p:transition spd="slow" advTm="19313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a:t>アドレスマッピング（割り付け）</a:t>
            </a:r>
          </a:p>
        </p:txBody>
      </p:sp>
      <p:sp>
        <p:nvSpPr>
          <p:cNvPr id="22531" name="Rectangle 3"/>
          <p:cNvSpPr>
            <a:spLocks noGrp="1" noChangeArrowheads="1"/>
          </p:cNvSpPr>
          <p:nvPr>
            <p:ph type="body" idx="1"/>
          </p:nvPr>
        </p:nvSpPr>
        <p:spPr>
          <a:xfrm>
            <a:off x="457200" y="1412875"/>
            <a:ext cx="8229600" cy="4530725"/>
          </a:xfrm>
        </p:spPr>
        <p:txBody>
          <a:bodyPr/>
          <a:lstStyle/>
          <a:p>
            <a:pPr eaLnBrk="1" hangingPunct="1"/>
            <a:r>
              <a:rPr lang="en-US" altLang="ja-JP" dirty="0"/>
              <a:t>Byte(</a:t>
            </a:r>
            <a:r>
              <a:rPr lang="ja-JP" altLang="en-US" dirty="0"/>
              <a:t>ワード）単位に割り付けるのは効率が悪い</a:t>
            </a:r>
          </a:p>
          <a:p>
            <a:pPr lvl="1" eaLnBrk="1" hangingPunct="1"/>
            <a:r>
              <a:rPr lang="ja-JP" altLang="en-US" dirty="0"/>
              <a:t>一定の連続アドレスのブロック（ライン）を管理単位とする</a:t>
            </a:r>
          </a:p>
          <a:p>
            <a:pPr lvl="1" eaLnBrk="1" hangingPunct="1"/>
            <a:r>
              <a:rPr lang="ja-JP" altLang="en-US" dirty="0"/>
              <a:t>ブロックサイズは</a:t>
            </a:r>
            <a:r>
              <a:rPr lang="en-US" altLang="ja-JP" dirty="0" err="1"/>
              <a:t>8byte-128byte</a:t>
            </a:r>
            <a:r>
              <a:rPr lang="ja-JP" altLang="en-US" dirty="0"/>
              <a:t>程度</a:t>
            </a:r>
          </a:p>
          <a:p>
            <a:pPr lvl="1" eaLnBrk="1" hangingPunct="1"/>
            <a:r>
              <a:rPr lang="ja-JP" altLang="en-US" dirty="0"/>
              <a:t>ここでは</a:t>
            </a:r>
            <a:r>
              <a:rPr lang="en-US" altLang="ja-JP" dirty="0" err="1"/>
              <a:t>8byte</a:t>
            </a:r>
            <a:r>
              <a:rPr lang="ja-JP" altLang="en-US" dirty="0"/>
              <a:t>を使う</a:t>
            </a:r>
          </a:p>
          <a:p>
            <a:pPr lvl="2" eaLnBrk="1" hangingPunct="1"/>
            <a:r>
              <a:rPr lang="ja-JP" altLang="en-US" dirty="0"/>
              <a:t>小さすぎるが原理は同じ</a:t>
            </a:r>
          </a:p>
          <a:p>
            <a:pPr eaLnBrk="1" hangingPunct="1"/>
            <a:r>
              <a:rPr lang="ja-JP" altLang="en-US" dirty="0"/>
              <a:t>順番に割り付けていって１周したら、元に戻る</a:t>
            </a:r>
          </a:p>
          <a:p>
            <a:pPr lvl="1" eaLnBrk="1" hangingPunct="1"/>
            <a:r>
              <a:rPr lang="ja-JP" altLang="en-US" dirty="0"/>
              <a:t>キャッシュのブロック数（セット数）が</a:t>
            </a:r>
            <a:r>
              <a:rPr lang="en-US" altLang="ja-JP" dirty="0"/>
              <a:t>2</a:t>
            </a:r>
            <a:r>
              <a:rPr lang="ja-JP" altLang="en-US" dirty="0"/>
              <a:t>の</a:t>
            </a:r>
            <a:r>
              <a:rPr lang="en-US" altLang="ja-JP" dirty="0"/>
              <a:t>n</a:t>
            </a:r>
            <a:r>
              <a:rPr lang="ja-JP" altLang="en-US" dirty="0"/>
              <a:t>乗、ブロックサイズが</a:t>
            </a:r>
            <a:r>
              <a:rPr lang="en-US" altLang="ja-JP" dirty="0"/>
              <a:t>2</a:t>
            </a:r>
            <a:r>
              <a:rPr lang="ja-JP" altLang="en-US" dirty="0"/>
              <a:t>の</a:t>
            </a:r>
            <a:r>
              <a:rPr lang="en-US" altLang="ja-JP" dirty="0"/>
              <a:t>m</a:t>
            </a:r>
            <a:r>
              <a:rPr lang="ja-JP" altLang="en-US" dirty="0"/>
              <a:t>乗とすると</a:t>
            </a:r>
            <a:r>
              <a:rPr lang="ja-JP" altLang="en-US" dirty="0" err="1"/>
              <a:t>、、、</a:t>
            </a:r>
            <a:endParaRPr lang="ja-JP" altLang="en-US" dirty="0"/>
          </a:p>
        </p:txBody>
      </p:sp>
      <p:sp>
        <p:nvSpPr>
          <p:cNvPr id="22532" name="Rectangle 4"/>
          <p:cNvSpPr>
            <a:spLocks noChangeArrowheads="1"/>
          </p:cNvSpPr>
          <p:nvPr/>
        </p:nvSpPr>
        <p:spPr bwMode="auto">
          <a:xfrm>
            <a:off x="5435600" y="5876925"/>
            <a:ext cx="649288" cy="360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m</a:t>
            </a:r>
          </a:p>
        </p:txBody>
      </p:sp>
      <p:sp>
        <p:nvSpPr>
          <p:cNvPr id="22533" name="Rectangle 5"/>
          <p:cNvSpPr>
            <a:spLocks noChangeArrowheads="1"/>
          </p:cNvSpPr>
          <p:nvPr/>
        </p:nvSpPr>
        <p:spPr bwMode="auto">
          <a:xfrm>
            <a:off x="4500563" y="5876925"/>
            <a:ext cx="936625" cy="360363"/>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n</a:t>
            </a:r>
          </a:p>
        </p:txBody>
      </p:sp>
      <p:sp>
        <p:nvSpPr>
          <p:cNvPr id="22534" name="Rectangle 6"/>
          <p:cNvSpPr>
            <a:spLocks noChangeArrowheads="1"/>
          </p:cNvSpPr>
          <p:nvPr/>
        </p:nvSpPr>
        <p:spPr bwMode="auto">
          <a:xfrm>
            <a:off x="3563938" y="5876925"/>
            <a:ext cx="936625" cy="3603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a:t>残り</a:t>
            </a:r>
          </a:p>
        </p:txBody>
      </p:sp>
      <p:sp>
        <p:nvSpPr>
          <p:cNvPr id="22535" name="Text Box 7"/>
          <p:cNvSpPr txBox="1">
            <a:spLocks noChangeArrowheads="1"/>
          </p:cNvSpPr>
          <p:nvPr/>
        </p:nvSpPr>
        <p:spPr bwMode="auto">
          <a:xfrm>
            <a:off x="5795963" y="6308725"/>
            <a:ext cx="1931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ブロック内アドレス</a:t>
            </a:r>
          </a:p>
        </p:txBody>
      </p:sp>
      <p:sp>
        <p:nvSpPr>
          <p:cNvPr id="22536" name="Text Box 8"/>
          <p:cNvSpPr txBox="1">
            <a:spLocks noChangeArrowheads="1"/>
          </p:cNvSpPr>
          <p:nvPr/>
        </p:nvSpPr>
        <p:spPr bwMode="auto">
          <a:xfrm>
            <a:off x="4376738" y="6308725"/>
            <a:ext cx="13477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インデックス</a:t>
            </a:r>
          </a:p>
        </p:txBody>
      </p:sp>
      <p:sp>
        <p:nvSpPr>
          <p:cNvPr id="22537" name="Text Box 9"/>
          <p:cNvSpPr txBox="1">
            <a:spLocks noChangeArrowheads="1"/>
          </p:cNvSpPr>
          <p:nvPr/>
        </p:nvSpPr>
        <p:spPr bwMode="auto">
          <a:xfrm>
            <a:off x="3000375" y="6323013"/>
            <a:ext cx="1355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タグ　（キー</a:t>
            </a:r>
            <a:r>
              <a:rPr lang="en-US" altLang="ja-JP"/>
              <a:t>)</a:t>
            </a:r>
          </a:p>
        </p:txBody>
      </p:sp>
    </p:spTree>
  </p:cSld>
  <p:clrMapOvr>
    <a:masterClrMapping/>
  </p:clrMapOvr>
  <mc:AlternateContent xmlns:mc="http://schemas.openxmlformats.org/markup-compatibility/2006" xmlns:p14="http://schemas.microsoft.com/office/powerpoint/2010/main">
    <mc:Choice Requires="p14">
      <p:transition spd="slow" p14:dur="2000" advTm="141326"/>
    </mc:Choice>
    <mc:Fallback xmlns="">
      <p:transition spd="slow" advTm="14132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468313" y="2563813"/>
            <a:ext cx="584200" cy="576262"/>
            <a:chOff x="385" y="300"/>
            <a:chExt cx="368" cy="363"/>
          </a:xfrm>
        </p:grpSpPr>
        <p:sp>
          <p:nvSpPr>
            <p:cNvPr id="23823" name="Rectangle 3"/>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24" name="Rectangle 4"/>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25" name="Rectangle 5"/>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26" name="Rectangle 6"/>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27" name="Rectangle 7"/>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28" name="Rectangle 8"/>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29" name="Rectangle 9"/>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30" name="Rectangle 10"/>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31" name="Rectangle 11"/>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23555" name="Rectangle 12"/>
          <p:cNvSpPr>
            <a:spLocks noChangeArrowheads="1"/>
          </p:cNvSpPr>
          <p:nvPr/>
        </p:nvSpPr>
        <p:spPr bwMode="auto">
          <a:xfrm>
            <a:off x="1044575"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556" name="Rectangle 13"/>
          <p:cNvSpPr>
            <a:spLocks noChangeArrowheads="1"/>
          </p:cNvSpPr>
          <p:nvPr/>
        </p:nvSpPr>
        <p:spPr bwMode="auto">
          <a:xfrm>
            <a:off x="1117600"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557" name="Rectangle 14"/>
          <p:cNvSpPr>
            <a:spLocks noChangeArrowheads="1"/>
          </p:cNvSpPr>
          <p:nvPr/>
        </p:nvSpPr>
        <p:spPr bwMode="auto">
          <a:xfrm>
            <a:off x="1190625"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558" name="Rectangle 15"/>
          <p:cNvSpPr>
            <a:spLocks noChangeArrowheads="1"/>
          </p:cNvSpPr>
          <p:nvPr/>
        </p:nvSpPr>
        <p:spPr bwMode="auto">
          <a:xfrm>
            <a:off x="1263650"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559" name="Rectangle 16"/>
          <p:cNvSpPr>
            <a:spLocks noChangeArrowheads="1"/>
          </p:cNvSpPr>
          <p:nvPr/>
        </p:nvSpPr>
        <p:spPr bwMode="auto">
          <a:xfrm>
            <a:off x="1336675"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560" name="Rectangle 17"/>
          <p:cNvSpPr>
            <a:spLocks noChangeArrowheads="1"/>
          </p:cNvSpPr>
          <p:nvPr/>
        </p:nvSpPr>
        <p:spPr bwMode="auto">
          <a:xfrm>
            <a:off x="1409700"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561" name="Rectangle 18"/>
          <p:cNvSpPr>
            <a:spLocks noChangeArrowheads="1"/>
          </p:cNvSpPr>
          <p:nvPr/>
        </p:nvSpPr>
        <p:spPr bwMode="auto">
          <a:xfrm>
            <a:off x="1482725"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562" name="Rectangle 19"/>
          <p:cNvSpPr>
            <a:spLocks noChangeArrowheads="1"/>
          </p:cNvSpPr>
          <p:nvPr/>
        </p:nvSpPr>
        <p:spPr bwMode="auto">
          <a:xfrm>
            <a:off x="1555750"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563" name="Rectangle 20"/>
          <p:cNvSpPr>
            <a:spLocks noChangeArrowheads="1"/>
          </p:cNvSpPr>
          <p:nvPr/>
        </p:nvSpPr>
        <p:spPr bwMode="auto">
          <a:xfrm>
            <a:off x="1044575" y="2563813"/>
            <a:ext cx="576263" cy="5762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23564" name="Group 21"/>
          <p:cNvGrpSpPr>
            <a:grpSpLocks/>
          </p:cNvGrpSpPr>
          <p:nvPr/>
        </p:nvGrpSpPr>
        <p:grpSpPr bwMode="auto">
          <a:xfrm>
            <a:off x="1620838" y="2563813"/>
            <a:ext cx="584200" cy="576262"/>
            <a:chOff x="385" y="300"/>
            <a:chExt cx="368" cy="363"/>
          </a:xfrm>
        </p:grpSpPr>
        <p:sp>
          <p:nvSpPr>
            <p:cNvPr id="23814" name="Rectangle 2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15" name="Rectangle 2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16" name="Rectangle 2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17" name="Rectangle 2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18" name="Rectangle 2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19" name="Rectangle 2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20" name="Rectangle 2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21" name="Rectangle 2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22" name="Rectangle 3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65" name="Group 31"/>
          <p:cNvGrpSpPr>
            <a:grpSpLocks/>
          </p:cNvGrpSpPr>
          <p:nvPr/>
        </p:nvGrpSpPr>
        <p:grpSpPr bwMode="auto">
          <a:xfrm>
            <a:off x="2197100" y="2563813"/>
            <a:ext cx="584200" cy="576262"/>
            <a:chOff x="385" y="300"/>
            <a:chExt cx="368" cy="363"/>
          </a:xfrm>
        </p:grpSpPr>
        <p:sp>
          <p:nvSpPr>
            <p:cNvPr id="23805" name="Rectangle 3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06" name="Rectangle 3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07" name="Rectangle 3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08" name="Rectangle 3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09" name="Rectangle 3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10" name="Rectangle 3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11" name="Rectangle 3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12" name="Rectangle 3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13" name="Rectangle 4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66" name="Group 41"/>
          <p:cNvGrpSpPr>
            <a:grpSpLocks/>
          </p:cNvGrpSpPr>
          <p:nvPr/>
        </p:nvGrpSpPr>
        <p:grpSpPr bwMode="auto">
          <a:xfrm>
            <a:off x="2773363" y="2563813"/>
            <a:ext cx="584200" cy="576262"/>
            <a:chOff x="385" y="300"/>
            <a:chExt cx="368" cy="363"/>
          </a:xfrm>
        </p:grpSpPr>
        <p:sp>
          <p:nvSpPr>
            <p:cNvPr id="23796" name="Rectangle 4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97" name="Rectangle 4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98" name="Rectangle 4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99" name="Rectangle 4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00" name="Rectangle 4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01" name="Rectangle 4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02" name="Rectangle 4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03" name="Rectangle 4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804" name="Rectangle 5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67" name="Group 51"/>
          <p:cNvGrpSpPr>
            <a:grpSpLocks/>
          </p:cNvGrpSpPr>
          <p:nvPr/>
        </p:nvGrpSpPr>
        <p:grpSpPr bwMode="auto">
          <a:xfrm>
            <a:off x="3349625" y="2563813"/>
            <a:ext cx="584200" cy="576262"/>
            <a:chOff x="385" y="300"/>
            <a:chExt cx="368" cy="363"/>
          </a:xfrm>
        </p:grpSpPr>
        <p:sp>
          <p:nvSpPr>
            <p:cNvPr id="23787" name="Rectangle 5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88" name="Rectangle 5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89" name="Rectangle 5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90" name="Rectangle 5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91" name="Rectangle 5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92" name="Rectangle 5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93" name="Rectangle 5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94" name="Rectangle 5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95" name="Rectangle 6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68" name="Group 61"/>
          <p:cNvGrpSpPr>
            <a:grpSpLocks/>
          </p:cNvGrpSpPr>
          <p:nvPr/>
        </p:nvGrpSpPr>
        <p:grpSpPr bwMode="auto">
          <a:xfrm>
            <a:off x="3925888" y="2563813"/>
            <a:ext cx="584200" cy="576262"/>
            <a:chOff x="385" y="300"/>
            <a:chExt cx="368" cy="363"/>
          </a:xfrm>
        </p:grpSpPr>
        <p:sp>
          <p:nvSpPr>
            <p:cNvPr id="23778" name="Rectangle 6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79" name="Rectangle 6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80" name="Rectangle 6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81" name="Rectangle 6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82" name="Rectangle 6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83" name="Rectangle 6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84" name="Rectangle 6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85" name="Rectangle 6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86" name="Rectangle 7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69" name="Group 71"/>
          <p:cNvGrpSpPr>
            <a:grpSpLocks/>
          </p:cNvGrpSpPr>
          <p:nvPr/>
        </p:nvGrpSpPr>
        <p:grpSpPr bwMode="auto">
          <a:xfrm>
            <a:off x="4502150" y="2563813"/>
            <a:ext cx="584200" cy="576262"/>
            <a:chOff x="385" y="300"/>
            <a:chExt cx="368" cy="363"/>
          </a:xfrm>
        </p:grpSpPr>
        <p:sp>
          <p:nvSpPr>
            <p:cNvPr id="23769" name="Rectangle 7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70" name="Rectangle 7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71" name="Rectangle 7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72" name="Rectangle 7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73" name="Rectangle 7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74" name="Rectangle 7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75" name="Rectangle 7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76" name="Rectangle 7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77" name="Rectangle 8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70" name="Group 81"/>
          <p:cNvGrpSpPr>
            <a:grpSpLocks/>
          </p:cNvGrpSpPr>
          <p:nvPr/>
        </p:nvGrpSpPr>
        <p:grpSpPr bwMode="auto">
          <a:xfrm>
            <a:off x="5078413" y="2563813"/>
            <a:ext cx="584200" cy="576262"/>
            <a:chOff x="385" y="300"/>
            <a:chExt cx="368" cy="363"/>
          </a:xfrm>
        </p:grpSpPr>
        <p:sp>
          <p:nvSpPr>
            <p:cNvPr id="23760" name="Rectangle 8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61" name="Rectangle 8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62" name="Rectangle 8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63" name="Rectangle 8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64" name="Rectangle 8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65" name="Rectangle 8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66" name="Rectangle 8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67" name="Rectangle 8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68" name="Rectangle 9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71" name="Group 91"/>
          <p:cNvGrpSpPr>
            <a:grpSpLocks/>
          </p:cNvGrpSpPr>
          <p:nvPr/>
        </p:nvGrpSpPr>
        <p:grpSpPr bwMode="auto">
          <a:xfrm>
            <a:off x="5654675" y="2563813"/>
            <a:ext cx="584200" cy="576262"/>
            <a:chOff x="385" y="300"/>
            <a:chExt cx="368" cy="363"/>
          </a:xfrm>
        </p:grpSpPr>
        <p:sp>
          <p:nvSpPr>
            <p:cNvPr id="23751" name="Rectangle 9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52" name="Rectangle 9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53" name="Rectangle 9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54" name="Rectangle 9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55" name="Rectangle 9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56" name="Rectangle 9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57" name="Rectangle 9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58" name="Rectangle 9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59" name="Rectangle 10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72" name="Group 101"/>
          <p:cNvGrpSpPr>
            <a:grpSpLocks/>
          </p:cNvGrpSpPr>
          <p:nvPr/>
        </p:nvGrpSpPr>
        <p:grpSpPr bwMode="auto">
          <a:xfrm>
            <a:off x="6230938" y="2563813"/>
            <a:ext cx="584200" cy="576262"/>
            <a:chOff x="385" y="300"/>
            <a:chExt cx="368" cy="363"/>
          </a:xfrm>
        </p:grpSpPr>
        <p:sp>
          <p:nvSpPr>
            <p:cNvPr id="23742" name="Rectangle 10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43" name="Rectangle 10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44" name="Rectangle 10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45" name="Rectangle 10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46" name="Rectangle 10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47" name="Rectangle 10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48" name="Rectangle 10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49" name="Rectangle 10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50" name="Rectangle 11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73" name="Group 111"/>
          <p:cNvGrpSpPr>
            <a:grpSpLocks/>
          </p:cNvGrpSpPr>
          <p:nvPr/>
        </p:nvGrpSpPr>
        <p:grpSpPr bwMode="auto">
          <a:xfrm>
            <a:off x="7227888" y="2563813"/>
            <a:ext cx="584200" cy="576262"/>
            <a:chOff x="385" y="300"/>
            <a:chExt cx="368" cy="363"/>
          </a:xfrm>
        </p:grpSpPr>
        <p:sp>
          <p:nvSpPr>
            <p:cNvPr id="23733" name="Rectangle 11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34" name="Rectangle 11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35" name="Rectangle 11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36" name="Rectangle 11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37" name="Rectangle 11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38" name="Rectangle 11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39" name="Rectangle 11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40" name="Rectangle 11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41" name="Rectangle 12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74" name="Group 121"/>
          <p:cNvGrpSpPr>
            <a:grpSpLocks/>
          </p:cNvGrpSpPr>
          <p:nvPr/>
        </p:nvGrpSpPr>
        <p:grpSpPr bwMode="auto">
          <a:xfrm>
            <a:off x="7804150" y="2563813"/>
            <a:ext cx="584200" cy="576262"/>
            <a:chOff x="385" y="300"/>
            <a:chExt cx="368" cy="363"/>
          </a:xfrm>
        </p:grpSpPr>
        <p:sp>
          <p:nvSpPr>
            <p:cNvPr id="23724" name="Rectangle 12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25" name="Rectangle 12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26" name="Rectangle 12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27" name="Rectangle 12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28" name="Rectangle 12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29" name="Rectangle 12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30" name="Rectangle 12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31" name="Rectangle 12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32" name="Rectangle 13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75" name="Group 131"/>
          <p:cNvGrpSpPr>
            <a:grpSpLocks/>
          </p:cNvGrpSpPr>
          <p:nvPr/>
        </p:nvGrpSpPr>
        <p:grpSpPr bwMode="auto">
          <a:xfrm>
            <a:off x="8380413" y="2563813"/>
            <a:ext cx="584200" cy="576262"/>
            <a:chOff x="385" y="300"/>
            <a:chExt cx="368" cy="363"/>
          </a:xfrm>
        </p:grpSpPr>
        <p:sp>
          <p:nvSpPr>
            <p:cNvPr id="23715" name="Rectangle 13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16" name="Rectangle 13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17" name="Rectangle 13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18" name="Rectangle 13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19" name="Rectangle 13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20" name="Rectangle 13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21" name="Rectangle 13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22" name="Rectangle 13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23" name="Rectangle 14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23576" name="Rectangle 141"/>
          <p:cNvSpPr>
            <a:spLocks noChangeArrowheads="1"/>
          </p:cNvSpPr>
          <p:nvPr/>
        </p:nvSpPr>
        <p:spPr bwMode="auto">
          <a:xfrm>
            <a:off x="6804025" y="2563813"/>
            <a:ext cx="431800"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577" name="Text Box 142"/>
          <p:cNvSpPr txBox="1">
            <a:spLocks noChangeArrowheads="1"/>
          </p:cNvSpPr>
          <p:nvPr/>
        </p:nvSpPr>
        <p:spPr bwMode="auto">
          <a:xfrm>
            <a:off x="6856413" y="272732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grpSp>
        <p:nvGrpSpPr>
          <p:cNvPr id="23578" name="Group 143"/>
          <p:cNvGrpSpPr>
            <a:grpSpLocks/>
          </p:cNvGrpSpPr>
          <p:nvPr/>
        </p:nvGrpSpPr>
        <p:grpSpPr bwMode="auto">
          <a:xfrm>
            <a:off x="2330450" y="4940300"/>
            <a:ext cx="584200" cy="576263"/>
            <a:chOff x="385" y="300"/>
            <a:chExt cx="368" cy="363"/>
          </a:xfrm>
        </p:grpSpPr>
        <p:sp>
          <p:nvSpPr>
            <p:cNvPr id="23706" name="Rectangle 14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07" name="Rectangle 14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08" name="Rectangle 14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09" name="Rectangle 14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10" name="Rectangle 14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11" name="Rectangle 14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12" name="Rectangle 15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13" name="Rectangle 15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14" name="Rectangle 15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79" name="Group 153"/>
          <p:cNvGrpSpPr>
            <a:grpSpLocks/>
          </p:cNvGrpSpPr>
          <p:nvPr/>
        </p:nvGrpSpPr>
        <p:grpSpPr bwMode="auto">
          <a:xfrm>
            <a:off x="2906713" y="4940300"/>
            <a:ext cx="584200" cy="576263"/>
            <a:chOff x="385" y="300"/>
            <a:chExt cx="368" cy="363"/>
          </a:xfrm>
        </p:grpSpPr>
        <p:sp>
          <p:nvSpPr>
            <p:cNvPr id="23697" name="Rectangle 15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98" name="Rectangle 15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99" name="Rectangle 15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00" name="Rectangle 15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01" name="Rectangle 15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02" name="Rectangle 15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03" name="Rectangle 16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04" name="Rectangle 16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05" name="Rectangle 16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80" name="Group 163"/>
          <p:cNvGrpSpPr>
            <a:grpSpLocks/>
          </p:cNvGrpSpPr>
          <p:nvPr/>
        </p:nvGrpSpPr>
        <p:grpSpPr bwMode="auto">
          <a:xfrm>
            <a:off x="3482975" y="4940300"/>
            <a:ext cx="584200" cy="576263"/>
            <a:chOff x="385" y="300"/>
            <a:chExt cx="368" cy="363"/>
          </a:xfrm>
        </p:grpSpPr>
        <p:sp>
          <p:nvSpPr>
            <p:cNvPr id="23688" name="Rectangle 16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89" name="Rectangle 16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90" name="Rectangle 16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91" name="Rectangle 16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92" name="Rectangle 16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93" name="Rectangle 16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94" name="Rectangle 17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95" name="Rectangle 17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96" name="Rectangle 17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81" name="Group 173"/>
          <p:cNvGrpSpPr>
            <a:grpSpLocks/>
          </p:cNvGrpSpPr>
          <p:nvPr/>
        </p:nvGrpSpPr>
        <p:grpSpPr bwMode="auto">
          <a:xfrm>
            <a:off x="4059238" y="4940300"/>
            <a:ext cx="584200" cy="576263"/>
            <a:chOff x="385" y="300"/>
            <a:chExt cx="368" cy="363"/>
          </a:xfrm>
        </p:grpSpPr>
        <p:sp>
          <p:nvSpPr>
            <p:cNvPr id="23679" name="Rectangle 17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80" name="Rectangle 17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81" name="Rectangle 17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82" name="Rectangle 17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83" name="Rectangle 17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84" name="Rectangle 17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85" name="Rectangle 18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86" name="Rectangle 18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87" name="Rectangle 18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82" name="Group 183"/>
          <p:cNvGrpSpPr>
            <a:grpSpLocks/>
          </p:cNvGrpSpPr>
          <p:nvPr/>
        </p:nvGrpSpPr>
        <p:grpSpPr bwMode="auto">
          <a:xfrm>
            <a:off x="4635500" y="4940300"/>
            <a:ext cx="584200" cy="576263"/>
            <a:chOff x="385" y="300"/>
            <a:chExt cx="368" cy="363"/>
          </a:xfrm>
        </p:grpSpPr>
        <p:sp>
          <p:nvSpPr>
            <p:cNvPr id="23670" name="Rectangle 18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71" name="Rectangle 18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72" name="Rectangle 18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73" name="Rectangle 18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74" name="Rectangle 18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75" name="Rectangle 18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76" name="Rectangle 19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77" name="Rectangle 19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78" name="Rectangle 19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83" name="Group 193"/>
          <p:cNvGrpSpPr>
            <a:grpSpLocks/>
          </p:cNvGrpSpPr>
          <p:nvPr/>
        </p:nvGrpSpPr>
        <p:grpSpPr bwMode="auto">
          <a:xfrm>
            <a:off x="5211763" y="4940300"/>
            <a:ext cx="584200" cy="576263"/>
            <a:chOff x="385" y="300"/>
            <a:chExt cx="368" cy="363"/>
          </a:xfrm>
        </p:grpSpPr>
        <p:sp>
          <p:nvSpPr>
            <p:cNvPr id="23661" name="Rectangle 19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62" name="Rectangle 19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63" name="Rectangle 19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64" name="Rectangle 19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65" name="Rectangle 19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66" name="Rectangle 19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67" name="Rectangle 20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68" name="Rectangle 20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69" name="Rectangle 20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84" name="Group 203"/>
          <p:cNvGrpSpPr>
            <a:grpSpLocks/>
          </p:cNvGrpSpPr>
          <p:nvPr/>
        </p:nvGrpSpPr>
        <p:grpSpPr bwMode="auto">
          <a:xfrm>
            <a:off x="5788025" y="4940300"/>
            <a:ext cx="584200" cy="576263"/>
            <a:chOff x="385" y="300"/>
            <a:chExt cx="368" cy="363"/>
          </a:xfrm>
        </p:grpSpPr>
        <p:sp>
          <p:nvSpPr>
            <p:cNvPr id="23652" name="Rectangle 20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53" name="Rectangle 20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54" name="Rectangle 20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55" name="Rectangle 20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56" name="Rectangle 20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57" name="Rectangle 20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58" name="Rectangle 21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59" name="Rectangle 21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60" name="Rectangle 21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585" name="Group 213"/>
          <p:cNvGrpSpPr>
            <a:grpSpLocks/>
          </p:cNvGrpSpPr>
          <p:nvPr/>
        </p:nvGrpSpPr>
        <p:grpSpPr bwMode="auto">
          <a:xfrm>
            <a:off x="6364288" y="4940300"/>
            <a:ext cx="584200" cy="576263"/>
            <a:chOff x="385" y="300"/>
            <a:chExt cx="368" cy="363"/>
          </a:xfrm>
        </p:grpSpPr>
        <p:sp>
          <p:nvSpPr>
            <p:cNvPr id="23643" name="Rectangle 21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44" name="Rectangle 21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45" name="Rectangle 21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46" name="Rectangle 21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47" name="Rectangle 21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48" name="Rectangle 21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49" name="Rectangle 22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50" name="Rectangle 22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51" name="Rectangle 22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23586" name="Line 223"/>
          <p:cNvSpPr>
            <a:spLocks noChangeShapeType="1"/>
          </p:cNvSpPr>
          <p:nvPr/>
        </p:nvSpPr>
        <p:spPr bwMode="auto">
          <a:xfrm>
            <a:off x="755650" y="3140075"/>
            <a:ext cx="180022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7" name="Line 224"/>
          <p:cNvSpPr>
            <a:spLocks noChangeShapeType="1"/>
          </p:cNvSpPr>
          <p:nvPr/>
        </p:nvSpPr>
        <p:spPr bwMode="auto">
          <a:xfrm>
            <a:off x="1331913" y="3140075"/>
            <a:ext cx="180022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8" name="Line 225"/>
          <p:cNvSpPr>
            <a:spLocks noChangeShapeType="1"/>
          </p:cNvSpPr>
          <p:nvPr/>
        </p:nvSpPr>
        <p:spPr bwMode="auto">
          <a:xfrm>
            <a:off x="1908175" y="3140075"/>
            <a:ext cx="180022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9" name="Line 226"/>
          <p:cNvSpPr>
            <a:spLocks noChangeShapeType="1"/>
          </p:cNvSpPr>
          <p:nvPr/>
        </p:nvSpPr>
        <p:spPr bwMode="auto">
          <a:xfrm>
            <a:off x="2484438" y="3140075"/>
            <a:ext cx="180022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0" name="Line 227"/>
          <p:cNvSpPr>
            <a:spLocks noChangeShapeType="1"/>
          </p:cNvSpPr>
          <p:nvPr/>
        </p:nvSpPr>
        <p:spPr bwMode="auto">
          <a:xfrm>
            <a:off x="3060700" y="3140075"/>
            <a:ext cx="180022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1" name="Line 228"/>
          <p:cNvSpPr>
            <a:spLocks noChangeShapeType="1"/>
          </p:cNvSpPr>
          <p:nvPr/>
        </p:nvSpPr>
        <p:spPr bwMode="auto">
          <a:xfrm>
            <a:off x="3636963" y="3140075"/>
            <a:ext cx="180022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2" name="Line 229"/>
          <p:cNvSpPr>
            <a:spLocks noChangeShapeType="1"/>
          </p:cNvSpPr>
          <p:nvPr/>
        </p:nvSpPr>
        <p:spPr bwMode="auto">
          <a:xfrm>
            <a:off x="4213225" y="3140075"/>
            <a:ext cx="180022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3" name="Line 230"/>
          <p:cNvSpPr>
            <a:spLocks noChangeShapeType="1"/>
          </p:cNvSpPr>
          <p:nvPr/>
        </p:nvSpPr>
        <p:spPr bwMode="auto">
          <a:xfrm>
            <a:off x="4789488" y="3140075"/>
            <a:ext cx="180022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4" name="Text Box 231"/>
          <p:cNvSpPr txBox="1">
            <a:spLocks noChangeArrowheads="1"/>
          </p:cNvSpPr>
          <p:nvPr/>
        </p:nvSpPr>
        <p:spPr bwMode="auto">
          <a:xfrm>
            <a:off x="0"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a:t>
            </a:r>
            <a:r>
              <a:rPr lang="en-US" altLang="ja-JP" sz="1400" b="1">
                <a:solidFill>
                  <a:srgbClr val="FF0000"/>
                </a:solidFill>
              </a:rPr>
              <a:t>000</a:t>
            </a:r>
            <a:r>
              <a:rPr lang="en-US" altLang="ja-JP" sz="1400" b="1"/>
              <a:t>000</a:t>
            </a:r>
          </a:p>
          <a:p>
            <a:pPr eaLnBrk="1" hangingPunct="1"/>
            <a:r>
              <a:rPr lang="ja-JP" altLang="en-US" sz="1400" b="1"/>
              <a:t>　　　　</a:t>
            </a:r>
            <a:r>
              <a:rPr lang="en-US" altLang="ja-JP" sz="1400" b="1"/>
              <a:t>…</a:t>
            </a:r>
          </a:p>
          <a:p>
            <a:pPr eaLnBrk="1" hangingPunct="1"/>
            <a:r>
              <a:rPr lang="en-US" altLang="ja-JP" sz="1400" b="1"/>
              <a:t>0000</a:t>
            </a:r>
            <a:r>
              <a:rPr lang="en-US" altLang="ja-JP" sz="1400" b="1">
                <a:solidFill>
                  <a:srgbClr val="FF0000"/>
                </a:solidFill>
              </a:rPr>
              <a:t>000</a:t>
            </a:r>
            <a:r>
              <a:rPr lang="en-US" altLang="ja-JP" sz="1400" b="1"/>
              <a:t>111</a:t>
            </a:r>
          </a:p>
        </p:txBody>
      </p:sp>
      <p:sp>
        <p:nvSpPr>
          <p:cNvPr id="23595" name="Line 232"/>
          <p:cNvSpPr>
            <a:spLocks noChangeShapeType="1"/>
          </p:cNvSpPr>
          <p:nvPr/>
        </p:nvSpPr>
        <p:spPr bwMode="auto">
          <a:xfrm>
            <a:off x="684213" y="1125538"/>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6" name="Line 233"/>
          <p:cNvSpPr>
            <a:spLocks noChangeShapeType="1"/>
          </p:cNvSpPr>
          <p:nvPr/>
        </p:nvSpPr>
        <p:spPr bwMode="auto">
          <a:xfrm>
            <a:off x="1331913"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7" name="Text Box 234"/>
          <p:cNvSpPr txBox="1">
            <a:spLocks noChangeArrowheads="1"/>
          </p:cNvSpPr>
          <p:nvPr/>
        </p:nvSpPr>
        <p:spPr bwMode="auto">
          <a:xfrm>
            <a:off x="684213" y="146526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a:t>
            </a:r>
            <a:r>
              <a:rPr lang="en-US" altLang="ja-JP" sz="1400" b="1">
                <a:solidFill>
                  <a:srgbClr val="FF0000"/>
                </a:solidFill>
              </a:rPr>
              <a:t>001</a:t>
            </a:r>
            <a:r>
              <a:rPr lang="en-US" altLang="ja-JP" sz="1400" b="1"/>
              <a:t>000</a:t>
            </a:r>
          </a:p>
          <a:p>
            <a:pPr eaLnBrk="1" hangingPunct="1"/>
            <a:r>
              <a:rPr lang="ja-JP" altLang="en-US" sz="1400" b="1"/>
              <a:t>　　　　</a:t>
            </a:r>
            <a:r>
              <a:rPr lang="en-US" altLang="ja-JP" sz="1400" b="1"/>
              <a:t>…</a:t>
            </a:r>
          </a:p>
          <a:p>
            <a:pPr eaLnBrk="1" hangingPunct="1"/>
            <a:r>
              <a:rPr lang="en-US" altLang="ja-JP" sz="1400" b="1"/>
              <a:t>0000</a:t>
            </a:r>
            <a:r>
              <a:rPr lang="en-US" altLang="ja-JP" sz="1400" b="1">
                <a:solidFill>
                  <a:srgbClr val="FF0000"/>
                </a:solidFill>
              </a:rPr>
              <a:t>001</a:t>
            </a:r>
            <a:r>
              <a:rPr lang="en-US" altLang="ja-JP" sz="1400" b="1"/>
              <a:t>111</a:t>
            </a:r>
          </a:p>
        </p:txBody>
      </p:sp>
      <p:sp>
        <p:nvSpPr>
          <p:cNvPr id="23598" name="Text Box 235"/>
          <p:cNvSpPr txBox="1">
            <a:spLocks noChangeArrowheads="1"/>
          </p:cNvSpPr>
          <p:nvPr/>
        </p:nvSpPr>
        <p:spPr bwMode="auto">
          <a:xfrm>
            <a:off x="1223963"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a:t>
            </a:r>
            <a:r>
              <a:rPr lang="en-US" altLang="ja-JP" sz="1400" b="1">
                <a:solidFill>
                  <a:srgbClr val="FF0000"/>
                </a:solidFill>
              </a:rPr>
              <a:t>010</a:t>
            </a:r>
            <a:r>
              <a:rPr lang="en-US" altLang="ja-JP" sz="1400" b="1"/>
              <a:t>000</a:t>
            </a:r>
          </a:p>
          <a:p>
            <a:pPr eaLnBrk="1" hangingPunct="1"/>
            <a:r>
              <a:rPr lang="ja-JP" altLang="en-US" sz="1400" b="1"/>
              <a:t>　　　　</a:t>
            </a:r>
            <a:r>
              <a:rPr lang="en-US" altLang="ja-JP" sz="1400" b="1"/>
              <a:t>…</a:t>
            </a:r>
          </a:p>
          <a:p>
            <a:pPr eaLnBrk="1" hangingPunct="1"/>
            <a:r>
              <a:rPr lang="en-US" altLang="ja-JP" sz="1400" b="1"/>
              <a:t>0000</a:t>
            </a:r>
            <a:r>
              <a:rPr lang="en-US" altLang="ja-JP" sz="1400" b="1">
                <a:solidFill>
                  <a:srgbClr val="FF0000"/>
                </a:solidFill>
              </a:rPr>
              <a:t>010</a:t>
            </a:r>
            <a:r>
              <a:rPr lang="en-US" altLang="ja-JP" sz="1400" b="1"/>
              <a:t>111</a:t>
            </a:r>
          </a:p>
        </p:txBody>
      </p:sp>
      <p:sp>
        <p:nvSpPr>
          <p:cNvPr id="23599" name="Text Box 236"/>
          <p:cNvSpPr txBox="1">
            <a:spLocks noChangeArrowheads="1"/>
          </p:cNvSpPr>
          <p:nvPr/>
        </p:nvSpPr>
        <p:spPr bwMode="auto">
          <a:xfrm>
            <a:off x="2484438"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a:t>
            </a:r>
            <a:r>
              <a:rPr lang="en-US" altLang="ja-JP" sz="1400" b="1">
                <a:solidFill>
                  <a:srgbClr val="FF0000"/>
                </a:solidFill>
              </a:rPr>
              <a:t>100</a:t>
            </a:r>
            <a:r>
              <a:rPr lang="en-US" altLang="ja-JP" sz="1400" b="1"/>
              <a:t>000</a:t>
            </a:r>
          </a:p>
          <a:p>
            <a:pPr eaLnBrk="1" hangingPunct="1"/>
            <a:r>
              <a:rPr lang="ja-JP" altLang="en-US" sz="1400" b="1"/>
              <a:t>　　　　</a:t>
            </a:r>
            <a:r>
              <a:rPr lang="en-US" altLang="ja-JP" sz="1400" b="1"/>
              <a:t>…</a:t>
            </a:r>
          </a:p>
          <a:p>
            <a:pPr eaLnBrk="1" hangingPunct="1"/>
            <a:r>
              <a:rPr lang="en-US" altLang="ja-JP" sz="1400" b="1"/>
              <a:t>0000</a:t>
            </a:r>
            <a:r>
              <a:rPr lang="en-US" altLang="ja-JP" sz="1400" b="1">
                <a:solidFill>
                  <a:srgbClr val="FF0000"/>
                </a:solidFill>
              </a:rPr>
              <a:t>100</a:t>
            </a:r>
            <a:r>
              <a:rPr lang="en-US" altLang="ja-JP" sz="1400" b="1"/>
              <a:t>111</a:t>
            </a:r>
          </a:p>
        </p:txBody>
      </p:sp>
      <p:sp>
        <p:nvSpPr>
          <p:cNvPr id="23600" name="Text Box 237"/>
          <p:cNvSpPr txBox="1">
            <a:spLocks noChangeArrowheads="1"/>
          </p:cNvSpPr>
          <p:nvPr/>
        </p:nvSpPr>
        <p:spPr bwMode="auto">
          <a:xfrm>
            <a:off x="3708400"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a:t>
            </a:r>
            <a:r>
              <a:rPr lang="en-US" altLang="ja-JP" sz="1400" b="1">
                <a:solidFill>
                  <a:srgbClr val="FF0000"/>
                </a:solidFill>
              </a:rPr>
              <a:t>110</a:t>
            </a:r>
            <a:r>
              <a:rPr lang="en-US" altLang="ja-JP" sz="1400" b="1"/>
              <a:t>000</a:t>
            </a:r>
          </a:p>
          <a:p>
            <a:pPr eaLnBrk="1" hangingPunct="1"/>
            <a:r>
              <a:rPr lang="ja-JP" altLang="en-US" sz="1400" b="1"/>
              <a:t>　　　　</a:t>
            </a:r>
            <a:r>
              <a:rPr lang="en-US" altLang="ja-JP" sz="1400" b="1"/>
              <a:t>…</a:t>
            </a:r>
          </a:p>
          <a:p>
            <a:pPr eaLnBrk="1" hangingPunct="1"/>
            <a:r>
              <a:rPr lang="en-US" altLang="ja-JP" sz="1400" b="1"/>
              <a:t>0000</a:t>
            </a:r>
            <a:r>
              <a:rPr lang="en-US" altLang="ja-JP" sz="1400" b="1">
                <a:solidFill>
                  <a:srgbClr val="FF0000"/>
                </a:solidFill>
              </a:rPr>
              <a:t>110</a:t>
            </a:r>
            <a:r>
              <a:rPr lang="en-US" altLang="ja-JP" sz="1400" b="1"/>
              <a:t>111</a:t>
            </a:r>
          </a:p>
        </p:txBody>
      </p:sp>
      <p:sp>
        <p:nvSpPr>
          <p:cNvPr id="23601" name="Text Box 238"/>
          <p:cNvSpPr txBox="1">
            <a:spLocks noChangeArrowheads="1"/>
          </p:cNvSpPr>
          <p:nvPr/>
        </p:nvSpPr>
        <p:spPr bwMode="auto">
          <a:xfrm>
            <a:off x="1908175" y="14843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a:t>
            </a:r>
            <a:r>
              <a:rPr lang="en-US" altLang="ja-JP" sz="1400" b="1">
                <a:solidFill>
                  <a:srgbClr val="FF0000"/>
                </a:solidFill>
              </a:rPr>
              <a:t>011</a:t>
            </a:r>
            <a:r>
              <a:rPr lang="en-US" altLang="ja-JP" sz="1400" b="1"/>
              <a:t>000</a:t>
            </a:r>
          </a:p>
          <a:p>
            <a:pPr eaLnBrk="1" hangingPunct="1"/>
            <a:r>
              <a:rPr lang="ja-JP" altLang="en-US" sz="1400" b="1"/>
              <a:t>　　　　</a:t>
            </a:r>
            <a:r>
              <a:rPr lang="en-US" altLang="ja-JP" sz="1400" b="1"/>
              <a:t>…</a:t>
            </a:r>
          </a:p>
          <a:p>
            <a:pPr eaLnBrk="1" hangingPunct="1"/>
            <a:r>
              <a:rPr lang="en-US" altLang="ja-JP" sz="1400" b="1"/>
              <a:t>0000</a:t>
            </a:r>
            <a:r>
              <a:rPr lang="en-US" altLang="ja-JP" sz="1400" b="1">
                <a:solidFill>
                  <a:srgbClr val="FF0000"/>
                </a:solidFill>
              </a:rPr>
              <a:t>011</a:t>
            </a:r>
            <a:r>
              <a:rPr lang="en-US" altLang="ja-JP" sz="1400" b="1"/>
              <a:t>111</a:t>
            </a:r>
          </a:p>
        </p:txBody>
      </p:sp>
      <p:sp>
        <p:nvSpPr>
          <p:cNvPr id="23602" name="Text Box 239"/>
          <p:cNvSpPr txBox="1">
            <a:spLocks noChangeArrowheads="1"/>
          </p:cNvSpPr>
          <p:nvPr/>
        </p:nvSpPr>
        <p:spPr bwMode="auto">
          <a:xfrm>
            <a:off x="3168650" y="14843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a:t>
            </a:r>
            <a:r>
              <a:rPr lang="en-US" altLang="ja-JP" sz="1400" b="1">
                <a:solidFill>
                  <a:srgbClr val="FF0000"/>
                </a:solidFill>
              </a:rPr>
              <a:t>101</a:t>
            </a:r>
            <a:r>
              <a:rPr lang="en-US" altLang="ja-JP" sz="1400" b="1"/>
              <a:t>000</a:t>
            </a:r>
          </a:p>
          <a:p>
            <a:pPr eaLnBrk="1" hangingPunct="1"/>
            <a:r>
              <a:rPr lang="ja-JP" altLang="en-US" sz="1400" b="1"/>
              <a:t>　　　　</a:t>
            </a:r>
            <a:r>
              <a:rPr lang="en-US" altLang="ja-JP" sz="1400" b="1"/>
              <a:t>…</a:t>
            </a:r>
          </a:p>
          <a:p>
            <a:pPr eaLnBrk="1" hangingPunct="1"/>
            <a:r>
              <a:rPr lang="en-US" altLang="ja-JP" sz="1400" b="1"/>
              <a:t>0000</a:t>
            </a:r>
            <a:r>
              <a:rPr lang="en-US" altLang="ja-JP" sz="1400" b="1">
                <a:solidFill>
                  <a:srgbClr val="FF0000"/>
                </a:solidFill>
              </a:rPr>
              <a:t>101</a:t>
            </a:r>
            <a:r>
              <a:rPr lang="en-US" altLang="ja-JP" sz="1400" b="1"/>
              <a:t>111</a:t>
            </a:r>
          </a:p>
        </p:txBody>
      </p:sp>
      <p:sp>
        <p:nvSpPr>
          <p:cNvPr id="23603" name="Text Box 240"/>
          <p:cNvSpPr txBox="1">
            <a:spLocks noChangeArrowheads="1"/>
          </p:cNvSpPr>
          <p:nvPr/>
        </p:nvSpPr>
        <p:spPr bwMode="auto">
          <a:xfrm>
            <a:off x="4356100" y="14843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a:t>
            </a:r>
            <a:r>
              <a:rPr lang="en-US" altLang="ja-JP" sz="1400" b="1">
                <a:solidFill>
                  <a:srgbClr val="FF0000"/>
                </a:solidFill>
              </a:rPr>
              <a:t>111</a:t>
            </a:r>
            <a:r>
              <a:rPr lang="en-US" altLang="ja-JP" sz="1400" b="1"/>
              <a:t>000</a:t>
            </a:r>
          </a:p>
          <a:p>
            <a:pPr eaLnBrk="1" hangingPunct="1"/>
            <a:r>
              <a:rPr lang="ja-JP" altLang="en-US" sz="1400" b="1"/>
              <a:t>　　　　</a:t>
            </a:r>
            <a:r>
              <a:rPr lang="en-US" altLang="ja-JP" sz="1400" b="1"/>
              <a:t>…</a:t>
            </a:r>
          </a:p>
          <a:p>
            <a:pPr eaLnBrk="1" hangingPunct="1"/>
            <a:r>
              <a:rPr lang="en-US" altLang="ja-JP" sz="1400" b="1"/>
              <a:t>0000</a:t>
            </a:r>
            <a:r>
              <a:rPr lang="en-US" altLang="ja-JP" sz="1400" b="1">
                <a:solidFill>
                  <a:srgbClr val="FF0000"/>
                </a:solidFill>
              </a:rPr>
              <a:t>111</a:t>
            </a:r>
            <a:r>
              <a:rPr lang="en-US" altLang="ja-JP" sz="1400" b="1"/>
              <a:t>111</a:t>
            </a:r>
          </a:p>
        </p:txBody>
      </p:sp>
      <p:sp>
        <p:nvSpPr>
          <p:cNvPr id="23604" name="Line 241"/>
          <p:cNvSpPr>
            <a:spLocks noChangeShapeType="1"/>
          </p:cNvSpPr>
          <p:nvPr/>
        </p:nvSpPr>
        <p:spPr bwMode="auto">
          <a:xfrm>
            <a:off x="1908175" y="1125538"/>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05" name="Line 242"/>
          <p:cNvSpPr>
            <a:spLocks noChangeShapeType="1"/>
          </p:cNvSpPr>
          <p:nvPr/>
        </p:nvSpPr>
        <p:spPr bwMode="auto">
          <a:xfrm>
            <a:off x="3132138" y="1123950"/>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06" name="Line 243"/>
          <p:cNvSpPr>
            <a:spLocks noChangeShapeType="1"/>
          </p:cNvSpPr>
          <p:nvPr/>
        </p:nvSpPr>
        <p:spPr bwMode="auto">
          <a:xfrm>
            <a:off x="4356100" y="1122363"/>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07" name="Line 244"/>
          <p:cNvSpPr>
            <a:spLocks noChangeShapeType="1"/>
          </p:cNvSpPr>
          <p:nvPr/>
        </p:nvSpPr>
        <p:spPr bwMode="auto">
          <a:xfrm>
            <a:off x="2411413"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08" name="Line 245"/>
          <p:cNvSpPr>
            <a:spLocks noChangeShapeType="1"/>
          </p:cNvSpPr>
          <p:nvPr/>
        </p:nvSpPr>
        <p:spPr bwMode="auto">
          <a:xfrm>
            <a:off x="3635375"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09" name="Line 246"/>
          <p:cNvSpPr>
            <a:spLocks noChangeShapeType="1"/>
          </p:cNvSpPr>
          <p:nvPr/>
        </p:nvSpPr>
        <p:spPr bwMode="auto">
          <a:xfrm>
            <a:off x="4859338"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10" name="Text Box 247"/>
          <p:cNvSpPr txBox="1">
            <a:spLocks noChangeArrowheads="1"/>
          </p:cNvSpPr>
          <p:nvPr/>
        </p:nvSpPr>
        <p:spPr bwMode="auto">
          <a:xfrm>
            <a:off x="4932363"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0001</a:t>
            </a:r>
            <a:r>
              <a:rPr lang="en-US" altLang="ja-JP" sz="1400" b="1">
                <a:solidFill>
                  <a:srgbClr val="FF0000"/>
                </a:solidFill>
              </a:rPr>
              <a:t>000</a:t>
            </a:r>
            <a:r>
              <a:rPr lang="en-US" altLang="ja-JP" sz="1400" b="1"/>
              <a:t>000</a:t>
            </a:r>
          </a:p>
          <a:p>
            <a:pPr eaLnBrk="1" hangingPunct="1"/>
            <a:r>
              <a:rPr lang="ja-JP" altLang="en-US" sz="1400" b="1"/>
              <a:t>　　　　</a:t>
            </a:r>
            <a:r>
              <a:rPr lang="en-US" altLang="ja-JP" sz="1400" b="1"/>
              <a:t>…</a:t>
            </a:r>
          </a:p>
          <a:p>
            <a:pPr eaLnBrk="1" hangingPunct="1"/>
            <a:r>
              <a:rPr lang="en-US" altLang="ja-JP" sz="1400" b="1"/>
              <a:t>0001</a:t>
            </a:r>
            <a:r>
              <a:rPr lang="en-US" altLang="ja-JP" sz="1400" b="1">
                <a:solidFill>
                  <a:srgbClr val="FF0000"/>
                </a:solidFill>
              </a:rPr>
              <a:t>000</a:t>
            </a:r>
            <a:r>
              <a:rPr lang="en-US" altLang="ja-JP" sz="1400" b="1"/>
              <a:t>111</a:t>
            </a:r>
          </a:p>
        </p:txBody>
      </p:sp>
      <p:sp>
        <p:nvSpPr>
          <p:cNvPr id="23611" name="Line 248"/>
          <p:cNvSpPr>
            <a:spLocks noChangeShapeType="1"/>
          </p:cNvSpPr>
          <p:nvPr/>
        </p:nvSpPr>
        <p:spPr bwMode="auto">
          <a:xfrm>
            <a:off x="5508625" y="1125538"/>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12" name="Text Box 249"/>
          <p:cNvSpPr txBox="1">
            <a:spLocks noChangeArrowheads="1"/>
          </p:cNvSpPr>
          <p:nvPr/>
        </p:nvSpPr>
        <p:spPr bwMode="auto">
          <a:xfrm>
            <a:off x="5545138" y="14843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0001</a:t>
            </a:r>
            <a:r>
              <a:rPr lang="en-US" altLang="ja-JP" sz="1400" b="1">
                <a:solidFill>
                  <a:srgbClr val="FF0000"/>
                </a:solidFill>
              </a:rPr>
              <a:t>001</a:t>
            </a:r>
            <a:r>
              <a:rPr lang="en-US" altLang="ja-JP" sz="1400" b="1"/>
              <a:t>000</a:t>
            </a:r>
          </a:p>
          <a:p>
            <a:pPr eaLnBrk="1" hangingPunct="1"/>
            <a:r>
              <a:rPr lang="ja-JP" altLang="en-US" sz="1400" b="1"/>
              <a:t>　　　　</a:t>
            </a:r>
            <a:r>
              <a:rPr lang="en-US" altLang="ja-JP" sz="1400" b="1"/>
              <a:t>…</a:t>
            </a:r>
          </a:p>
          <a:p>
            <a:pPr eaLnBrk="1" hangingPunct="1"/>
            <a:r>
              <a:rPr lang="en-US" altLang="ja-JP" sz="1400" b="1"/>
              <a:t>0001</a:t>
            </a:r>
            <a:r>
              <a:rPr lang="en-US" altLang="ja-JP" sz="1400" b="1">
                <a:solidFill>
                  <a:srgbClr val="FF0000"/>
                </a:solidFill>
              </a:rPr>
              <a:t>001</a:t>
            </a:r>
            <a:r>
              <a:rPr lang="en-US" altLang="ja-JP" sz="1400" b="1"/>
              <a:t>111</a:t>
            </a:r>
          </a:p>
        </p:txBody>
      </p:sp>
      <p:sp>
        <p:nvSpPr>
          <p:cNvPr id="23613" name="Line 250"/>
          <p:cNvSpPr>
            <a:spLocks noChangeShapeType="1"/>
          </p:cNvSpPr>
          <p:nvPr/>
        </p:nvSpPr>
        <p:spPr bwMode="auto">
          <a:xfrm>
            <a:off x="5940425"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14" name="Line 251"/>
          <p:cNvSpPr>
            <a:spLocks noChangeShapeType="1"/>
          </p:cNvSpPr>
          <p:nvPr/>
        </p:nvSpPr>
        <p:spPr bwMode="auto">
          <a:xfrm flipH="1">
            <a:off x="2627313" y="3141663"/>
            <a:ext cx="273685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15" name="Line 252"/>
          <p:cNvSpPr>
            <a:spLocks noChangeShapeType="1"/>
          </p:cNvSpPr>
          <p:nvPr/>
        </p:nvSpPr>
        <p:spPr bwMode="auto">
          <a:xfrm flipH="1">
            <a:off x="3130550" y="3141663"/>
            <a:ext cx="273685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16" name="Line 253"/>
          <p:cNvSpPr>
            <a:spLocks noChangeShapeType="1"/>
          </p:cNvSpPr>
          <p:nvPr/>
        </p:nvSpPr>
        <p:spPr bwMode="auto">
          <a:xfrm flipH="1">
            <a:off x="3779838" y="3141663"/>
            <a:ext cx="259080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17" name="Line 254"/>
          <p:cNvSpPr>
            <a:spLocks noChangeShapeType="1"/>
          </p:cNvSpPr>
          <p:nvPr/>
        </p:nvSpPr>
        <p:spPr bwMode="auto">
          <a:xfrm flipH="1">
            <a:off x="5508625" y="3141663"/>
            <a:ext cx="201612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18" name="Line 255"/>
          <p:cNvSpPr>
            <a:spLocks noChangeShapeType="1"/>
          </p:cNvSpPr>
          <p:nvPr/>
        </p:nvSpPr>
        <p:spPr bwMode="auto">
          <a:xfrm flipH="1">
            <a:off x="6084888" y="3141663"/>
            <a:ext cx="201612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19" name="Line 256"/>
          <p:cNvSpPr>
            <a:spLocks noChangeShapeType="1"/>
          </p:cNvSpPr>
          <p:nvPr/>
        </p:nvSpPr>
        <p:spPr bwMode="auto">
          <a:xfrm flipH="1">
            <a:off x="6588125" y="3141663"/>
            <a:ext cx="201612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20" name="Text Box 257"/>
          <p:cNvSpPr txBox="1">
            <a:spLocks noChangeArrowheads="1"/>
          </p:cNvSpPr>
          <p:nvPr/>
        </p:nvSpPr>
        <p:spPr bwMode="auto">
          <a:xfrm>
            <a:off x="6156325"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0001</a:t>
            </a:r>
            <a:r>
              <a:rPr lang="en-US" altLang="ja-JP" sz="1400" b="1">
                <a:solidFill>
                  <a:srgbClr val="FF0000"/>
                </a:solidFill>
              </a:rPr>
              <a:t>010</a:t>
            </a:r>
            <a:r>
              <a:rPr lang="en-US" altLang="ja-JP" sz="1400" b="1"/>
              <a:t>000</a:t>
            </a:r>
          </a:p>
          <a:p>
            <a:pPr eaLnBrk="1" hangingPunct="1"/>
            <a:r>
              <a:rPr lang="ja-JP" altLang="en-US" sz="1400" b="1"/>
              <a:t>　　　　</a:t>
            </a:r>
            <a:r>
              <a:rPr lang="en-US" altLang="ja-JP" sz="1400" b="1"/>
              <a:t>…</a:t>
            </a:r>
          </a:p>
          <a:p>
            <a:pPr eaLnBrk="1" hangingPunct="1"/>
            <a:r>
              <a:rPr lang="en-US" altLang="ja-JP" sz="1400" b="1"/>
              <a:t>0001</a:t>
            </a:r>
            <a:r>
              <a:rPr lang="en-US" altLang="ja-JP" sz="1400" b="1">
                <a:solidFill>
                  <a:srgbClr val="FF0000"/>
                </a:solidFill>
              </a:rPr>
              <a:t>010</a:t>
            </a:r>
            <a:r>
              <a:rPr lang="en-US" altLang="ja-JP" sz="1400" b="1"/>
              <a:t>111</a:t>
            </a:r>
          </a:p>
        </p:txBody>
      </p:sp>
      <p:sp>
        <p:nvSpPr>
          <p:cNvPr id="23621" name="Line 258"/>
          <p:cNvSpPr>
            <a:spLocks noChangeShapeType="1"/>
          </p:cNvSpPr>
          <p:nvPr/>
        </p:nvSpPr>
        <p:spPr bwMode="auto">
          <a:xfrm>
            <a:off x="6732588" y="1125538"/>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22" name="Text Box 259"/>
          <p:cNvSpPr txBox="1">
            <a:spLocks noChangeArrowheads="1"/>
          </p:cNvSpPr>
          <p:nvPr/>
        </p:nvSpPr>
        <p:spPr bwMode="auto">
          <a:xfrm>
            <a:off x="7272338" y="14843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1111</a:t>
            </a:r>
            <a:r>
              <a:rPr lang="en-US" altLang="ja-JP" sz="1400" b="1">
                <a:solidFill>
                  <a:srgbClr val="FF0000"/>
                </a:solidFill>
              </a:rPr>
              <a:t>110</a:t>
            </a:r>
            <a:r>
              <a:rPr lang="en-US" altLang="ja-JP" sz="1400" b="1"/>
              <a:t>000</a:t>
            </a:r>
          </a:p>
          <a:p>
            <a:pPr eaLnBrk="1" hangingPunct="1"/>
            <a:r>
              <a:rPr lang="ja-JP" altLang="en-US" sz="1400" b="1"/>
              <a:t>　　　　</a:t>
            </a:r>
            <a:r>
              <a:rPr lang="en-US" altLang="ja-JP" sz="1400" b="1"/>
              <a:t>…</a:t>
            </a:r>
          </a:p>
          <a:p>
            <a:pPr eaLnBrk="1" hangingPunct="1"/>
            <a:r>
              <a:rPr lang="en-US" altLang="ja-JP" sz="1400" b="1"/>
              <a:t>1111</a:t>
            </a:r>
            <a:r>
              <a:rPr lang="en-US" altLang="ja-JP" sz="1400" b="1">
                <a:solidFill>
                  <a:srgbClr val="FF0000"/>
                </a:solidFill>
              </a:rPr>
              <a:t>110</a:t>
            </a:r>
            <a:r>
              <a:rPr lang="en-US" altLang="ja-JP" sz="1400" b="1"/>
              <a:t>111</a:t>
            </a:r>
          </a:p>
        </p:txBody>
      </p:sp>
      <p:sp>
        <p:nvSpPr>
          <p:cNvPr id="23623" name="Line 260"/>
          <p:cNvSpPr>
            <a:spLocks noChangeShapeType="1"/>
          </p:cNvSpPr>
          <p:nvPr/>
        </p:nvSpPr>
        <p:spPr bwMode="auto">
          <a:xfrm>
            <a:off x="8027988"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24" name="Text Box 261"/>
          <p:cNvSpPr txBox="1">
            <a:spLocks noChangeArrowheads="1"/>
          </p:cNvSpPr>
          <p:nvPr/>
        </p:nvSpPr>
        <p:spPr bwMode="auto">
          <a:xfrm>
            <a:off x="7993063"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1111</a:t>
            </a:r>
            <a:r>
              <a:rPr lang="en-US" altLang="ja-JP" sz="1400" b="1">
                <a:solidFill>
                  <a:srgbClr val="FF0000"/>
                </a:solidFill>
              </a:rPr>
              <a:t>111</a:t>
            </a:r>
            <a:r>
              <a:rPr lang="en-US" altLang="ja-JP" sz="1400" b="1"/>
              <a:t>000</a:t>
            </a:r>
          </a:p>
          <a:p>
            <a:pPr eaLnBrk="1" hangingPunct="1"/>
            <a:r>
              <a:rPr lang="ja-JP" altLang="en-US" sz="1400" b="1"/>
              <a:t>　　　　</a:t>
            </a:r>
            <a:r>
              <a:rPr lang="en-US" altLang="ja-JP" sz="1400" b="1"/>
              <a:t>…</a:t>
            </a:r>
          </a:p>
          <a:p>
            <a:pPr eaLnBrk="1" hangingPunct="1"/>
            <a:r>
              <a:rPr lang="en-US" altLang="ja-JP" sz="1400" b="1"/>
              <a:t>1111</a:t>
            </a:r>
            <a:r>
              <a:rPr lang="en-US" altLang="ja-JP" sz="1400" b="1">
                <a:solidFill>
                  <a:srgbClr val="FF0000"/>
                </a:solidFill>
              </a:rPr>
              <a:t>111</a:t>
            </a:r>
            <a:r>
              <a:rPr lang="en-US" altLang="ja-JP" sz="1400" b="1"/>
              <a:t>111</a:t>
            </a:r>
          </a:p>
        </p:txBody>
      </p:sp>
      <p:sp>
        <p:nvSpPr>
          <p:cNvPr id="23625" name="Line 262"/>
          <p:cNvSpPr>
            <a:spLocks noChangeShapeType="1"/>
          </p:cNvSpPr>
          <p:nvPr/>
        </p:nvSpPr>
        <p:spPr bwMode="auto">
          <a:xfrm>
            <a:off x="8569325" y="1125538"/>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26" name="Text Box 263"/>
          <p:cNvSpPr txBox="1">
            <a:spLocks noChangeArrowheads="1"/>
          </p:cNvSpPr>
          <p:nvPr/>
        </p:nvSpPr>
        <p:spPr bwMode="auto">
          <a:xfrm>
            <a:off x="2339975" y="55165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000</a:t>
            </a:r>
          </a:p>
        </p:txBody>
      </p:sp>
      <p:sp>
        <p:nvSpPr>
          <p:cNvPr id="23627" name="Text Box 264"/>
          <p:cNvSpPr txBox="1">
            <a:spLocks noChangeArrowheads="1"/>
          </p:cNvSpPr>
          <p:nvPr/>
        </p:nvSpPr>
        <p:spPr bwMode="auto">
          <a:xfrm>
            <a:off x="2927350" y="55165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001</a:t>
            </a:r>
          </a:p>
        </p:txBody>
      </p:sp>
      <p:sp>
        <p:nvSpPr>
          <p:cNvPr id="23628" name="Text Box 265"/>
          <p:cNvSpPr txBox="1">
            <a:spLocks noChangeArrowheads="1"/>
          </p:cNvSpPr>
          <p:nvPr/>
        </p:nvSpPr>
        <p:spPr bwMode="auto">
          <a:xfrm>
            <a:off x="3514725" y="55165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010</a:t>
            </a:r>
          </a:p>
        </p:txBody>
      </p:sp>
      <p:sp>
        <p:nvSpPr>
          <p:cNvPr id="23629" name="Text Box 266"/>
          <p:cNvSpPr txBox="1">
            <a:spLocks noChangeArrowheads="1"/>
          </p:cNvSpPr>
          <p:nvPr/>
        </p:nvSpPr>
        <p:spPr bwMode="auto">
          <a:xfrm>
            <a:off x="4102100" y="55165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011</a:t>
            </a:r>
          </a:p>
        </p:txBody>
      </p:sp>
      <p:sp>
        <p:nvSpPr>
          <p:cNvPr id="23630" name="Text Box 267"/>
          <p:cNvSpPr txBox="1">
            <a:spLocks noChangeArrowheads="1"/>
          </p:cNvSpPr>
          <p:nvPr/>
        </p:nvSpPr>
        <p:spPr bwMode="auto">
          <a:xfrm>
            <a:off x="4689475" y="55165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100</a:t>
            </a:r>
          </a:p>
        </p:txBody>
      </p:sp>
      <p:sp>
        <p:nvSpPr>
          <p:cNvPr id="23631" name="Text Box 268"/>
          <p:cNvSpPr txBox="1">
            <a:spLocks noChangeArrowheads="1"/>
          </p:cNvSpPr>
          <p:nvPr/>
        </p:nvSpPr>
        <p:spPr bwMode="auto">
          <a:xfrm>
            <a:off x="5276850" y="55165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101</a:t>
            </a:r>
          </a:p>
        </p:txBody>
      </p:sp>
      <p:sp>
        <p:nvSpPr>
          <p:cNvPr id="23632" name="Text Box 269"/>
          <p:cNvSpPr txBox="1">
            <a:spLocks noChangeArrowheads="1"/>
          </p:cNvSpPr>
          <p:nvPr/>
        </p:nvSpPr>
        <p:spPr bwMode="auto">
          <a:xfrm>
            <a:off x="5864225" y="55165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110</a:t>
            </a:r>
          </a:p>
        </p:txBody>
      </p:sp>
      <p:sp>
        <p:nvSpPr>
          <p:cNvPr id="23633" name="Text Box 270"/>
          <p:cNvSpPr txBox="1">
            <a:spLocks noChangeArrowheads="1"/>
          </p:cNvSpPr>
          <p:nvPr/>
        </p:nvSpPr>
        <p:spPr bwMode="auto">
          <a:xfrm>
            <a:off x="6451600" y="55165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111</a:t>
            </a:r>
          </a:p>
        </p:txBody>
      </p:sp>
      <p:sp>
        <p:nvSpPr>
          <p:cNvPr id="23634" name="Text Box 271"/>
          <p:cNvSpPr txBox="1">
            <a:spLocks noChangeArrowheads="1"/>
          </p:cNvSpPr>
          <p:nvPr/>
        </p:nvSpPr>
        <p:spPr bwMode="auto">
          <a:xfrm>
            <a:off x="4932363" y="6073775"/>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a:t>
            </a:r>
            <a:r>
              <a:rPr lang="en-US" altLang="ja-JP" sz="1400" b="1">
                <a:solidFill>
                  <a:srgbClr val="FF0000"/>
                </a:solidFill>
              </a:rPr>
              <a:t>101</a:t>
            </a:r>
            <a:r>
              <a:rPr lang="en-US" altLang="ja-JP" sz="1400" b="1"/>
              <a:t>000</a:t>
            </a:r>
          </a:p>
          <a:p>
            <a:pPr eaLnBrk="1" hangingPunct="1"/>
            <a:r>
              <a:rPr lang="ja-JP" altLang="en-US" sz="1400" b="1"/>
              <a:t>　　　　</a:t>
            </a:r>
            <a:r>
              <a:rPr lang="en-US" altLang="ja-JP" sz="1400" b="1"/>
              <a:t>…</a:t>
            </a:r>
          </a:p>
          <a:p>
            <a:pPr eaLnBrk="1" hangingPunct="1"/>
            <a:r>
              <a:rPr lang="en-US" altLang="ja-JP" sz="1400" b="1"/>
              <a:t>0000</a:t>
            </a:r>
            <a:r>
              <a:rPr lang="en-US" altLang="ja-JP" sz="1400" b="1">
                <a:solidFill>
                  <a:srgbClr val="FF0000"/>
                </a:solidFill>
              </a:rPr>
              <a:t>101</a:t>
            </a:r>
            <a:r>
              <a:rPr lang="en-US" altLang="ja-JP" sz="1400" b="1"/>
              <a:t>111</a:t>
            </a:r>
          </a:p>
        </p:txBody>
      </p:sp>
      <p:sp>
        <p:nvSpPr>
          <p:cNvPr id="23635" name="Rectangle 272"/>
          <p:cNvSpPr>
            <a:spLocks noChangeArrowheads="1"/>
          </p:cNvSpPr>
          <p:nvPr/>
        </p:nvSpPr>
        <p:spPr bwMode="auto">
          <a:xfrm>
            <a:off x="5435600" y="6048375"/>
            <a:ext cx="288925" cy="765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3636" name="Text Box 273"/>
          <p:cNvSpPr txBox="1">
            <a:spLocks noChangeArrowheads="1"/>
          </p:cNvSpPr>
          <p:nvPr/>
        </p:nvSpPr>
        <p:spPr bwMode="auto">
          <a:xfrm>
            <a:off x="6516688" y="5805488"/>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Index</a:t>
            </a:r>
          </a:p>
        </p:txBody>
      </p:sp>
      <p:sp>
        <p:nvSpPr>
          <p:cNvPr id="23637" name="Text Box 274"/>
          <p:cNvSpPr txBox="1">
            <a:spLocks noChangeArrowheads="1"/>
          </p:cNvSpPr>
          <p:nvPr/>
        </p:nvSpPr>
        <p:spPr bwMode="auto">
          <a:xfrm>
            <a:off x="3995738" y="6015038"/>
            <a:ext cx="79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Tag</a:t>
            </a:r>
          </a:p>
          <a:p>
            <a:pPr eaLnBrk="1" hangingPunct="1"/>
            <a:r>
              <a:rPr lang="ja-JP" altLang="en-US" b="1"/>
              <a:t>（</a:t>
            </a:r>
            <a:r>
              <a:rPr lang="en-US" altLang="ja-JP" b="1"/>
              <a:t>Key)</a:t>
            </a:r>
          </a:p>
        </p:txBody>
      </p:sp>
      <p:sp>
        <p:nvSpPr>
          <p:cNvPr id="23638" name="Text Box 275"/>
          <p:cNvSpPr txBox="1">
            <a:spLocks noChangeArrowheads="1"/>
          </p:cNvSpPr>
          <p:nvPr/>
        </p:nvSpPr>
        <p:spPr bwMode="auto">
          <a:xfrm>
            <a:off x="6516688" y="6216650"/>
            <a:ext cx="11636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ブロック内</a:t>
            </a:r>
          </a:p>
          <a:p>
            <a:pPr eaLnBrk="1" hangingPunct="1"/>
            <a:r>
              <a:rPr lang="ja-JP" altLang="en-US" b="1"/>
              <a:t>アドレス</a:t>
            </a:r>
          </a:p>
        </p:txBody>
      </p:sp>
      <p:sp>
        <p:nvSpPr>
          <p:cNvPr id="23639" name="Line 276"/>
          <p:cNvSpPr>
            <a:spLocks noChangeShapeType="1"/>
          </p:cNvSpPr>
          <p:nvPr/>
        </p:nvSpPr>
        <p:spPr bwMode="auto">
          <a:xfrm flipH="1">
            <a:off x="5724525" y="6021388"/>
            <a:ext cx="86360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0" name="Line 277"/>
          <p:cNvSpPr>
            <a:spLocks noChangeShapeType="1"/>
          </p:cNvSpPr>
          <p:nvPr/>
        </p:nvSpPr>
        <p:spPr bwMode="auto">
          <a:xfrm flipH="1" flipV="1">
            <a:off x="6156325" y="6524625"/>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1" name="Line 278"/>
          <p:cNvSpPr>
            <a:spLocks noChangeShapeType="1"/>
          </p:cNvSpPr>
          <p:nvPr/>
        </p:nvSpPr>
        <p:spPr bwMode="auto">
          <a:xfrm>
            <a:off x="4572000" y="623728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2" name="Text Box 279"/>
          <p:cNvSpPr txBox="1">
            <a:spLocks noChangeArrowheads="1"/>
          </p:cNvSpPr>
          <p:nvPr/>
        </p:nvSpPr>
        <p:spPr bwMode="auto">
          <a:xfrm>
            <a:off x="107950" y="4727575"/>
            <a:ext cx="231345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t>Direct Map</a:t>
            </a:r>
          </a:p>
          <a:p>
            <a:pPr eaLnBrk="1" hangingPunct="1"/>
            <a:r>
              <a:rPr lang="ja-JP" altLang="en-US" b="1" dirty="0"/>
              <a:t>のアドレス</a:t>
            </a:r>
          </a:p>
          <a:p>
            <a:pPr eaLnBrk="1" hangingPunct="1"/>
            <a:r>
              <a:rPr lang="ja-JP" altLang="en-US" b="1" dirty="0"/>
              <a:t>割り付け</a:t>
            </a:r>
          </a:p>
          <a:p>
            <a:pPr eaLnBrk="1" hangingPunct="1"/>
            <a:r>
              <a:rPr lang="ja-JP" altLang="en-US" b="1" dirty="0"/>
              <a:t>主記憶：</a:t>
            </a:r>
            <a:r>
              <a:rPr lang="en-US" altLang="ja-JP" b="1" dirty="0" err="1"/>
              <a:t>1024byte</a:t>
            </a:r>
            <a:endParaRPr lang="ja-JP" altLang="en-US" b="1" dirty="0"/>
          </a:p>
          <a:p>
            <a:pPr eaLnBrk="1" hangingPunct="1"/>
            <a:r>
              <a:rPr lang="ja-JP" altLang="en-US" b="1" dirty="0"/>
              <a:t>ブロックサイズ：</a:t>
            </a:r>
            <a:r>
              <a:rPr lang="en-US" altLang="ja-JP" b="1" dirty="0" err="1"/>
              <a:t>8byte</a:t>
            </a:r>
            <a:endParaRPr lang="ja-JP" altLang="en-US" b="1" dirty="0"/>
          </a:p>
          <a:p>
            <a:pPr eaLnBrk="1" hangingPunct="1"/>
            <a:r>
              <a:rPr lang="ja-JP" altLang="en-US" b="1" dirty="0"/>
              <a:t>キャッシュ：</a:t>
            </a:r>
            <a:r>
              <a:rPr lang="en-US" altLang="ja-JP" b="1" dirty="0" err="1"/>
              <a:t>64byte</a:t>
            </a:r>
            <a:endParaRPr lang="ja-JP" altLang="en-US" b="1" dirty="0"/>
          </a:p>
          <a:p>
            <a:pPr eaLnBrk="1" hangingPunct="1"/>
            <a:r>
              <a:rPr lang="ja-JP" altLang="en-US" b="1" dirty="0"/>
              <a:t>　　　　　　　</a:t>
            </a:r>
            <a:r>
              <a:rPr lang="en-US" altLang="ja-JP" b="1" dirty="0"/>
              <a:t>=8</a:t>
            </a:r>
            <a:r>
              <a:rPr lang="ja-JP" altLang="en-US" b="1" dirty="0"/>
              <a:t>ブロック</a:t>
            </a:r>
          </a:p>
        </p:txBody>
      </p:sp>
    </p:spTree>
  </p:cSld>
  <p:clrMapOvr>
    <a:masterClrMapping/>
  </p:clrMapOvr>
  <mc:AlternateContent xmlns:mc="http://schemas.openxmlformats.org/markup-compatibility/2006" xmlns:p14="http://schemas.microsoft.com/office/powerpoint/2010/main">
    <mc:Choice Requires="p14">
      <p:transition spd="slow" p14:dur="2000" advTm="262511"/>
    </mc:Choice>
    <mc:Fallback xmlns="">
      <p:transition spd="slow" advTm="26251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ja-JP" sz="3800"/>
              <a:t>Direct Map</a:t>
            </a:r>
          </a:p>
        </p:txBody>
      </p:sp>
      <p:sp>
        <p:nvSpPr>
          <p:cNvPr id="24579" name="Rectangle 3"/>
          <p:cNvSpPr>
            <a:spLocks noChangeArrowheads="1"/>
          </p:cNvSpPr>
          <p:nvPr/>
        </p:nvSpPr>
        <p:spPr bwMode="auto">
          <a:xfrm>
            <a:off x="900113" y="1628775"/>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0011</a:t>
            </a:r>
          </a:p>
        </p:txBody>
      </p:sp>
      <p:sp>
        <p:nvSpPr>
          <p:cNvPr id="24580" name="Rectangle 4"/>
          <p:cNvSpPr>
            <a:spLocks noChangeArrowheads="1"/>
          </p:cNvSpPr>
          <p:nvPr/>
        </p:nvSpPr>
        <p:spPr bwMode="auto">
          <a:xfrm>
            <a:off x="1619250" y="1628775"/>
            <a:ext cx="504825"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010</a:t>
            </a:r>
          </a:p>
        </p:txBody>
      </p:sp>
      <p:sp>
        <p:nvSpPr>
          <p:cNvPr id="24581" name="Rectangle 5"/>
          <p:cNvSpPr>
            <a:spLocks noChangeArrowheads="1"/>
          </p:cNvSpPr>
          <p:nvPr/>
        </p:nvSpPr>
        <p:spPr bwMode="auto">
          <a:xfrm>
            <a:off x="2124075" y="1628775"/>
            <a:ext cx="504825"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100</a:t>
            </a:r>
          </a:p>
        </p:txBody>
      </p:sp>
      <p:sp>
        <p:nvSpPr>
          <p:cNvPr id="24582" name="Rectangle 6"/>
          <p:cNvSpPr>
            <a:spLocks noChangeArrowheads="1"/>
          </p:cNvSpPr>
          <p:nvPr/>
        </p:nvSpPr>
        <p:spPr bwMode="auto">
          <a:xfrm>
            <a:off x="370840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83" name="Rectangle 7"/>
          <p:cNvSpPr>
            <a:spLocks noChangeArrowheads="1"/>
          </p:cNvSpPr>
          <p:nvPr/>
        </p:nvSpPr>
        <p:spPr bwMode="auto">
          <a:xfrm>
            <a:off x="4213225"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84" name="Rectangle 8"/>
          <p:cNvSpPr>
            <a:spLocks noChangeArrowheads="1"/>
          </p:cNvSpPr>
          <p:nvPr/>
        </p:nvSpPr>
        <p:spPr bwMode="auto">
          <a:xfrm>
            <a:off x="471805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85" name="Rectangle 9"/>
          <p:cNvSpPr>
            <a:spLocks noChangeArrowheads="1"/>
          </p:cNvSpPr>
          <p:nvPr/>
        </p:nvSpPr>
        <p:spPr bwMode="auto">
          <a:xfrm>
            <a:off x="6156325" y="1628775"/>
            <a:ext cx="503238" cy="50482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86" name="Rectangle 10"/>
          <p:cNvSpPr>
            <a:spLocks noChangeArrowheads="1"/>
          </p:cNvSpPr>
          <p:nvPr/>
        </p:nvSpPr>
        <p:spPr bwMode="auto">
          <a:xfrm>
            <a:off x="759460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87" name="Rectangle 11"/>
          <p:cNvSpPr>
            <a:spLocks noChangeArrowheads="1"/>
          </p:cNvSpPr>
          <p:nvPr/>
        </p:nvSpPr>
        <p:spPr bwMode="auto">
          <a:xfrm>
            <a:off x="8101013" y="1628775"/>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88" name="Rectangle 12"/>
          <p:cNvSpPr>
            <a:spLocks noChangeArrowheads="1"/>
          </p:cNvSpPr>
          <p:nvPr/>
        </p:nvSpPr>
        <p:spPr bwMode="auto">
          <a:xfrm>
            <a:off x="5219700" y="1628775"/>
            <a:ext cx="2376488"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89" name="Rectangle 13"/>
          <p:cNvSpPr>
            <a:spLocks noChangeArrowheads="1"/>
          </p:cNvSpPr>
          <p:nvPr/>
        </p:nvSpPr>
        <p:spPr bwMode="auto">
          <a:xfrm>
            <a:off x="2054225" y="3859213"/>
            <a:ext cx="7191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0011</a:t>
            </a:r>
          </a:p>
        </p:txBody>
      </p:sp>
      <p:sp>
        <p:nvSpPr>
          <p:cNvPr id="24590" name="Rectangle 14"/>
          <p:cNvSpPr>
            <a:spLocks noChangeArrowheads="1"/>
          </p:cNvSpPr>
          <p:nvPr/>
        </p:nvSpPr>
        <p:spPr bwMode="auto">
          <a:xfrm>
            <a:off x="2052638" y="3500438"/>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91" name="Rectangle 15"/>
          <p:cNvSpPr>
            <a:spLocks noChangeArrowheads="1"/>
          </p:cNvSpPr>
          <p:nvPr/>
        </p:nvSpPr>
        <p:spPr bwMode="auto">
          <a:xfrm>
            <a:off x="2052638" y="3141663"/>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92" name="Rectangle 16"/>
          <p:cNvSpPr>
            <a:spLocks noChangeArrowheads="1"/>
          </p:cNvSpPr>
          <p:nvPr/>
        </p:nvSpPr>
        <p:spPr bwMode="auto">
          <a:xfrm>
            <a:off x="2052638" y="4219575"/>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93" name="Rectangle 17"/>
          <p:cNvSpPr>
            <a:spLocks noChangeArrowheads="1"/>
          </p:cNvSpPr>
          <p:nvPr/>
        </p:nvSpPr>
        <p:spPr bwMode="auto">
          <a:xfrm>
            <a:off x="2052638" y="4579938"/>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94" name="Rectangle 18"/>
          <p:cNvSpPr>
            <a:spLocks noChangeArrowheads="1"/>
          </p:cNvSpPr>
          <p:nvPr/>
        </p:nvSpPr>
        <p:spPr bwMode="auto">
          <a:xfrm>
            <a:off x="2052638" y="4940300"/>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95" name="Rectangle 19"/>
          <p:cNvSpPr>
            <a:spLocks noChangeArrowheads="1"/>
          </p:cNvSpPr>
          <p:nvPr/>
        </p:nvSpPr>
        <p:spPr bwMode="auto">
          <a:xfrm>
            <a:off x="2052638" y="5300663"/>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96" name="Rectangle 20"/>
          <p:cNvSpPr>
            <a:spLocks noChangeArrowheads="1"/>
          </p:cNvSpPr>
          <p:nvPr/>
        </p:nvSpPr>
        <p:spPr bwMode="auto">
          <a:xfrm>
            <a:off x="2052638" y="5661025"/>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97" name="Rectangle 21"/>
          <p:cNvSpPr>
            <a:spLocks noChangeArrowheads="1"/>
          </p:cNvSpPr>
          <p:nvPr/>
        </p:nvSpPr>
        <p:spPr bwMode="auto">
          <a:xfrm>
            <a:off x="4140200"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98" name="Rectangle 22"/>
          <p:cNvSpPr>
            <a:spLocks noChangeArrowheads="1"/>
          </p:cNvSpPr>
          <p:nvPr/>
        </p:nvSpPr>
        <p:spPr bwMode="auto">
          <a:xfrm>
            <a:off x="464502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599" name="Rectangle 23"/>
          <p:cNvSpPr>
            <a:spLocks noChangeArrowheads="1"/>
          </p:cNvSpPr>
          <p:nvPr/>
        </p:nvSpPr>
        <p:spPr bwMode="auto">
          <a:xfrm>
            <a:off x="5149850" y="3789363"/>
            <a:ext cx="503238" cy="50482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600" name="Rectangle 24"/>
          <p:cNvSpPr>
            <a:spLocks noChangeArrowheads="1"/>
          </p:cNvSpPr>
          <p:nvPr/>
        </p:nvSpPr>
        <p:spPr bwMode="auto">
          <a:xfrm>
            <a:off x="565467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601" name="Rectangle 25"/>
          <p:cNvSpPr>
            <a:spLocks noChangeArrowheads="1"/>
          </p:cNvSpPr>
          <p:nvPr/>
        </p:nvSpPr>
        <p:spPr bwMode="auto">
          <a:xfrm>
            <a:off x="6159500"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602" name="Rectangle 26"/>
          <p:cNvSpPr>
            <a:spLocks noChangeArrowheads="1"/>
          </p:cNvSpPr>
          <p:nvPr/>
        </p:nvSpPr>
        <p:spPr bwMode="auto">
          <a:xfrm>
            <a:off x="666432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603" name="Rectangle 27"/>
          <p:cNvSpPr>
            <a:spLocks noChangeArrowheads="1"/>
          </p:cNvSpPr>
          <p:nvPr/>
        </p:nvSpPr>
        <p:spPr bwMode="auto">
          <a:xfrm>
            <a:off x="7169150"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604" name="Rectangle 28"/>
          <p:cNvSpPr>
            <a:spLocks noChangeArrowheads="1"/>
          </p:cNvSpPr>
          <p:nvPr/>
        </p:nvSpPr>
        <p:spPr bwMode="auto">
          <a:xfrm>
            <a:off x="767397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4605" name="Text Box 29"/>
          <p:cNvSpPr txBox="1">
            <a:spLocks noChangeArrowheads="1"/>
          </p:cNvSpPr>
          <p:nvPr/>
        </p:nvSpPr>
        <p:spPr bwMode="auto">
          <a:xfrm>
            <a:off x="5343525" y="17208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24606" name="Text Box 30"/>
          <p:cNvSpPr txBox="1">
            <a:spLocks noChangeArrowheads="1"/>
          </p:cNvSpPr>
          <p:nvPr/>
        </p:nvSpPr>
        <p:spPr bwMode="auto">
          <a:xfrm>
            <a:off x="6823075" y="17018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24607" name="Oval 31"/>
          <p:cNvSpPr>
            <a:spLocks noChangeArrowheads="1"/>
          </p:cNvSpPr>
          <p:nvPr/>
        </p:nvSpPr>
        <p:spPr bwMode="auto">
          <a:xfrm>
            <a:off x="3203575" y="2997200"/>
            <a:ext cx="431800" cy="4318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grpSp>
        <p:nvGrpSpPr>
          <p:cNvPr id="357408" name="Group 32"/>
          <p:cNvGrpSpPr>
            <a:grpSpLocks/>
          </p:cNvGrpSpPr>
          <p:nvPr/>
        </p:nvGrpSpPr>
        <p:grpSpPr bwMode="auto">
          <a:xfrm>
            <a:off x="1187450" y="1989138"/>
            <a:ext cx="2232025" cy="1008062"/>
            <a:chOff x="748" y="1253"/>
            <a:chExt cx="1406" cy="635"/>
          </a:xfrm>
        </p:grpSpPr>
        <p:sp>
          <p:nvSpPr>
            <p:cNvPr id="24636" name="Line 33"/>
            <p:cNvSpPr>
              <a:spLocks noChangeShapeType="1"/>
            </p:cNvSpPr>
            <p:nvPr/>
          </p:nvSpPr>
          <p:spPr bwMode="auto">
            <a:xfrm>
              <a:off x="748" y="1253"/>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37" name="Line 34"/>
            <p:cNvSpPr>
              <a:spLocks noChangeShapeType="1"/>
            </p:cNvSpPr>
            <p:nvPr/>
          </p:nvSpPr>
          <p:spPr bwMode="auto">
            <a:xfrm>
              <a:off x="748" y="1616"/>
              <a:ext cx="14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38" name="Line 35"/>
            <p:cNvSpPr>
              <a:spLocks noChangeShapeType="1"/>
            </p:cNvSpPr>
            <p:nvPr/>
          </p:nvSpPr>
          <p:spPr bwMode="auto">
            <a:xfrm>
              <a:off x="2154" y="1616"/>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57412" name="Group 36"/>
          <p:cNvGrpSpPr>
            <a:grpSpLocks/>
          </p:cNvGrpSpPr>
          <p:nvPr/>
        </p:nvGrpSpPr>
        <p:grpSpPr bwMode="auto">
          <a:xfrm>
            <a:off x="2771775" y="3429000"/>
            <a:ext cx="647700" cy="576263"/>
            <a:chOff x="1746" y="2160"/>
            <a:chExt cx="408" cy="408"/>
          </a:xfrm>
        </p:grpSpPr>
        <p:sp>
          <p:nvSpPr>
            <p:cNvPr id="24634" name="Line 37"/>
            <p:cNvSpPr>
              <a:spLocks noChangeShapeType="1"/>
            </p:cNvSpPr>
            <p:nvPr/>
          </p:nvSpPr>
          <p:spPr bwMode="auto">
            <a:xfrm>
              <a:off x="1746" y="2568"/>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35" name="Line 38"/>
            <p:cNvSpPr>
              <a:spLocks noChangeShapeType="1"/>
            </p:cNvSpPr>
            <p:nvPr/>
          </p:nvSpPr>
          <p:spPr bwMode="auto">
            <a:xfrm flipV="1">
              <a:off x="2154" y="2160"/>
              <a:ext cx="0"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4610" name="Text Box 39"/>
          <p:cNvSpPr txBox="1">
            <a:spLocks noChangeArrowheads="1"/>
          </p:cNvSpPr>
          <p:nvPr/>
        </p:nvSpPr>
        <p:spPr bwMode="auto">
          <a:xfrm>
            <a:off x="5919788" y="114458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0011010</a:t>
            </a:r>
          </a:p>
        </p:txBody>
      </p:sp>
      <p:grpSp>
        <p:nvGrpSpPr>
          <p:cNvPr id="357416" name="Group 40"/>
          <p:cNvGrpSpPr>
            <a:grpSpLocks/>
          </p:cNvGrpSpPr>
          <p:nvPr/>
        </p:nvGrpSpPr>
        <p:grpSpPr bwMode="auto">
          <a:xfrm>
            <a:off x="3635375" y="2800350"/>
            <a:ext cx="1584325" cy="412750"/>
            <a:chOff x="2290" y="1764"/>
            <a:chExt cx="998" cy="260"/>
          </a:xfrm>
        </p:grpSpPr>
        <p:sp>
          <p:nvSpPr>
            <p:cNvPr id="24632" name="Line 41"/>
            <p:cNvSpPr>
              <a:spLocks noChangeShapeType="1"/>
            </p:cNvSpPr>
            <p:nvPr/>
          </p:nvSpPr>
          <p:spPr bwMode="auto">
            <a:xfrm>
              <a:off x="2290" y="2024"/>
              <a:ext cx="9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33" name="Text Box 42"/>
            <p:cNvSpPr txBox="1">
              <a:spLocks noChangeArrowheads="1"/>
            </p:cNvSpPr>
            <p:nvPr/>
          </p:nvSpPr>
          <p:spPr bwMode="auto">
            <a:xfrm>
              <a:off x="2368" y="1764"/>
              <a:ext cx="6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Yes</a:t>
              </a:r>
              <a:r>
                <a:rPr lang="ja-JP" altLang="en-US" b="1"/>
                <a:t>：</a:t>
              </a:r>
              <a:r>
                <a:rPr lang="en-US" altLang="ja-JP" b="1"/>
                <a:t>Hit</a:t>
              </a:r>
            </a:p>
          </p:txBody>
        </p:sp>
      </p:grpSp>
      <p:sp>
        <p:nvSpPr>
          <p:cNvPr id="24612" name="Text Box 43"/>
          <p:cNvSpPr txBox="1">
            <a:spLocks noChangeArrowheads="1"/>
          </p:cNvSpPr>
          <p:nvPr/>
        </p:nvSpPr>
        <p:spPr bwMode="auto">
          <a:xfrm>
            <a:off x="2895600" y="5157788"/>
            <a:ext cx="2025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6666FF"/>
                </a:solidFill>
              </a:rPr>
              <a:t>Cache Directory</a:t>
            </a:r>
          </a:p>
          <a:p>
            <a:pPr eaLnBrk="1" hangingPunct="1"/>
            <a:r>
              <a:rPr lang="en-US" altLang="ja-JP" b="1">
                <a:solidFill>
                  <a:srgbClr val="6666FF"/>
                </a:solidFill>
              </a:rPr>
              <a:t>(Tag Memory)</a:t>
            </a:r>
          </a:p>
          <a:p>
            <a:pPr eaLnBrk="1" hangingPunct="1"/>
            <a:r>
              <a:rPr lang="en-US" altLang="ja-JP" b="1">
                <a:solidFill>
                  <a:srgbClr val="6666FF"/>
                </a:solidFill>
              </a:rPr>
              <a:t>8 entries X (4bit )</a:t>
            </a:r>
          </a:p>
          <a:p>
            <a:pPr eaLnBrk="1" hangingPunct="1"/>
            <a:endParaRPr lang="en-US" altLang="ja-JP" b="1">
              <a:solidFill>
                <a:srgbClr val="6666FF"/>
              </a:solidFill>
            </a:endParaRPr>
          </a:p>
        </p:txBody>
      </p:sp>
      <p:sp>
        <p:nvSpPr>
          <p:cNvPr id="24613" name="Rectangle 44"/>
          <p:cNvSpPr>
            <a:spLocks noChangeArrowheads="1"/>
          </p:cNvSpPr>
          <p:nvPr/>
        </p:nvSpPr>
        <p:spPr bwMode="auto">
          <a:xfrm>
            <a:off x="5219700" y="3068638"/>
            <a:ext cx="2889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357421" name="Group 45"/>
          <p:cNvGrpSpPr>
            <a:grpSpLocks/>
          </p:cNvGrpSpPr>
          <p:nvPr/>
        </p:nvGrpSpPr>
        <p:grpSpPr bwMode="auto">
          <a:xfrm>
            <a:off x="5364163" y="2944813"/>
            <a:ext cx="1595437" cy="844550"/>
            <a:chOff x="3379" y="1855"/>
            <a:chExt cx="1005" cy="532"/>
          </a:xfrm>
        </p:grpSpPr>
        <p:sp>
          <p:nvSpPr>
            <p:cNvPr id="24629" name="Line 46"/>
            <p:cNvSpPr>
              <a:spLocks noChangeShapeType="1"/>
            </p:cNvSpPr>
            <p:nvPr/>
          </p:nvSpPr>
          <p:spPr bwMode="auto">
            <a:xfrm flipV="1">
              <a:off x="3379" y="2160"/>
              <a:ext cx="0" cy="22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30" name="Line 47"/>
            <p:cNvSpPr>
              <a:spLocks noChangeShapeType="1"/>
            </p:cNvSpPr>
            <p:nvPr/>
          </p:nvSpPr>
          <p:spPr bwMode="auto">
            <a:xfrm>
              <a:off x="3470" y="2024"/>
              <a:ext cx="45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31" name="Text Box 48"/>
            <p:cNvSpPr txBox="1">
              <a:spLocks noChangeArrowheads="1"/>
            </p:cNvSpPr>
            <p:nvPr/>
          </p:nvSpPr>
          <p:spPr bwMode="auto">
            <a:xfrm>
              <a:off x="3956" y="1855"/>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Data</a:t>
              </a:r>
            </a:p>
          </p:txBody>
        </p:sp>
      </p:grpSp>
      <p:grpSp>
        <p:nvGrpSpPr>
          <p:cNvPr id="357425" name="Group 49"/>
          <p:cNvGrpSpPr>
            <a:grpSpLocks/>
          </p:cNvGrpSpPr>
          <p:nvPr/>
        </p:nvGrpSpPr>
        <p:grpSpPr bwMode="auto">
          <a:xfrm>
            <a:off x="1384300" y="1989138"/>
            <a:ext cx="666750" cy="2087562"/>
            <a:chOff x="872" y="1253"/>
            <a:chExt cx="420" cy="1315"/>
          </a:xfrm>
        </p:grpSpPr>
        <p:grpSp>
          <p:nvGrpSpPr>
            <p:cNvPr id="24625" name="Group 50"/>
            <p:cNvGrpSpPr>
              <a:grpSpLocks/>
            </p:cNvGrpSpPr>
            <p:nvPr/>
          </p:nvGrpSpPr>
          <p:grpSpPr bwMode="auto">
            <a:xfrm>
              <a:off x="1156" y="1253"/>
              <a:ext cx="136" cy="1315"/>
              <a:chOff x="1111" y="1253"/>
              <a:chExt cx="181" cy="1270"/>
            </a:xfrm>
          </p:grpSpPr>
          <p:sp>
            <p:nvSpPr>
              <p:cNvPr id="24627" name="Line 51"/>
              <p:cNvSpPr>
                <a:spLocks noChangeShapeType="1"/>
              </p:cNvSpPr>
              <p:nvPr/>
            </p:nvSpPr>
            <p:spPr bwMode="auto">
              <a:xfrm>
                <a:off x="1111" y="1253"/>
                <a:ext cx="0" cy="127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28" name="Line 52"/>
              <p:cNvSpPr>
                <a:spLocks noChangeShapeType="1"/>
              </p:cNvSpPr>
              <p:nvPr/>
            </p:nvSpPr>
            <p:spPr bwMode="auto">
              <a:xfrm>
                <a:off x="1111" y="2523"/>
                <a:ext cx="181" cy="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4626" name="Text Box 53"/>
            <p:cNvSpPr txBox="1">
              <a:spLocks noChangeArrowheads="1"/>
            </p:cNvSpPr>
            <p:nvPr/>
          </p:nvSpPr>
          <p:spPr bwMode="auto">
            <a:xfrm>
              <a:off x="872" y="2127"/>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CC0000"/>
                  </a:solidFill>
                </a:rPr>
                <a:t>010</a:t>
              </a:r>
            </a:p>
          </p:txBody>
        </p:sp>
      </p:grpSp>
      <p:sp>
        <p:nvSpPr>
          <p:cNvPr id="24623" name="Line 55"/>
          <p:cNvSpPr>
            <a:spLocks noChangeShapeType="1"/>
          </p:cNvSpPr>
          <p:nvPr/>
        </p:nvSpPr>
        <p:spPr bwMode="auto">
          <a:xfrm>
            <a:off x="1835150" y="2264569"/>
            <a:ext cx="3097213" cy="0"/>
          </a:xfrm>
          <a:prstGeom prst="line">
            <a:avLst/>
          </a:prstGeom>
          <a:noFill/>
          <a:ln w="9525">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24" name="Text Box 56"/>
          <p:cNvSpPr txBox="1">
            <a:spLocks noChangeArrowheads="1"/>
          </p:cNvSpPr>
          <p:nvPr/>
        </p:nvSpPr>
        <p:spPr bwMode="auto">
          <a:xfrm>
            <a:off x="4918356" y="2401093"/>
            <a:ext cx="56411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CC0000"/>
                </a:solidFill>
              </a:rPr>
              <a:t>010</a:t>
            </a:r>
          </a:p>
        </p:txBody>
      </p:sp>
      <p:sp>
        <p:nvSpPr>
          <p:cNvPr id="24617" name="Text Box 57"/>
          <p:cNvSpPr txBox="1">
            <a:spLocks noChangeArrowheads="1"/>
          </p:cNvSpPr>
          <p:nvPr/>
        </p:nvSpPr>
        <p:spPr bwMode="auto">
          <a:xfrm>
            <a:off x="7143750" y="4313238"/>
            <a:ext cx="17812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solidFill>
                  <a:srgbClr val="6666FF"/>
                </a:solidFill>
              </a:rPr>
              <a:t>Cache</a:t>
            </a:r>
          </a:p>
          <a:p>
            <a:pPr eaLnBrk="1" hangingPunct="1"/>
            <a:r>
              <a:rPr lang="en-US" altLang="ja-JP" b="1" dirty="0">
                <a:solidFill>
                  <a:srgbClr val="6666FF"/>
                </a:solidFill>
              </a:rPr>
              <a:t>(</a:t>
            </a:r>
            <a:r>
              <a:rPr lang="en-US" altLang="ja-JP" b="1" dirty="0" err="1">
                <a:solidFill>
                  <a:srgbClr val="6666FF"/>
                </a:solidFill>
              </a:rPr>
              <a:t>64B</a:t>
            </a:r>
            <a:r>
              <a:rPr lang="en-US" altLang="ja-JP" b="1" dirty="0">
                <a:solidFill>
                  <a:srgbClr val="6666FF"/>
                </a:solidFill>
              </a:rPr>
              <a:t>=</a:t>
            </a:r>
            <a:r>
              <a:rPr lang="en-US" altLang="ja-JP" b="1" dirty="0" err="1">
                <a:solidFill>
                  <a:srgbClr val="6666FF"/>
                </a:solidFill>
              </a:rPr>
              <a:t>8Blocks</a:t>
            </a:r>
            <a:r>
              <a:rPr lang="en-US" altLang="ja-JP" b="1" dirty="0">
                <a:solidFill>
                  <a:srgbClr val="6666FF"/>
                </a:solidFill>
              </a:rPr>
              <a:t>)</a:t>
            </a:r>
          </a:p>
        </p:txBody>
      </p:sp>
      <p:sp>
        <p:nvSpPr>
          <p:cNvPr id="24618" name="Text Box 58"/>
          <p:cNvSpPr txBox="1">
            <a:spLocks noChangeArrowheads="1"/>
          </p:cNvSpPr>
          <p:nvPr/>
        </p:nvSpPr>
        <p:spPr bwMode="auto">
          <a:xfrm>
            <a:off x="6711950" y="2224088"/>
            <a:ext cx="20762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solidFill>
                  <a:srgbClr val="6666FF"/>
                </a:solidFill>
              </a:rPr>
              <a:t>Main Memory</a:t>
            </a:r>
          </a:p>
          <a:p>
            <a:pPr eaLnBrk="1" hangingPunct="1"/>
            <a:r>
              <a:rPr lang="en-US" altLang="ja-JP" b="1" dirty="0">
                <a:solidFill>
                  <a:srgbClr val="6666FF"/>
                </a:solidFill>
              </a:rPr>
              <a:t>(</a:t>
            </a:r>
            <a:r>
              <a:rPr lang="en-US" altLang="ja-JP" b="1" dirty="0" err="1">
                <a:solidFill>
                  <a:srgbClr val="6666FF"/>
                </a:solidFill>
              </a:rPr>
              <a:t>1KB</a:t>
            </a:r>
            <a:r>
              <a:rPr lang="en-US" altLang="ja-JP" b="1" dirty="0">
                <a:solidFill>
                  <a:srgbClr val="6666FF"/>
                </a:solidFill>
              </a:rPr>
              <a:t>=</a:t>
            </a:r>
            <a:r>
              <a:rPr lang="en-US" altLang="ja-JP" b="1" dirty="0" err="1">
                <a:solidFill>
                  <a:srgbClr val="6666FF"/>
                </a:solidFill>
              </a:rPr>
              <a:t>128Blocks</a:t>
            </a:r>
            <a:r>
              <a:rPr lang="en-US" altLang="ja-JP" b="1" dirty="0">
                <a:solidFill>
                  <a:srgbClr val="6666FF"/>
                </a:solidFill>
              </a:rPr>
              <a:t>)</a:t>
            </a:r>
          </a:p>
          <a:p>
            <a:pPr eaLnBrk="1" hangingPunct="1"/>
            <a:endParaRPr lang="en-US" altLang="ja-JP" b="1" dirty="0">
              <a:solidFill>
                <a:srgbClr val="6666FF"/>
              </a:solidFill>
            </a:endParaRPr>
          </a:p>
        </p:txBody>
      </p:sp>
      <p:sp>
        <p:nvSpPr>
          <p:cNvPr id="357435" name="AutoShape 59"/>
          <p:cNvSpPr>
            <a:spLocks noChangeArrowheads="1"/>
          </p:cNvSpPr>
          <p:nvPr/>
        </p:nvSpPr>
        <p:spPr bwMode="auto">
          <a:xfrm>
            <a:off x="1619250" y="1268413"/>
            <a:ext cx="215900" cy="215900"/>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7436" name="Text Box 60"/>
          <p:cNvSpPr txBox="1">
            <a:spLocks noChangeArrowheads="1"/>
          </p:cNvSpPr>
          <p:nvPr/>
        </p:nvSpPr>
        <p:spPr bwMode="auto">
          <a:xfrm>
            <a:off x="1816100" y="928688"/>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From CPU</a:t>
            </a:r>
          </a:p>
        </p:txBody>
      </p:sp>
      <p:sp>
        <p:nvSpPr>
          <p:cNvPr id="24621" name="Text Box 61"/>
          <p:cNvSpPr txBox="1">
            <a:spLocks noChangeArrowheads="1"/>
          </p:cNvSpPr>
          <p:nvPr/>
        </p:nvSpPr>
        <p:spPr bwMode="auto">
          <a:xfrm>
            <a:off x="4984750" y="5451475"/>
            <a:ext cx="2679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ディレクトリは小さくて済む</a:t>
            </a:r>
          </a:p>
        </p:txBody>
      </p:sp>
      <p:sp>
        <p:nvSpPr>
          <p:cNvPr id="357438" name="Line 62"/>
          <p:cNvSpPr>
            <a:spLocks noChangeShapeType="1"/>
          </p:cNvSpPr>
          <p:nvPr/>
        </p:nvSpPr>
        <p:spPr bwMode="auto">
          <a:xfrm>
            <a:off x="4932363" y="2276475"/>
            <a:ext cx="0" cy="1296988"/>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advTm="153261"/>
    </mc:Choice>
    <mc:Fallback xmlns="">
      <p:transition spd="slow" advTm="15326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ja-JP" sz="3800"/>
              <a:t>Direct Map (Conflict Miss)</a:t>
            </a:r>
          </a:p>
        </p:txBody>
      </p:sp>
      <p:sp>
        <p:nvSpPr>
          <p:cNvPr id="25603" name="Rectangle 3"/>
          <p:cNvSpPr>
            <a:spLocks noChangeArrowheads="1"/>
          </p:cNvSpPr>
          <p:nvPr/>
        </p:nvSpPr>
        <p:spPr bwMode="auto">
          <a:xfrm>
            <a:off x="900113" y="1628775"/>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0000</a:t>
            </a:r>
          </a:p>
        </p:txBody>
      </p:sp>
      <p:sp>
        <p:nvSpPr>
          <p:cNvPr id="25604" name="Rectangle 4"/>
          <p:cNvSpPr>
            <a:spLocks noChangeArrowheads="1"/>
          </p:cNvSpPr>
          <p:nvPr/>
        </p:nvSpPr>
        <p:spPr bwMode="auto">
          <a:xfrm>
            <a:off x="1619250" y="1628775"/>
            <a:ext cx="504825"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010</a:t>
            </a:r>
          </a:p>
        </p:txBody>
      </p:sp>
      <p:sp>
        <p:nvSpPr>
          <p:cNvPr id="25605" name="Rectangle 5"/>
          <p:cNvSpPr>
            <a:spLocks noChangeArrowheads="1"/>
          </p:cNvSpPr>
          <p:nvPr/>
        </p:nvSpPr>
        <p:spPr bwMode="auto">
          <a:xfrm>
            <a:off x="2124075" y="1628775"/>
            <a:ext cx="504825"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100</a:t>
            </a:r>
          </a:p>
        </p:txBody>
      </p:sp>
      <p:sp>
        <p:nvSpPr>
          <p:cNvPr id="25606" name="Rectangle 6"/>
          <p:cNvSpPr>
            <a:spLocks noChangeArrowheads="1"/>
          </p:cNvSpPr>
          <p:nvPr/>
        </p:nvSpPr>
        <p:spPr bwMode="auto">
          <a:xfrm>
            <a:off x="370840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07" name="Rectangle 7"/>
          <p:cNvSpPr>
            <a:spLocks noChangeArrowheads="1"/>
          </p:cNvSpPr>
          <p:nvPr/>
        </p:nvSpPr>
        <p:spPr bwMode="auto">
          <a:xfrm>
            <a:off x="4213225"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08" name="Rectangle 8"/>
          <p:cNvSpPr>
            <a:spLocks noChangeArrowheads="1"/>
          </p:cNvSpPr>
          <p:nvPr/>
        </p:nvSpPr>
        <p:spPr bwMode="auto">
          <a:xfrm>
            <a:off x="4718050" y="1628775"/>
            <a:ext cx="503238" cy="5048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09" name="Rectangle 9"/>
          <p:cNvSpPr>
            <a:spLocks noChangeArrowheads="1"/>
          </p:cNvSpPr>
          <p:nvPr/>
        </p:nvSpPr>
        <p:spPr bwMode="auto">
          <a:xfrm>
            <a:off x="6156325" y="1628775"/>
            <a:ext cx="503238"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66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10" name="Rectangle 10"/>
          <p:cNvSpPr>
            <a:spLocks noChangeArrowheads="1"/>
          </p:cNvSpPr>
          <p:nvPr/>
        </p:nvSpPr>
        <p:spPr bwMode="auto">
          <a:xfrm>
            <a:off x="759460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11" name="Rectangle 11"/>
          <p:cNvSpPr>
            <a:spLocks noChangeArrowheads="1"/>
          </p:cNvSpPr>
          <p:nvPr/>
        </p:nvSpPr>
        <p:spPr bwMode="auto">
          <a:xfrm>
            <a:off x="8101013" y="1628775"/>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12" name="Rectangle 12"/>
          <p:cNvSpPr>
            <a:spLocks noChangeArrowheads="1"/>
          </p:cNvSpPr>
          <p:nvPr/>
        </p:nvSpPr>
        <p:spPr bwMode="auto">
          <a:xfrm>
            <a:off x="5219700" y="1628775"/>
            <a:ext cx="2376488"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8413" name="Rectangle 13"/>
          <p:cNvSpPr>
            <a:spLocks noChangeArrowheads="1"/>
          </p:cNvSpPr>
          <p:nvPr/>
        </p:nvSpPr>
        <p:spPr bwMode="auto">
          <a:xfrm>
            <a:off x="2054225" y="3859213"/>
            <a:ext cx="7191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0011</a:t>
            </a:r>
          </a:p>
        </p:txBody>
      </p:sp>
      <p:sp>
        <p:nvSpPr>
          <p:cNvPr id="25614" name="Rectangle 14"/>
          <p:cNvSpPr>
            <a:spLocks noChangeArrowheads="1"/>
          </p:cNvSpPr>
          <p:nvPr/>
        </p:nvSpPr>
        <p:spPr bwMode="auto">
          <a:xfrm>
            <a:off x="2052638" y="3500438"/>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15" name="Rectangle 15"/>
          <p:cNvSpPr>
            <a:spLocks noChangeArrowheads="1"/>
          </p:cNvSpPr>
          <p:nvPr/>
        </p:nvSpPr>
        <p:spPr bwMode="auto">
          <a:xfrm>
            <a:off x="2052638" y="3141663"/>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16" name="Rectangle 16"/>
          <p:cNvSpPr>
            <a:spLocks noChangeArrowheads="1"/>
          </p:cNvSpPr>
          <p:nvPr/>
        </p:nvSpPr>
        <p:spPr bwMode="auto">
          <a:xfrm>
            <a:off x="2052638" y="4219575"/>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17" name="Rectangle 17"/>
          <p:cNvSpPr>
            <a:spLocks noChangeArrowheads="1"/>
          </p:cNvSpPr>
          <p:nvPr/>
        </p:nvSpPr>
        <p:spPr bwMode="auto">
          <a:xfrm>
            <a:off x="2052638" y="4579938"/>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18" name="Rectangle 18"/>
          <p:cNvSpPr>
            <a:spLocks noChangeArrowheads="1"/>
          </p:cNvSpPr>
          <p:nvPr/>
        </p:nvSpPr>
        <p:spPr bwMode="auto">
          <a:xfrm>
            <a:off x="2052638" y="4940300"/>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19" name="Rectangle 19"/>
          <p:cNvSpPr>
            <a:spLocks noChangeArrowheads="1"/>
          </p:cNvSpPr>
          <p:nvPr/>
        </p:nvSpPr>
        <p:spPr bwMode="auto">
          <a:xfrm>
            <a:off x="2052638" y="5300663"/>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20" name="Rectangle 20"/>
          <p:cNvSpPr>
            <a:spLocks noChangeArrowheads="1"/>
          </p:cNvSpPr>
          <p:nvPr/>
        </p:nvSpPr>
        <p:spPr bwMode="auto">
          <a:xfrm>
            <a:off x="2052638" y="5661025"/>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21" name="Rectangle 21"/>
          <p:cNvSpPr>
            <a:spLocks noChangeArrowheads="1"/>
          </p:cNvSpPr>
          <p:nvPr/>
        </p:nvSpPr>
        <p:spPr bwMode="auto">
          <a:xfrm>
            <a:off x="4140200"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22" name="Rectangle 22"/>
          <p:cNvSpPr>
            <a:spLocks noChangeArrowheads="1"/>
          </p:cNvSpPr>
          <p:nvPr/>
        </p:nvSpPr>
        <p:spPr bwMode="auto">
          <a:xfrm>
            <a:off x="464502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23" name="Rectangle 23"/>
          <p:cNvSpPr>
            <a:spLocks noChangeArrowheads="1"/>
          </p:cNvSpPr>
          <p:nvPr/>
        </p:nvSpPr>
        <p:spPr bwMode="auto">
          <a:xfrm>
            <a:off x="5149850" y="3789363"/>
            <a:ext cx="503238" cy="50482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24" name="Rectangle 24"/>
          <p:cNvSpPr>
            <a:spLocks noChangeArrowheads="1"/>
          </p:cNvSpPr>
          <p:nvPr/>
        </p:nvSpPr>
        <p:spPr bwMode="auto">
          <a:xfrm>
            <a:off x="565467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25" name="Rectangle 25"/>
          <p:cNvSpPr>
            <a:spLocks noChangeArrowheads="1"/>
          </p:cNvSpPr>
          <p:nvPr/>
        </p:nvSpPr>
        <p:spPr bwMode="auto">
          <a:xfrm>
            <a:off x="6159500"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26" name="Rectangle 26"/>
          <p:cNvSpPr>
            <a:spLocks noChangeArrowheads="1"/>
          </p:cNvSpPr>
          <p:nvPr/>
        </p:nvSpPr>
        <p:spPr bwMode="auto">
          <a:xfrm>
            <a:off x="666432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27" name="Rectangle 27"/>
          <p:cNvSpPr>
            <a:spLocks noChangeArrowheads="1"/>
          </p:cNvSpPr>
          <p:nvPr/>
        </p:nvSpPr>
        <p:spPr bwMode="auto">
          <a:xfrm>
            <a:off x="7169150"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28" name="Rectangle 28"/>
          <p:cNvSpPr>
            <a:spLocks noChangeArrowheads="1"/>
          </p:cNvSpPr>
          <p:nvPr/>
        </p:nvSpPr>
        <p:spPr bwMode="auto">
          <a:xfrm>
            <a:off x="767397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5629" name="Text Box 29"/>
          <p:cNvSpPr txBox="1">
            <a:spLocks noChangeArrowheads="1"/>
          </p:cNvSpPr>
          <p:nvPr/>
        </p:nvSpPr>
        <p:spPr bwMode="auto">
          <a:xfrm>
            <a:off x="5343525" y="17208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25630" name="Text Box 30"/>
          <p:cNvSpPr txBox="1">
            <a:spLocks noChangeArrowheads="1"/>
          </p:cNvSpPr>
          <p:nvPr/>
        </p:nvSpPr>
        <p:spPr bwMode="auto">
          <a:xfrm>
            <a:off x="6823075" y="17018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25631" name="Oval 31"/>
          <p:cNvSpPr>
            <a:spLocks noChangeArrowheads="1"/>
          </p:cNvSpPr>
          <p:nvPr/>
        </p:nvSpPr>
        <p:spPr bwMode="auto">
          <a:xfrm>
            <a:off x="3203575" y="2997200"/>
            <a:ext cx="431800" cy="4318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grpSp>
        <p:nvGrpSpPr>
          <p:cNvPr id="358432" name="Group 32"/>
          <p:cNvGrpSpPr>
            <a:grpSpLocks/>
          </p:cNvGrpSpPr>
          <p:nvPr/>
        </p:nvGrpSpPr>
        <p:grpSpPr bwMode="auto">
          <a:xfrm>
            <a:off x="1187450" y="1989138"/>
            <a:ext cx="2232025" cy="1008062"/>
            <a:chOff x="748" y="1253"/>
            <a:chExt cx="1406" cy="635"/>
          </a:xfrm>
        </p:grpSpPr>
        <p:sp>
          <p:nvSpPr>
            <p:cNvPr id="25660" name="Line 33"/>
            <p:cNvSpPr>
              <a:spLocks noChangeShapeType="1"/>
            </p:cNvSpPr>
            <p:nvPr/>
          </p:nvSpPr>
          <p:spPr bwMode="auto">
            <a:xfrm>
              <a:off x="748" y="1253"/>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1" name="Line 34"/>
            <p:cNvSpPr>
              <a:spLocks noChangeShapeType="1"/>
            </p:cNvSpPr>
            <p:nvPr/>
          </p:nvSpPr>
          <p:spPr bwMode="auto">
            <a:xfrm>
              <a:off x="748" y="1616"/>
              <a:ext cx="14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2" name="Line 35"/>
            <p:cNvSpPr>
              <a:spLocks noChangeShapeType="1"/>
            </p:cNvSpPr>
            <p:nvPr/>
          </p:nvSpPr>
          <p:spPr bwMode="auto">
            <a:xfrm>
              <a:off x="2154" y="1616"/>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58436" name="Group 36"/>
          <p:cNvGrpSpPr>
            <a:grpSpLocks/>
          </p:cNvGrpSpPr>
          <p:nvPr/>
        </p:nvGrpSpPr>
        <p:grpSpPr bwMode="auto">
          <a:xfrm>
            <a:off x="2771775" y="3429000"/>
            <a:ext cx="647700" cy="576263"/>
            <a:chOff x="1746" y="2160"/>
            <a:chExt cx="408" cy="408"/>
          </a:xfrm>
        </p:grpSpPr>
        <p:sp>
          <p:nvSpPr>
            <p:cNvPr id="25658" name="Line 37"/>
            <p:cNvSpPr>
              <a:spLocks noChangeShapeType="1"/>
            </p:cNvSpPr>
            <p:nvPr/>
          </p:nvSpPr>
          <p:spPr bwMode="auto">
            <a:xfrm>
              <a:off x="1746" y="2568"/>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9" name="Line 38"/>
            <p:cNvSpPr>
              <a:spLocks noChangeShapeType="1"/>
            </p:cNvSpPr>
            <p:nvPr/>
          </p:nvSpPr>
          <p:spPr bwMode="auto">
            <a:xfrm flipV="1">
              <a:off x="2154" y="2160"/>
              <a:ext cx="0"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5634" name="Text Box 39"/>
          <p:cNvSpPr txBox="1">
            <a:spLocks noChangeArrowheads="1"/>
          </p:cNvSpPr>
          <p:nvPr/>
        </p:nvSpPr>
        <p:spPr bwMode="auto">
          <a:xfrm>
            <a:off x="4427538" y="112553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0000010</a:t>
            </a:r>
          </a:p>
        </p:txBody>
      </p:sp>
      <p:grpSp>
        <p:nvGrpSpPr>
          <p:cNvPr id="358440" name="Group 40"/>
          <p:cNvGrpSpPr>
            <a:grpSpLocks/>
          </p:cNvGrpSpPr>
          <p:nvPr/>
        </p:nvGrpSpPr>
        <p:grpSpPr bwMode="auto">
          <a:xfrm>
            <a:off x="3590925" y="2800350"/>
            <a:ext cx="1628775" cy="412750"/>
            <a:chOff x="2290" y="1764"/>
            <a:chExt cx="1026" cy="260"/>
          </a:xfrm>
        </p:grpSpPr>
        <p:sp>
          <p:nvSpPr>
            <p:cNvPr id="25656" name="Line 41"/>
            <p:cNvSpPr>
              <a:spLocks noChangeShapeType="1"/>
            </p:cNvSpPr>
            <p:nvPr/>
          </p:nvSpPr>
          <p:spPr bwMode="auto">
            <a:xfrm>
              <a:off x="2290" y="2024"/>
              <a:ext cx="9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7" name="Text Box 42"/>
            <p:cNvSpPr txBox="1">
              <a:spLocks noChangeArrowheads="1"/>
            </p:cNvSpPr>
            <p:nvPr/>
          </p:nvSpPr>
          <p:spPr bwMode="auto">
            <a:xfrm>
              <a:off x="2368" y="1764"/>
              <a:ext cx="9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No: Miss Hit</a:t>
              </a:r>
            </a:p>
          </p:txBody>
        </p:sp>
      </p:grpSp>
      <p:sp>
        <p:nvSpPr>
          <p:cNvPr id="25636" name="Text Box 43"/>
          <p:cNvSpPr txBox="1">
            <a:spLocks noChangeArrowheads="1"/>
          </p:cNvSpPr>
          <p:nvPr/>
        </p:nvSpPr>
        <p:spPr bwMode="auto">
          <a:xfrm>
            <a:off x="2895600" y="5537200"/>
            <a:ext cx="193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6666FF"/>
                </a:solidFill>
              </a:rPr>
              <a:t>Cache Directory</a:t>
            </a:r>
          </a:p>
          <a:p>
            <a:pPr eaLnBrk="1" hangingPunct="1"/>
            <a:r>
              <a:rPr lang="en-US" altLang="ja-JP" b="1">
                <a:solidFill>
                  <a:srgbClr val="6666FF"/>
                </a:solidFill>
              </a:rPr>
              <a:t>(Tag Memory)</a:t>
            </a:r>
          </a:p>
        </p:txBody>
      </p:sp>
      <p:grpSp>
        <p:nvGrpSpPr>
          <p:cNvPr id="358444" name="Group 44"/>
          <p:cNvGrpSpPr>
            <a:grpSpLocks/>
          </p:cNvGrpSpPr>
          <p:nvPr/>
        </p:nvGrpSpPr>
        <p:grpSpPr bwMode="auto">
          <a:xfrm>
            <a:off x="1384300" y="1989138"/>
            <a:ext cx="666750" cy="2087562"/>
            <a:chOff x="872" y="1253"/>
            <a:chExt cx="420" cy="1315"/>
          </a:xfrm>
        </p:grpSpPr>
        <p:grpSp>
          <p:nvGrpSpPr>
            <p:cNvPr id="25652" name="Group 45"/>
            <p:cNvGrpSpPr>
              <a:grpSpLocks/>
            </p:cNvGrpSpPr>
            <p:nvPr/>
          </p:nvGrpSpPr>
          <p:grpSpPr bwMode="auto">
            <a:xfrm>
              <a:off x="1156" y="1253"/>
              <a:ext cx="136" cy="1315"/>
              <a:chOff x="1111" y="1253"/>
              <a:chExt cx="181" cy="1270"/>
            </a:xfrm>
          </p:grpSpPr>
          <p:sp>
            <p:nvSpPr>
              <p:cNvPr id="25654" name="Line 46"/>
              <p:cNvSpPr>
                <a:spLocks noChangeShapeType="1"/>
              </p:cNvSpPr>
              <p:nvPr/>
            </p:nvSpPr>
            <p:spPr bwMode="auto">
              <a:xfrm>
                <a:off x="1111" y="1253"/>
                <a:ext cx="0" cy="127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5" name="Line 47"/>
              <p:cNvSpPr>
                <a:spLocks noChangeShapeType="1"/>
              </p:cNvSpPr>
              <p:nvPr/>
            </p:nvSpPr>
            <p:spPr bwMode="auto">
              <a:xfrm>
                <a:off x="1111" y="2523"/>
                <a:ext cx="181" cy="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5653" name="Text Box 48"/>
            <p:cNvSpPr txBox="1">
              <a:spLocks noChangeArrowheads="1"/>
            </p:cNvSpPr>
            <p:nvPr/>
          </p:nvSpPr>
          <p:spPr bwMode="auto">
            <a:xfrm>
              <a:off x="872" y="2127"/>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CC0000"/>
                  </a:solidFill>
                </a:rPr>
                <a:t>010</a:t>
              </a:r>
            </a:p>
          </p:txBody>
        </p:sp>
      </p:grpSp>
      <p:sp>
        <p:nvSpPr>
          <p:cNvPr id="25638" name="Text Box 49"/>
          <p:cNvSpPr txBox="1">
            <a:spLocks noChangeArrowheads="1"/>
          </p:cNvSpPr>
          <p:nvPr/>
        </p:nvSpPr>
        <p:spPr bwMode="auto">
          <a:xfrm>
            <a:off x="7143750" y="431323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6666FF"/>
                </a:solidFill>
              </a:rPr>
              <a:t>Cache</a:t>
            </a:r>
          </a:p>
        </p:txBody>
      </p:sp>
      <p:sp>
        <p:nvSpPr>
          <p:cNvPr id="25639" name="Text Box 50"/>
          <p:cNvSpPr txBox="1">
            <a:spLocks noChangeArrowheads="1"/>
          </p:cNvSpPr>
          <p:nvPr/>
        </p:nvSpPr>
        <p:spPr bwMode="auto">
          <a:xfrm>
            <a:off x="6711950" y="2224088"/>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6666FF"/>
                </a:solidFill>
              </a:rPr>
              <a:t>Main Memory</a:t>
            </a:r>
          </a:p>
        </p:txBody>
      </p:sp>
      <p:sp>
        <p:nvSpPr>
          <p:cNvPr id="358451" name="AutoShape 51"/>
          <p:cNvSpPr>
            <a:spLocks noChangeArrowheads="1"/>
          </p:cNvSpPr>
          <p:nvPr/>
        </p:nvSpPr>
        <p:spPr bwMode="auto">
          <a:xfrm>
            <a:off x="1619250" y="1268413"/>
            <a:ext cx="215900" cy="215900"/>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8452" name="Text Box 52"/>
          <p:cNvSpPr txBox="1">
            <a:spLocks noChangeArrowheads="1"/>
          </p:cNvSpPr>
          <p:nvPr/>
        </p:nvSpPr>
        <p:spPr bwMode="auto">
          <a:xfrm>
            <a:off x="1816100" y="928688"/>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From CPU</a:t>
            </a:r>
          </a:p>
        </p:txBody>
      </p:sp>
      <p:sp>
        <p:nvSpPr>
          <p:cNvPr id="358453" name="Line 53"/>
          <p:cNvSpPr>
            <a:spLocks noChangeShapeType="1"/>
          </p:cNvSpPr>
          <p:nvPr/>
        </p:nvSpPr>
        <p:spPr bwMode="auto">
          <a:xfrm flipV="1">
            <a:off x="5148263" y="2205038"/>
            <a:ext cx="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8454" name="Rectangle 54"/>
          <p:cNvSpPr>
            <a:spLocks noChangeArrowheads="1"/>
          </p:cNvSpPr>
          <p:nvPr/>
        </p:nvSpPr>
        <p:spPr bwMode="auto">
          <a:xfrm>
            <a:off x="5148263" y="3787775"/>
            <a:ext cx="503237" cy="5048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58455" name="Line 55"/>
          <p:cNvSpPr>
            <a:spLocks noChangeShapeType="1"/>
          </p:cNvSpPr>
          <p:nvPr/>
        </p:nvSpPr>
        <p:spPr bwMode="auto">
          <a:xfrm>
            <a:off x="5076825" y="1916113"/>
            <a:ext cx="43180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8456" name="Text Box 56"/>
          <p:cNvSpPr txBox="1">
            <a:spLocks noChangeArrowheads="1"/>
          </p:cNvSpPr>
          <p:nvPr/>
        </p:nvSpPr>
        <p:spPr bwMode="auto">
          <a:xfrm>
            <a:off x="5343525" y="5392738"/>
            <a:ext cx="36263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t>010</a:t>
            </a:r>
            <a:r>
              <a:rPr lang="ja-JP" altLang="en-US" b="1" dirty="0" err="1"/>
              <a:t>を共</a:t>
            </a:r>
            <a:r>
              <a:rPr lang="ja-JP" altLang="en-US" b="1" dirty="0"/>
              <a:t>通するキャッシュブロックは</a:t>
            </a:r>
          </a:p>
          <a:p>
            <a:pPr eaLnBrk="1" hangingPunct="1"/>
            <a:r>
              <a:rPr lang="en-US" altLang="ja-JP" b="1" dirty="0"/>
              <a:t>Conflict</a:t>
            </a:r>
            <a:r>
              <a:rPr lang="ja-JP" altLang="en-US" b="1" dirty="0"/>
              <a:t>　</a:t>
            </a:r>
            <a:r>
              <a:rPr lang="en-US" altLang="ja-JP" b="1" dirty="0"/>
              <a:t>Miss</a:t>
            </a:r>
            <a:r>
              <a:rPr lang="ja-JP" altLang="en-US" b="1" dirty="0"/>
              <a:t>を起こす</a:t>
            </a:r>
          </a:p>
        </p:txBody>
      </p:sp>
      <p:sp>
        <p:nvSpPr>
          <p:cNvPr id="358457" name="Text Box 57"/>
          <p:cNvSpPr txBox="1">
            <a:spLocks noChangeArrowheads="1"/>
          </p:cNvSpPr>
          <p:nvPr/>
        </p:nvSpPr>
        <p:spPr bwMode="auto">
          <a:xfrm>
            <a:off x="2921794" y="4132682"/>
            <a:ext cx="6921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t>0000</a:t>
            </a:r>
          </a:p>
        </p:txBody>
      </p:sp>
      <p:sp>
        <p:nvSpPr>
          <p:cNvPr id="25650" name="Line 60"/>
          <p:cNvSpPr>
            <a:spLocks noChangeShapeType="1"/>
          </p:cNvSpPr>
          <p:nvPr/>
        </p:nvSpPr>
        <p:spPr bwMode="auto">
          <a:xfrm>
            <a:off x="1836740" y="2284412"/>
            <a:ext cx="2951162" cy="0"/>
          </a:xfrm>
          <a:prstGeom prst="line">
            <a:avLst/>
          </a:prstGeom>
          <a:noFill/>
          <a:ln w="9525">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1" name="Text Box 61"/>
          <p:cNvSpPr txBox="1">
            <a:spLocks noChangeArrowheads="1"/>
          </p:cNvSpPr>
          <p:nvPr/>
        </p:nvSpPr>
        <p:spPr bwMode="auto">
          <a:xfrm>
            <a:off x="4193679" y="2260600"/>
            <a:ext cx="1218809"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CC0000"/>
                </a:solidFill>
              </a:rPr>
              <a:t>010</a:t>
            </a:r>
          </a:p>
        </p:txBody>
      </p:sp>
      <p:sp>
        <p:nvSpPr>
          <p:cNvPr id="25649" name="Line 62"/>
          <p:cNvSpPr>
            <a:spLocks noChangeShapeType="1"/>
          </p:cNvSpPr>
          <p:nvPr/>
        </p:nvSpPr>
        <p:spPr bwMode="auto">
          <a:xfrm>
            <a:off x="4787902" y="2278062"/>
            <a:ext cx="0" cy="1296988"/>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4" name="直線矢印コネクタ 3">
            <a:extLst>
              <a:ext uri="{FF2B5EF4-FFF2-40B4-BE49-F238E27FC236}">
                <a16:creationId xmlns:a16="http://schemas.microsoft.com/office/drawing/2014/main" id="{46AEFE16-674A-42CE-AA22-0461945DAAD0}"/>
              </a:ext>
            </a:extLst>
          </p:cNvPr>
          <p:cNvCxnSpPr>
            <a:stCxn id="358413" idx="3"/>
          </p:cNvCxnSpPr>
          <p:nvPr/>
        </p:nvCxnSpPr>
        <p:spPr>
          <a:xfrm>
            <a:off x="2773363" y="4039394"/>
            <a:ext cx="211138" cy="1103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98532"/>
    </mc:Choice>
    <mc:Fallback xmlns="">
      <p:transition spd="slow" advTm="9853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468313" y="2563813"/>
            <a:ext cx="584200" cy="576262"/>
            <a:chOff x="385" y="300"/>
            <a:chExt cx="368" cy="363"/>
          </a:xfrm>
        </p:grpSpPr>
        <p:sp>
          <p:nvSpPr>
            <p:cNvPr id="26895" name="Rectangle 3"/>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96" name="Rectangle 4"/>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97" name="Rectangle 5"/>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98" name="Rectangle 6"/>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99" name="Rectangle 7"/>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900" name="Rectangle 8"/>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901" name="Rectangle 9"/>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902" name="Rectangle 10"/>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903" name="Rectangle 11"/>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26627" name="Rectangle 12"/>
          <p:cNvSpPr>
            <a:spLocks noChangeArrowheads="1"/>
          </p:cNvSpPr>
          <p:nvPr/>
        </p:nvSpPr>
        <p:spPr bwMode="auto">
          <a:xfrm>
            <a:off x="1044575"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28" name="Rectangle 13"/>
          <p:cNvSpPr>
            <a:spLocks noChangeArrowheads="1"/>
          </p:cNvSpPr>
          <p:nvPr/>
        </p:nvSpPr>
        <p:spPr bwMode="auto">
          <a:xfrm>
            <a:off x="1117600"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29" name="Rectangle 14"/>
          <p:cNvSpPr>
            <a:spLocks noChangeArrowheads="1"/>
          </p:cNvSpPr>
          <p:nvPr/>
        </p:nvSpPr>
        <p:spPr bwMode="auto">
          <a:xfrm>
            <a:off x="1190625"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30" name="Rectangle 15"/>
          <p:cNvSpPr>
            <a:spLocks noChangeArrowheads="1"/>
          </p:cNvSpPr>
          <p:nvPr/>
        </p:nvSpPr>
        <p:spPr bwMode="auto">
          <a:xfrm>
            <a:off x="1263650"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31" name="Rectangle 16"/>
          <p:cNvSpPr>
            <a:spLocks noChangeArrowheads="1"/>
          </p:cNvSpPr>
          <p:nvPr/>
        </p:nvSpPr>
        <p:spPr bwMode="auto">
          <a:xfrm>
            <a:off x="1336675"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32" name="Rectangle 17"/>
          <p:cNvSpPr>
            <a:spLocks noChangeArrowheads="1"/>
          </p:cNvSpPr>
          <p:nvPr/>
        </p:nvSpPr>
        <p:spPr bwMode="auto">
          <a:xfrm>
            <a:off x="1409700"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33" name="Rectangle 18"/>
          <p:cNvSpPr>
            <a:spLocks noChangeArrowheads="1"/>
          </p:cNvSpPr>
          <p:nvPr/>
        </p:nvSpPr>
        <p:spPr bwMode="auto">
          <a:xfrm>
            <a:off x="1482725"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34" name="Rectangle 19"/>
          <p:cNvSpPr>
            <a:spLocks noChangeArrowheads="1"/>
          </p:cNvSpPr>
          <p:nvPr/>
        </p:nvSpPr>
        <p:spPr bwMode="auto">
          <a:xfrm>
            <a:off x="1555750" y="2563813"/>
            <a:ext cx="73025" cy="5762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35" name="Rectangle 20"/>
          <p:cNvSpPr>
            <a:spLocks noChangeArrowheads="1"/>
          </p:cNvSpPr>
          <p:nvPr/>
        </p:nvSpPr>
        <p:spPr bwMode="auto">
          <a:xfrm>
            <a:off x="1044575" y="2563813"/>
            <a:ext cx="576263" cy="5762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26636" name="Group 21"/>
          <p:cNvGrpSpPr>
            <a:grpSpLocks/>
          </p:cNvGrpSpPr>
          <p:nvPr/>
        </p:nvGrpSpPr>
        <p:grpSpPr bwMode="auto">
          <a:xfrm>
            <a:off x="1620838" y="2563813"/>
            <a:ext cx="584200" cy="576262"/>
            <a:chOff x="385" y="300"/>
            <a:chExt cx="368" cy="363"/>
          </a:xfrm>
        </p:grpSpPr>
        <p:sp>
          <p:nvSpPr>
            <p:cNvPr id="26886" name="Rectangle 2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87" name="Rectangle 2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88" name="Rectangle 2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89" name="Rectangle 2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90" name="Rectangle 2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91" name="Rectangle 2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92" name="Rectangle 2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93" name="Rectangle 2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94" name="Rectangle 3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37" name="Group 31"/>
          <p:cNvGrpSpPr>
            <a:grpSpLocks/>
          </p:cNvGrpSpPr>
          <p:nvPr/>
        </p:nvGrpSpPr>
        <p:grpSpPr bwMode="auto">
          <a:xfrm>
            <a:off x="2197100" y="2563813"/>
            <a:ext cx="584200" cy="576262"/>
            <a:chOff x="385" y="300"/>
            <a:chExt cx="368" cy="363"/>
          </a:xfrm>
        </p:grpSpPr>
        <p:sp>
          <p:nvSpPr>
            <p:cNvPr id="26877" name="Rectangle 3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78" name="Rectangle 3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79" name="Rectangle 3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80" name="Rectangle 3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81" name="Rectangle 3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82" name="Rectangle 3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83" name="Rectangle 3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84" name="Rectangle 3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85" name="Rectangle 4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38" name="Group 41"/>
          <p:cNvGrpSpPr>
            <a:grpSpLocks/>
          </p:cNvGrpSpPr>
          <p:nvPr/>
        </p:nvGrpSpPr>
        <p:grpSpPr bwMode="auto">
          <a:xfrm>
            <a:off x="2773363" y="2563813"/>
            <a:ext cx="584200" cy="576262"/>
            <a:chOff x="385" y="300"/>
            <a:chExt cx="368" cy="363"/>
          </a:xfrm>
        </p:grpSpPr>
        <p:sp>
          <p:nvSpPr>
            <p:cNvPr id="26868" name="Rectangle 4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69" name="Rectangle 4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70" name="Rectangle 4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71" name="Rectangle 4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72" name="Rectangle 4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73" name="Rectangle 4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74" name="Rectangle 4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75" name="Rectangle 4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76" name="Rectangle 5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39" name="Group 51"/>
          <p:cNvGrpSpPr>
            <a:grpSpLocks/>
          </p:cNvGrpSpPr>
          <p:nvPr/>
        </p:nvGrpSpPr>
        <p:grpSpPr bwMode="auto">
          <a:xfrm>
            <a:off x="3349625" y="2563813"/>
            <a:ext cx="584200" cy="576262"/>
            <a:chOff x="385" y="300"/>
            <a:chExt cx="368" cy="363"/>
          </a:xfrm>
        </p:grpSpPr>
        <p:sp>
          <p:nvSpPr>
            <p:cNvPr id="26859" name="Rectangle 5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60" name="Rectangle 5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61" name="Rectangle 5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62" name="Rectangle 5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63" name="Rectangle 5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64" name="Rectangle 5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65" name="Rectangle 5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66" name="Rectangle 5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67" name="Rectangle 6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40" name="Group 61"/>
          <p:cNvGrpSpPr>
            <a:grpSpLocks/>
          </p:cNvGrpSpPr>
          <p:nvPr/>
        </p:nvGrpSpPr>
        <p:grpSpPr bwMode="auto">
          <a:xfrm>
            <a:off x="3925888" y="2563813"/>
            <a:ext cx="584200" cy="576262"/>
            <a:chOff x="385" y="300"/>
            <a:chExt cx="368" cy="363"/>
          </a:xfrm>
        </p:grpSpPr>
        <p:sp>
          <p:nvSpPr>
            <p:cNvPr id="26850" name="Rectangle 6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51" name="Rectangle 6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52" name="Rectangle 6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53" name="Rectangle 6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54" name="Rectangle 6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55" name="Rectangle 6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56" name="Rectangle 6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57" name="Rectangle 6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58" name="Rectangle 7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41" name="Group 71"/>
          <p:cNvGrpSpPr>
            <a:grpSpLocks/>
          </p:cNvGrpSpPr>
          <p:nvPr/>
        </p:nvGrpSpPr>
        <p:grpSpPr bwMode="auto">
          <a:xfrm>
            <a:off x="4502150" y="2563813"/>
            <a:ext cx="584200" cy="576262"/>
            <a:chOff x="385" y="300"/>
            <a:chExt cx="368" cy="363"/>
          </a:xfrm>
        </p:grpSpPr>
        <p:sp>
          <p:nvSpPr>
            <p:cNvPr id="26841" name="Rectangle 7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42" name="Rectangle 7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43" name="Rectangle 7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44" name="Rectangle 7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45" name="Rectangle 7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46" name="Rectangle 7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47" name="Rectangle 7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48" name="Rectangle 7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49" name="Rectangle 8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42" name="Group 81"/>
          <p:cNvGrpSpPr>
            <a:grpSpLocks/>
          </p:cNvGrpSpPr>
          <p:nvPr/>
        </p:nvGrpSpPr>
        <p:grpSpPr bwMode="auto">
          <a:xfrm>
            <a:off x="5078413" y="2563813"/>
            <a:ext cx="584200" cy="576262"/>
            <a:chOff x="385" y="300"/>
            <a:chExt cx="368" cy="363"/>
          </a:xfrm>
        </p:grpSpPr>
        <p:sp>
          <p:nvSpPr>
            <p:cNvPr id="26832" name="Rectangle 8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33" name="Rectangle 8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34" name="Rectangle 8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35" name="Rectangle 8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36" name="Rectangle 8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37" name="Rectangle 8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38" name="Rectangle 8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39" name="Rectangle 8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40" name="Rectangle 9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43" name="Group 91"/>
          <p:cNvGrpSpPr>
            <a:grpSpLocks/>
          </p:cNvGrpSpPr>
          <p:nvPr/>
        </p:nvGrpSpPr>
        <p:grpSpPr bwMode="auto">
          <a:xfrm>
            <a:off x="5654675" y="2563813"/>
            <a:ext cx="584200" cy="576262"/>
            <a:chOff x="385" y="300"/>
            <a:chExt cx="368" cy="363"/>
          </a:xfrm>
        </p:grpSpPr>
        <p:sp>
          <p:nvSpPr>
            <p:cNvPr id="26823" name="Rectangle 9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24" name="Rectangle 9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25" name="Rectangle 9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26" name="Rectangle 9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27" name="Rectangle 9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28" name="Rectangle 9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29" name="Rectangle 9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30" name="Rectangle 9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31" name="Rectangle 10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44" name="Group 101"/>
          <p:cNvGrpSpPr>
            <a:grpSpLocks/>
          </p:cNvGrpSpPr>
          <p:nvPr/>
        </p:nvGrpSpPr>
        <p:grpSpPr bwMode="auto">
          <a:xfrm>
            <a:off x="6230938" y="2563813"/>
            <a:ext cx="584200" cy="576262"/>
            <a:chOff x="385" y="300"/>
            <a:chExt cx="368" cy="363"/>
          </a:xfrm>
        </p:grpSpPr>
        <p:sp>
          <p:nvSpPr>
            <p:cNvPr id="26814" name="Rectangle 10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15" name="Rectangle 10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16" name="Rectangle 10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17" name="Rectangle 10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18" name="Rectangle 10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19" name="Rectangle 10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20" name="Rectangle 10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21" name="Rectangle 10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22" name="Rectangle 11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45" name="Group 111"/>
          <p:cNvGrpSpPr>
            <a:grpSpLocks/>
          </p:cNvGrpSpPr>
          <p:nvPr/>
        </p:nvGrpSpPr>
        <p:grpSpPr bwMode="auto">
          <a:xfrm>
            <a:off x="7227888" y="2563813"/>
            <a:ext cx="584200" cy="576262"/>
            <a:chOff x="385" y="300"/>
            <a:chExt cx="368" cy="363"/>
          </a:xfrm>
        </p:grpSpPr>
        <p:sp>
          <p:nvSpPr>
            <p:cNvPr id="26805" name="Rectangle 11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06" name="Rectangle 11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07" name="Rectangle 11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08" name="Rectangle 11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09" name="Rectangle 11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10" name="Rectangle 11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11" name="Rectangle 11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12" name="Rectangle 11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13" name="Rectangle 12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46" name="Group 121"/>
          <p:cNvGrpSpPr>
            <a:grpSpLocks/>
          </p:cNvGrpSpPr>
          <p:nvPr/>
        </p:nvGrpSpPr>
        <p:grpSpPr bwMode="auto">
          <a:xfrm>
            <a:off x="7804150" y="2563813"/>
            <a:ext cx="584200" cy="576262"/>
            <a:chOff x="385" y="300"/>
            <a:chExt cx="368" cy="363"/>
          </a:xfrm>
        </p:grpSpPr>
        <p:sp>
          <p:nvSpPr>
            <p:cNvPr id="26796" name="Rectangle 12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97" name="Rectangle 12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98" name="Rectangle 12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99" name="Rectangle 12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00" name="Rectangle 12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01" name="Rectangle 12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02" name="Rectangle 12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03" name="Rectangle 12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04" name="Rectangle 13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47" name="Group 131"/>
          <p:cNvGrpSpPr>
            <a:grpSpLocks/>
          </p:cNvGrpSpPr>
          <p:nvPr/>
        </p:nvGrpSpPr>
        <p:grpSpPr bwMode="auto">
          <a:xfrm>
            <a:off x="8380413" y="2563813"/>
            <a:ext cx="584200" cy="576262"/>
            <a:chOff x="385" y="300"/>
            <a:chExt cx="368" cy="363"/>
          </a:xfrm>
        </p:grpSpPr>
        <p:sp>
          <p:nvSpPr>
            <p:cNvPr id="26787" name="Rectangle 132"/>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88" name="Rectangle 133"/>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89" name="Rectangle 134"/>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90" name="Rectangle 135"/>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91" name="Rectangle 136"/>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92" name="Rectangle 137"/>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93" name="Rectangle 138"/>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94" name="Rectangle 139"/>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95" name="Rectangle 140"/>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26648" name="Rectangle 141"/>
          <p:cNvSpPr>
            <a:spLocks noChangeArrowheads="1"/>
          </p:cNvSpPr>
          <p:nvPr/>
        </p:nvSpPr>
        <p:spPr bwMode="auto">
          <a:xfrm>
            <a:off x="6804025" y="2563813"/>
            <a:ext cx="431800"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49" name="Text Box 142"/>
          <p:cNvSpPr txBox="1">
            <a:spLocks noChangeArrowheads="1"/>
          </p:cNvSpPr>
          <p:nvPr/>
        </p:nvSpPr>
        <p:spPr bwMode="auto">
          <a:xfrm>
            <a:off x="6856413" y="272732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grpSp>
        <p:nvGrpSpPr>
          <p:cNvPr id="26650" name="Group 143"/>
          <p:cNvGrpSpPr>
            <a:grpSpLocks/>
          </p:cNvGrpSpPr>
          <p:nvPr/>
        </p:nvGrpSpPr>
        <p:grpSpPr bwMode="auto">
          <a:xfrm>
            <a:off x="3482975" y="4292600"/>
            <a:ext cx="584200" cy="576263"/>
            <a:chOff x="385" y="300"/>
            <a:chExt cx="368" cy="363"/>
          </a:xfrm>
        </p:grpSpPr>
        <p:sp>
          <p:nvSpPr>
            <p:cNvPr id="26778" name="Rectangle 14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79" name="Rectangle 14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80" name="Rectangle 14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81" name="Rectangle 14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82" name="Rectangle 14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83" name="Rectangle 14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84" name="Rectangle 15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85" name="Rectangle 15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86" name="Rectangle 15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51" name="Group 153"/>
          <p:cNvGrpSpPr>
            <a:grpSpLocks/>
          </p:cNvGrpSpPr>
          <p:nvPr/>
        </p:nvGrpSpPr>
        <p:grpSpPr bwMode="auto">
          <a:xfrm>
            <a:off x="4059238" y="4292600"/>
            <a:ext cx="584200" cy="576263"/>
            <a:chOff x="385" y="300"/>
            <a:chExt cx="368" cy="363"/>
          </a:xfrm>
        </p:grpSpPr>
        <p:sp>
          <p:nvSpPr>
            <p:cNvPr id="26769" name="Rectangle 15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70" name="Rectangle 15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71" name="Rectangle 15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72" name="Rectangle 15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73" name="Rectangle 15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74" name="Rectangle 15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75" name="Rectangle 16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76" name="Rectangle 16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77" name="Rectangle 16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52" name="Group 163"/>
          <p:cNvGrpSpPr>
            <a:grpSpLocks/>
          </p:cNvGrpSpPr>
          <p:nvPr/>
        </p:nvGrpSpPr>
        <p:grpSpPr bwMode="auto">
          <a:xfrm>
            <a:off x="4635500" y="4292600"/>
            <a:ext cx="584200" cy="576263"/>
            <a:chOff x="385" y="300"/>
            <a:chExt cx="368" cy="363"/>
          </a:xfrm>
        </p:grpSpPr>
        <p:sp>
          <p:nvSpPr>
            <p:cNvPr id="26760" name="Rectangle 16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61" name="Rectangle 16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62" name="Rectangle 16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63" name="Rectangle 16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64" name="Rectangle 16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65" name="Rectangle 16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66" name="Rectangle 17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67" name="Rectangle 17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68" name="Rectangle 17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53" name="Group 173"/>
          <p:cNvGrpSpPr>
            <a:grpSpLocks/>
          </p:cNvGrpSpPr>
          <p:nvPr/>
        </p:nvGrpSpPr>
        <p:grpSpPr bwMode="auto">
          <a:xfrm>
            <a:off x="5211763" y="4292600"/>
            <a:ext cx="584200" cy="576263"/>
            <a:chOff x="385" y="300"/>
            <a:chExt cx="368" cy="363"/>
          </a:xfrm>
        </p:grpSpPr>
        <p:sp>
          <p:nvSpPr>
            <p:cNvPr id="26751" name="Rectangle 17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52" name="Rectangle 17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53" name="Rectangle 17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54" name="Rectangle 17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55" name="Rectangle 17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56" name="Rectangle 17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57" name="Rectangle 18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58" name="Rectangle 18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59" name="Rectangle 18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54" name="Group 183"/>
          <p:cNvGrpSpPr>
            <a:grpSpLocks/>
          </p:cNvGrpSpPr>
          <p:nvPr/>
        </p:nvGrpSpPr>
        <p:grpSpPr bwMode="auto">
          <a:xfrm>
            <a:off x="3482975" y="4940300"/>
            <a:ext cx="584200" cy="576263"/>
            <a:chOff x="385" y="300"/>
            <a:chExt cx="368" cy="363"/>
          </a:xfrm>
        </p:grpSpPr>
        <p:sp>
          <p:nvSpPr>
            <p:cNvPr id="26742" name="Rectangle 18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43" name="Rectangle 18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44" name="Rectangle 18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45" name="Rectangle 18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46" name="Rectangle 18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47" name="Rectangle 18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48" name="Rectangle 19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49" name="Rectangle 19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50" name="Rectangle 19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55" name="Group 193"/>
          <p:cNvGrpSpPr>
            <a:grpSpLocks/>
          </p:cNvGrpSpPr>
          <p:nvPr/>
        </p:nvGrpSpPr>
        <p:grpSpPr bwMode="auto">
          <a:xfrm>
            <a:off x="4059238" y="4940300"/>
            <a:ext cx="584200" cy="576263"/>
            <a:chOff x="385" y="300"/>
            <a:chExt cx="368" cy="363"/>
          </a:xfrm>
        </p:grpSpPr>
        <p:sp>
          <p:nvSpPr>
            <p:cNvPr id="26733" name="Rectangle 19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34" name="Rectangle 19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35" name="Rectangle 19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36" name="Rectangle 19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37" name="Rectangle 19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38" name="Rectangle 19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39" name="Rectangle 20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40" name="Rectangle 20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41" name="Rectangle 20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56" name="Group 203"/>
          <p:cNvGrpSpPr>
            <a:grpSpLocks/>
          </p:cNvGrpSpPr>
          <p:nvPr/>
        </p:nvGrpSpPr>
        <p:grpSpPr bwMode="auto">
          <a:xfrm>
            <a:off x="4635500" y="4940300"/>
            <a:ext cx="584200" cy="576263"/>
            <a:chOff x="385" y="300"/>
            <a:chExt cx="368" cy="363"/>
          </a:xfrm>
        </p:grpSpPr>
        <p:sp>
          <p:nvSpPr>
            <p:cNvPr id="26724" name="Rectangle 20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25" name="Rectangle 20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26" name="Rectangle 20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27" name="Rectangle 20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28" name="Rectangle 20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29" name="Rectangle 20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30" name="Rectangle 21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31" name="Rectangle 21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32" name="Rectangle 21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6657" name="Group 213"/>
          <p:cNvGrpSpPr>
            <a:grpSpLocks/>
          </p:cNvGrpSpPr>
          <p:nvPr/>
        </p:nvGrpSpPr>
        <p:grpSpPr bwMode="auto">
          <a:xfrm>
            <a:off x="5211763" y="4940300"/>
            <a:ext cx="584200" cy="576263"/>
            <a:chOff x="385" y="300"/>
            <a:chExt cx="368" cy="363"/>
          </a:xfrm>
        </p:grpSpPr>
        <p:sp>
          <p:nvSpPr>
            <p:cNvPr id="26715" name="Rectangle 214"/>
            <p:cNvSpPr>
              <a:spLocks noChangeArrowheads="1"/>
            </p:cNvSpPr>
            <p:nvPr/>
          </p:nvSpPr>
          <p:spPr bwMode="auto">
            <a:xfrm>
              <a:off x="38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16" name="Rectangle 215"/>
            <p:cNvSpPr>
              <a:spLocks noChangeArrowheads="1"/>
            </p:cNvSpPr>
            <p:nvPr/>
          </p:nvSpPr>
          <p:spPr bwMode="auto">
            <a:xfrm>
              <a:off x="43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17" name="Rectangle 216"/>
            <p:cNvSpPr>
              <a:spLocks noChangeArrowheads="1"/>
            </p:cNvSpPr>
            <p:nvPr/>
          </p:nvSpPr>
          <p:spPr bwMode="auto">
            <a:xfrm>
              <a:off x="47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18" name="Rectangle 217"/>
            <p:cNvSpPr>
              <a:spLocks noChangeArrowheads="1"/>
            </p:cNvSpPr>
            <p:nvPr/>
          </p:nvSpPr>
          <p:spPr bwMode="auto">
            <a:xfrm>
              <a:off x="523"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19" name="Rectangle 218"/>
            <p:cNvSpPr>
              <a:spLocks noChangeArrowheads="1"/>
            </p:cNvSpPr>
            <p:nvPr/>
          </p:nvSpPr>
          <p:spPr bwMode="auto">
            <a:xfrm>
              <a:off x="569"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20" name="Rectangle 219"/>
            <p:cNvSpPr>
              <a:spLocks noChangeArrowheads="1"/>
            </p:cNvSpPr>
            <p:nvPr/>
          </p:nvSpPr>
          <p:spPr bwMode="auto">
            <a:xfrm>
              <a:off x="615"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21" name="Rectangle 220"/>
            <p:cNvSpPr>
              <a:spLocks noChangeArrowheads="1"/>
            </p:cNvSpPr>
            <p:nvPr/>
          </p:nvSpPr>
          <p:spPr bwMode="auto">
            <a:xfrm>
              <a:off x="661"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22" name="Rectangle 221"/>
            <p:cNvSpPr>
              <a:spLocks noChangeArrowheads="1"/>
            </p:cNvSpPr>
            <p:nvPr/>
          </p:nvSpPr>
          <p:spPr bwMode="auto">
            <a:xfrm>
              <a:off x="707" y="300"/>
              <a:ext cx="46" cy="3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23" name="Rectangle 222"/>
            <p:cNvSpPr>
              <a:spLocks noChangeArrowheads="1"/>
            </p:cNvSpPr>
            <p:nvPr/>
          </p:nvSpPr>
          <p:spPr bwMode="auto">
            <a:xfrm>
              <a:off x="385" y="300"/>
              <a:ext cx="363"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26658" name="Text Box 223"/>
          <p:cNvSpPr txBox="1">
            <a:spLocks noChangeArrowheads="1"/>
          </p:cNvSpPr>
          <p:nvPr/>
        </p:nvSpPr>
        <p:spPr bwMode="auto">
          <a:xfrm>
            <a:off x="0"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00000</a:t>
            </a:r>
            <a:r>
              <a:rPr lang="en-US" altLang="ja-JP" sz="1400" b="1">
                <a:solidFill>
                  <a:srgbClr val="FF0000"/>
                </a:solidFill>
              </a:rPr>
              <a:t>00</a:t>
            </a:r>
            <a:r>
              <a:rPr lang="en-US" altLang="ja-JP" sz="1400" b="1"/>
              <a:t>000</a:t>
            </a:r>
          </a:p>
          <a:p>
            <a:pPr eaLnBrk="1" hangingPunct="1"/>
            <a:r>
              <a:rPr lang="ja-JP" altLang="en-US" sz="1400" b="1"/>
              <a:t>　　　　</a:t>
            </a:r>
            <a:r>
              <a:rPr lang="en-US" altLang="ja-JP" sz="1400" b="1"/>
              <a:t>…</a:t>
            </a:r>
          </a:p>
          <a:p>
            <a:pPr eaLnBrk="1" hangingPunct="1"/>
            <a:r>
              <a:rPr lang="en-US" altLang="ja-JP" sz="1400" b="1"/>
              <a:t>00000</a:t>
            </a:r>
            <a:r>
              <a:rPr lang="en-US" altLang="ja-JP" sz="1400" b="1">
                <a:solidFill>
                  <a:srgbClr val="FF0000"/>
                </a:solidFill>
              </a:rPr>
              <a:t>00</a:t>
            </a:r>
            <a:r>
              <a:rPr lang="en-US" altLang="ja-JP" sz="1400" b="1"/>
              <a:t>111</a:t>
            </a:r>
          </a:p>
        </p:txBody>
      </p:sp>
      <p:sp>
        <p:nvSpPr>
          <p:cNvPr id="26659" name="Line 224"/>
          <p:cNvSpPr>
            <a:spLocks noChangeShapeType="1"/>
          </p:cNvSpPr>
          <p:nvPr/>
        </p:nvSpPr>
        <p:spPr bwMode="auto">
          <a:xfrm>
            <a:off x="684213" y="1125538"/>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0" name="Line 225"/>
          <p:cNvSpPr>
            <a:spLocks noChangeShapeType="1"/>
          </p:cNvSpPr>
          <p:nvPr/>
        </p:nvSpPr>
        <p:spPr bwMode="auto">
          <a:xfrm>
            <a:off x="1331913"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1" name="Text Box 226"/>
          <p:cNvSpPr txBox="1">
            <a:spLocks noChangeArrowheads="1"/>
          </p:cNvSpPr>
          <p:nvPr/>
        </p:nvSpPr>
        <p:spPr bwMode="auto">
          <a:xfrm>
            <a:off x="684213" y="146526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00000</a:t>
            </a:r>
            <a:r>
              <a:rPr lang="en-US" altLang="ja-JP" sz="1400" b="1">
                <a:solidFill>
                  <a:srgbClr val="FF0000"/>
                </a:solidFill>
              </a:rPr>
              <a:t>01</a:t>
            </a:r>
            <a:r>
              <a:rPr lang="en-US" altLang="ja-JP" sz="1400" b="1"/>
              <a:t>000</a:t>
            </a:r>
          </a:p>
          <a:p>
            <a:pPr eaLnBrk="1" hangingPunct="1"/>
            <a:r>
              <a:rPr lang="ja-JP" altLang="en-US" sz="1400" b="1"/>
              <a:t>　　　　</a:t>
            </a:r>
            <a:r>
              <a:rPr lang="en-US" altLang="ja-JP" sz="1400" b="1"/>
              <a:t>…</a:t>
            </a:r>
          </a:p>
          <a:p>
            <a:pPr eaLnBrk="1" hangingPunct="1"/>
            <a:r>
              <a:rPr lang="en-US" altLang="ja-JP" sz="1400" b="1"/>
              <a:t>00000</a:t>
            </a:r>
            <a:r>
              <a:rPr lang="en-US" altLang="ja-JP" sz="1400" b="1">
                <a:solidFill>
                  <a:srgbClr val="FF0000"/>
                </a:solidFill>
              </a:rPr>
              <a:t>01</a:t>
            </a:r>
            <a:r>
              <a:rPr lang="en-US" altLang="ja-JP" sz="1400" b="1"/>
              <a:t>111</a:t>
            </a:r>
          </a:p>
        </p:txBody>
      </p:sp>
      <p:sp>
        <p:nvSpPr>
          <p:cNvPr id="26662" name="Text Box 227"/>
          <p:cNvSpPr txBox="1">
            <a:spLocks noChangeArrowheads="1"/>
          </p:cNvSpPr>
          <p:nvPr/>
        </p:nvSpPr>
        <p:spPr bwMode="auto">
          <a:xfrm>
            <a:off x="1223963"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00000</a:t>
            </a:r>
            <a:r>
              <a:rPr lang="en-US" altLang="ja-JP" sz="1400" b="1">
                <a:solidFill>
                  <a:srgbClr val="FF0000"/>
                </a:solidFill>
              </a:rPr>
              <a:t>10</a:t>
            </a:r>
            <a:r>
              <a:rPr lang="en-US" altLang="ja-JP" sz="1400" b="1"/>
              <a:t>000</a:t>
            </a:r>
          </a:p>
          <a:p>
            <a:pPr eaLnBrk="1" hangingPunct="1"/>
            <a:r>
              <a:rPr lang="ja-JP" altLang="en-US" sz="1400" b="1"/>
              <a:t>　　　　</a:t>
            </a:r>
            <a:r>
              <a:rPr lang="en-US" altLang="ja-JP" sz="1400" b="1"/>
              <a:t>…</a:t>
            </a:r>
          </a:p>
          <a:p>
            <a:pPr eaLnBrk="1" hangingPunct="1"/>
            <a:r>
              <a:rPr lang="en-US" altLang="ja-JP" sz="1400" b="1"/>
              <a:t>00000</a:t>
            </a:r>
            <a:r>
              <a:rPr lang="en-US" altLang="ja-JP" sz="1400" b="1">
                <a:solidFill>
                  <a:srgbClr val="FF0000"/>
                </a:solidFill>
              </a:rPr>
              <a:t>10</a:t>
            </a:r>
            <a:r>
              <a:rPr lang="en-US" altLang="ja-JP" sz="1400" b="1"/>
              <a:t>111</a:t>
            </a:r>
          </a:p>
        </p:txBody>
      </p:sp>
      <p:sp>
        <p:nvSpPr>
          <p:cNvPr id="26663" name="Text Box 228"/>
          <p:cNvSpPr txBox="1">
            <a:spLocks noChangeArrowheads="1"/>
          </p:cNvSpPr>
          <p:nvPr/>
        </p:nvSpPr>
        <p:spPr bwMode="auto">
          <a:xfrm>
            <a:off x="2484438"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00001</a:t>
            </a:r>
            <a:r>
              <a:rPr lang="en-US" altLang="ja-JP" sz="1400" b="1">
                <a:solidFill>
                  <a:srgbClr val="FF0000"/>
                </a:solidFill>
              </a:rPr>
              <a:t>00</a:t>
            </a:r>
            <a:r>
              <a:rPr lang="en-US" altLang="ja-JP" sz="1400" b="1"/>
              <a:t>000</a:t>
            </a:r>
          </a:p>
          <a:p>
            <a:pPr eaLnBrk="1" hangingPunct="1"/>
            <a:r>
              <a:rPr lang="ja-JP" altLang="en-US" sz="1400" b="1"/>
              <a:t>　　　　</a:t>
            </a:r>
            <a:r>
              <a:rPr lang="en-US" altLang="ja-JP" sz="1400" b="1"/>
              <a:t>…</a:t>
            </a:r>
          </a:p>
          <a:p>
            <a:pPr eaLnBrk="1" hangingPunct="1"/>
            <a:r>
              <a:rPr lang="en-US" altLang="ja-JP" sz="1400" b="1"/>
              <a:t>00001</a:t>
            </a:r>
            <a:r>
              <a:rPr lang="en-US" altLang="ja-JP" sz="1400" b="1">
                <a:solidFill>
                  <a:srgbClr val="FF0000"/>
                </a:solidFill>
              </a:rPr>
              <a:t>00</a:t>
            </a:r>
            <a:r>
              <a:rPr lang="en-US" altLang="ja-JP" sz="1400" b="1"/>
              <a:t>111</a:t>
            </a:r>
          </a:p>
        </p:txBody>
      </p:sp>
      <p:sp>
        <p:nvSpPr>
          <p:cNvPr id="26664" name="Text Box 229"/>
          <p:cNvSpPr txBox="1">
            <a:spLocks noChangeArrowheads="1"/>
          </p:cNvSpPr>
          <p:nvPr/>
        </p:nvSpPr>
        <p:spPr bwMode="auto">
          <a:xfrm>
            <a:off x="3708400"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00001</a:t>
            </a:r>
            <a:r>
              <a:rPr lang="en-US" altLang="ja-JP" sz="1400" b="1">
                <a:solidFill>
                  <a:srgbClr val="FF0000"/>
                </a:solidFill>
              </a:rPr>
              <a:t>10</a:t>
            </a:r>
            <a:r>
              <a:rPr lang="en-US" altLang="ja-JP" sz="1400" b="1"/>
              <a:t>000</a:t>
            </a:r>
          </a:p>
          <a:p>
            <a:pPr eaLnBrk="1" hangingPunct="1"/>
            <a:r>
              <a:rPr lang="ja-JP" altLang="en-US" sz="1400" b="1"/>
              <a:t>　　　　</a:t>
            </a:r>
            <a:r>
              <a:rPr lang="en-US" altLang="ja-JP" sz="1400" b="1"/>
              <a:t>…</a:t>
            </a:r>
          </a:p>
          <a:p>
            <a:pPr eaLnBrk="1" hangingPunct="1"/>
            <a:r>
              <a:rPr lang="en-US" altLang="ja-JP" sz="1400" b="1"/>
              <a:t>00001</a:t>
            </a:r>
            <a:r>
              <a:rPr lang="en-US" altLang="ja-JP" sz="1400" b="1">
                <a:solidFill>
                  <a:srgbClr val="FF0000"/>
                </a:solidFill>
              </a:rPr>
              <a:t>10</a:t>
            </a:r>
            <a:r>
              <a:rPr lang="en-US" altLang="ja-JP" sz="1400" b="1"/>
              <a:t>111</a:t>
            </a:r>
          </a:p>
        </p:txBody>
      </p:sp>
      <p:sp>
        <p:nvSpPr>
          <p:cNvPr id="26665" name="Text Box 230"/>
          <p:cNvSpPr txBox="1">
            <a:spLocks noChangeArrowheads="1"/>
          </p:cNvSpPr>
          <p:nvPr/>
        </p:nvSpPr>
        <p:spPr bwMode="auto">
          <a:xfrm>
            <a:off x="1908175" y="14843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00000</a:t>
            </a:r>
            <a:r>
              <a:rPr lang="en-US" altLang="ja-JP" sz="1400" b="1">
                <a:solidFill>
                  <a:srgbClr val="FF0000"/>
                </a:solidFill>
              </a:rPr>
              <a:t>11</a:t>
            </a:r>
            <a:r>
              <a:rPr lang="en-US" altLang="ja-JP" sz="1400" b="1"/>
              <a:t>000</a:t>
            </a:r>
          </a:p>
          <a:p>
            <a:pPr eaLnBrk="1" hangingPunct="1"/>
            <a:r>
              <a:rPr lang="ja-JP" altLang="en-US" sz="1400" b="1"/>
              <a:t>　　　　</a:t>
            </a:r>
            <a:r>
              <a:rPr lang="en-US" altLang="ja-JP" sz="1400" b="1"/>
              <a:t>…</a:t>
            </a:r>
          </a:p>
          <a:p>
            <a:pPr eaLnBrk="1" hangingPunct="1"/>
            <a:r>
              <a:rPr lang="en-US" altLang="ja-JP" sz="1400" b="1"/>
              <a:t>00000</a:t>
            </a:r>
            <a:r>
              <a:rPr lang="en-US" altLang="ja-JP" sz="1400" b="1">
                <a:solidFill>
                  <a:srgbClr val="FF0000"/>
                </a:solidFill>
              </a:rPr>
              <a:t>11</a:t>
            </a:r>
            <a:r>
              <a:rPr lang="en-US" altLang="ja-JP" sz="1400" b="1"/>
              <a:t>111</a:t>
            </a:r>
          </a:p>
        </p:txBody>
      </p:sp>
      <p:sp>
        <p:nvSpPr>
          <p:cNvPr id="26666" name="Text Box 231"/>
          <p:cNvSpPr txBox="1">
            <a:spLocks noChangeArrowheads="1"/>
          </p:cNvSpPr>
          <p:nvPr/>
        </p:nvSpPr>
        <p:spPr bwMode="auto">
          <a:xfrm>
            <a:off x="3168650" y="14843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00001</a:t>
            </a:r>
            <a:r>
              <a:rPr lang="en-US" altLang="ja-JP" sz="1400" b="1">
                <a:solidFill>
                  <a:srgbClr val="FF0000"/>
                </a:solidFill>
              </a:rPr>
              <a:t>01</a:t>
            </a:r>
            <a:r>
              <a:rPr lang="en-US" altLang="ja-JP" sz="1400" b="1"/>
              <a:t>000</a:t>
            </a:r>
          </a:p>
          <a:p>
            <a:pPr eaLnBrk="1" hangingPunct="1"/>
            <a:r>
              <a:rPr lang="ja-JP" altLang="en-US" sz="1400" b="1"/>
              <a:t>　　　　</a:t>
            </a:r>
            <a:r>
              <a:rPr lang="en-US" altLang="ja-JP" sz="1400" b="1"/>
              <a:t>…</a:t>
            </a:r>
          </a:p>
          <a:p>
            <a:pPr eaLnBrk="1" hangingPunct="1"/>
            <a:r>
              <a:rPr lang="en-US" altLang="ja-JP" sz="1400" b="1"/>
              <a:t>00001</a:t>
            </a:r>
            <a:r>
              <a:rPr lang="en-US" altLang="ja-JP" sz="1400" b="1">
                <a:solidFill>
                  <a:srgbClr val="FF0000"/>
                </a:solidFill>
              </a:rPr>
              <a:t>01</a:t>
            </a:r>
            <a:r>
              <a:rPr lang="en-US" altLang="ja-JP" sz="1400" b="1"/>
              <a:t>111</a:t>
            </a:r>
          </a:p>
        </p:txBody>
      </p:sp>
      <p:sp>
        <p:nvSpPr>
          <p:cNvPr id="26667" name="Text Box 232"/>
          <p:cNvSpPr txBox="1">
            <a:spLocks noChangeArrowheads="1"/>
          </p:cNvSpPr>
          <p:nvPr/>
        </p:nvSpPr>
        <p:spPr bwMode="auto">
          <a:xfrm>
            <a:off x="4356100" y="14843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00001</a:t>
            </a:r>
            <a:r>
              <a:rPr lang="en-US" altLang="ja-JP" sz="1400" b="1">
                <a:solidFill>
                  <a:srgbClr val="FF0000"/>
                </a:solidFill>
              </a:rPr>
              <a:t>11</a:t>
            </a:r>
            <a:r>
              <a:rPr lang="en-US" altLang="ja-JP" sz="1400" b="1"/>
              <a:t>000</a:t>
            </a:r>
          </a:p>
          <a:p>
            <a:pPr eaLnBrk="1" hangingPunct="1"/>
            <a:r>
              <a:rPr lang="ja-JP" altLang="en-US" sz="1400" b="1"/>
              <a:t>　　　　</a:t>
            </a:r>
            <a:r>
              <a:rPr lang="en-US" altLang="ja-JP" sz="1400" b="1"/>
              <a:t>…</a:t>
            </a:r>
          </a:p>
          <a:p>
            <a:pPr eaLnBrk="1" hangingPunct="1"/>
            <a:r>
              <a:rPr lang="en-US" altLang="ja-JP" sz="1400" b="1"/>
              <a:t>00001</a:t>
            </a:r>
            <a:r>
              <a:rPr lang="en-US" altLang="ja-JP" sz="1400" b="1">
                <a:solidFill>
                  <a:srgbClr val="FF0000"/>
                </a:solidFill>
              </a:rPr>
              <a:t>11</a:t>
            </a:r>
            <a:r>
              <a:rPr lang="en-US" altLang="ja-JP" sz="1400" b="1"/>
              <a:t>111</a:t>
            </a:r>
          </a:p>
        </p:txBody>
      </p:sp>
      <p:sp>
        <p:nvSpPr>
          <p:cNvPr id="26668" name="Line 233"/>
          <p:cNvSpPr>
            <a:spLocks noChangeShapeType="1"/>
          </p:cNvSpPr>
          <p:nvPr/>
        </p:nvSpPr>
        <p:spPr bwMode="auto">
          <a:xfrm>
            <a:off x="1908175" y="1125538"/>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9" name="Line 234"/>
          <p:cNvSpPr>
            <a:spLocks noChangeShapeType="1"/>
          </p:cNvSpPr>
          <p:nvPr/>
        </p:nvSpPr>
        <p:spPr bwMode="auto">
          <a:xfrm>
            <a:off x="3132138" y="1123950"/>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0" name="Line 235"/>
          <p:cNvSpPr>
            <a:spLocks noChangeShapeType="1"/>
          </p:cNvSpPr>
          <p:nvPr/>
        </p:nvSpPr>
        <p:spPr bwMode="auto">
          <a:xfrm>
            <a:off x="4356100" y="1122363"/>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1" name="Line 236"/>
          <p:cNvSpPr>
            <a:spLocks noChangeShapeType="1"/>
          </p:cNvSpPr>
          <p:nvPr/>
        </p:nvSpPr>
        <p:spPr bwMode="auto">
          <a:xfrm>
            <a:off x="2411413"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2" name="Line 237"/>
          <p:cNvSpPr>
            <a:spLocks noChangeShapeType="1"/>
          </p:cNvSpPr>
          <p:nvPr/>
        </p:nvSpPr>
        <p:spPr bwMode="auto">
          <a:xfrm>
            <a:off x="3635375"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3" name="Line 238"/>
          <p:cNvSpPr>
            <a:spLocks noChangeShapeType="1"/>
          </p:cNvSpPr>
          <p:nvPr/>
        </p:nvSpPr>
        <p:spPr bwMode="auto">
          <a:xfrm>
            <a:off x="4859338"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4" name="Text Box 239"/>
          <p:cNvSpPr txBox="1">
            <a:spLocks noChangeArrowheads="1"/>
          </p:cNvSpPr>
          <p:nvPr/>
        </p:nvSpPr>
        <p:spPr bwMode="auto">
          <a:xfrm>
            <a:off x="4932363"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00010</a:t>
            </a:r>
            <a:r>
              <a:rPr lang="en-US" altLang="ja-JP" sz="1400" b="1">
                <a:solidFill>
                  <a:srgbClr val="FF0000"/>
                </a:solidFill>
              </a:rPr>
              <a:t>00</a:t>
            </a:r>
            <a:r>
              <a:rPr lang="en-US" altLang="ja-JP" sz="1400" b="1"/>
              <a:t>000</a:t>
            </a:r>
          </a:p>
          <a:p>
            <a:pPr eaLnBrk="1" hangingPunct="1"/>
            <a:r>
              <a:rPr lang="ja-JP" altLang="en-US" sz="1400" b="1"/>
              <a:t>　　　　</a:t>
            </a:r>
            <a:r>
              <a:rPr lang="en-US" altLang="ja-JP" sz="1400" b="1"/>
              <a:t>…</a:t>
            </a:r>
          </a:p>
          <a:p>
            <a:pPr eaLnBrk="1" hangingPunct="1"/>
            <a:r>
              <a:rPr lang="en-US" altLang="ja-JP" sz="1400" b="1"/>
              <a:t>00010</a:t>
            </a:r>
            <a:r>
              <a:rPr lang="en-US" altLang="ja-JP" sz="1400" b="1">
                <a:solidFill>
                  <a:srgbClr val="FF0000"/>
                </a:solidFill>
              </a:rPr>
              <a:t>00</a:t>
            </a:r>
            <a:r>
              <a:rPr lang="en-US" altLang="ja-JP" sz="1400" b="1"/>
              <a:t>111</a:t>
            </a:r>
          </a:p>
        </p:txBody>
      </p:sp>
      <p:sp>
        <p:nvSpPr>
          <p:cNvPr id="26675" name="Line 240"/>
          <p:cNvSpPr>
            <a:spLocks noChangeShapeType="1"/>
          </p:cNvSpPr>
          <p:nvPr/>
        </p:nvSpPr>
        <p:spPr bwMode="auto">
          <a:xfrm>
            <a:off x="5508625" y="1125538"/>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6" name="Text Box 241"/>
          <p:cNvSpPr txBox="1">
            <a:spLocks noChangeArrowheads="1"/>
          </p:cNvSpPr>
          <p:nvPr/>
        </p:nvSpPr>
        <p:spPr bwMode="auto">
          <a:xfrm>
            <a:off x="5545138" y="14843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00010</a:t>
            </a:r>
            <a:r>
              <a:rPr lang="en-US" altLang="ja-JP" sz="1400" b="1">
                <a:solidFill>
                  <a:srgbClr val="FF0000"/>
                </a:solidFill>
              </a:rPr>
              <a:t>01</a:t>
            </a:r>
            <a:r>
              <a:rPr lang="en-US" altLang="ja-JP" sz="1400" b="1"/>
              <a:t>000</a:t>
            </a:r>
          </a:p>
          <a:p>
            <a:pPr eaLnBrk="1" hangingPunct="1"/>
            <a:r>
              <a:rPr lang="ja-JP" altLang="en-US" sz="1400" b="1"/>
              <a:t>　　　　</a:t>
            </a:r>
            <a:r>
              <a:rPr lang="en-US" altLang="ja-JP" sz="1400" b="1"/>
              <a:t>…</a:t>
            </a:r>
          </a:p>
          <a:p>
            <a:pPr eaLnBrk="1" hangingPunct="1"/>
            <a:r>
              <a:rPr lang="en-US" altLang="ja-JP" sz="1400" b="1"/>
              <a:t>00010</a:t>
            </a:r>
            <a:r>
              <a:rPr lang="en-US" altLang="ja-JP" sz="1400" b="1">
                <a:solidFill>
                  <a:srgbClr val="FF0000"/>
                </a:solidFill>
              </a:rPr>
              <a:t>01</a:t>
            </a:r>
            <a:r>
              <a:rPr lang="en-US" altLang="ja-JP" sz="1400" b="1"/>
              <a:t>111</a:t>
            </a:r>
          </a:p>
        </p:txBody>
      </p:sp>
      <p:sp>
        <p:nvSpPr>
          <p:cNvPr id="26677" name="Line 242"/>
          <p:cNvSpPr>
            <a:spLocks noChangeShapeType="1"/>
          </p:cNvSpPr>
          <p:nvPr/>
        </p:nvSpPr>
        <p:spPr bwMode="auto">
          <a:xfrm>
            <a:off x="5940425"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8" name="Text Box 243"/>
          <p:cNvSpPr txBox="1">
            <a:spLocks noChangeArrowheads="1"/>
          </p:cNvSpPr>
          <p:nvPr/>
        </p:nvSpPr>
        <p:spPr bwMode="auto">
          <a:xfrm>
            <a:off x="6156325"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00010</a:t>
            </a:r>
            <a:r>
              <a:rPr lang="en-US" altLang="ja-JP" sz="1400" b="1">
                <a:solidFill>
                  <a:srgbClr val="FF0000"/>
                </a:solidFill>
              </a:rPr>
              <a:t>10</a:t>
            </a:r>
            <a:r>
              <a:rPr lang="en-US" altLang="ja-JP" sz="1400" b="1"/>
              <a:t>000</a:t>
            </a:r>
          </a:p>
          <a:p>
            <a:pPr eaLnBrk="1" hangingPunct="1"/>
            <a:r>
              <a:rPr lang="ja-JP" altLang="en-US" sz="1400" b="1"/>
              <a:t>　　　　</a:t>
            </a:r>
            <a:r>
              <a:rPr lang="en-US" altLang="ja-JP" sz="1400" b="1"/>
              <a:t>…</a:t>
            </a:r>
          </a:p>
          <a:p>
            <a:pPr eaLnBrk="1" hangingPunct="1"/>
            <a:r>
              <a:rPr lang="en-US" altLang="ja-JP" sz="1400" b="1"/>
              <a:t>00010</a:t>
            </a:r>
            <a:r>
              <a:rPr lang="en-US" altLang="ja-JP" sz="1400" b="1">
                <a:solidFill>
                  <a:srgbClr val="FF0000"/>
                </a:solidFill>
              </a:rPr>
              <a:t>10</a:t>
            </a:r>
            <a:r>
              <a:rPr lang="en-US" altLang="ja-JP" sz="1400" b="1"/>
              <a:t>111</a:t>
            </a:r>
          </a:p>
        </p:txBody>
      </p:sp>
      <p:sp>
        <p:nvSpPr>
          <p:cNvPr id="26679" name="Line 244"/>
          <p:cNvSpPr>
            <a:spLocks noChangeShapeType="1"/>
          </p:cNvSpPr>
          <p:nvPr/>
        </p:nvSpPr>
        <p:spPr bwMode="auto">
          <a:xfrm>
            <a:off x="6732588" y="1125538"/>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0" name="Text Box 245"/>
          <p:cNvSpPr txBox="1">
            <a:spLocks noChangeArrowheads="1"/>
          </p:cNvSpPr>
          <p:nvPr/>
        </p:nvSpPr>
        <p:spPr bwMode="auto">
          <a:xfrm>
            <a:off x="7272338" y="14843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11111</a:t>
            </a:r>
            <a:r>
              <a:rPr lang="en-US" altLang="ja-JP" sz="1400" b="1">
                <a:solidFill>
                  <a:srgbClr val="FF0000"/>
                </a:solidFill>
              </a:rPr>
              <a:t>10</a:t>
            </a:r>
            <a:r>
              <a:rPr lang="en-US" altLang="ja-JP" sz="1400" b="1"/>
              <a:t>000</a:t>
            </a:r>
          </a:p>
          <a:p>
            <a:pPr eaLnBrk="1" hangingPunct="1"/>
            <a:r>
              <a:rPr lang="ja-JP" altLang="en-US" sz="1400" b="1"/>
              <a:t>　　　　</a:t>
            </a:r>
            <a:r>
              <a:rPr lang="en-US" altLang="ja-JP" sz="1400" b="1"/>
              <a:t>…</a:t>
            </a:r>
          </a:p>
          <a:p>
            <a:pPr eaLnBrk="1" hangingPunct="1"/>
            <a:r>
              <a:rPr lang="en-US" altLang="ja-JP" sz="1400" b="1"/>
              <a:t>11111</a:t>
            </a:r>
            <a:r>
              <a:rPr lang="en-US" altLang="ja-JP" sz="1400" b="1">
                <a:solidFill>
                  <a:srgbClr val="FF0000"/>
                </a:solidFill>
              </a:rPr>
              <a:t>10</a:t>
            </a:r>
            <a:r>
              <a:rPr lang="en-US" altLang="ja-JP" sz="1400" b="1"/>
              <a:t>111</a:t>
            </a:r>
          </a:p>
        </p:txBody>
      </p:sp>
      <p:sp>
        <p:nvSpPr>
          <p:cNvPr id="26681" name="Line 246"/>
          <p:cNvSpPr>
            <a:spLocks noChangeShapeType="1"/>
          </p:cNvSpPr>
          <p:nvPr/>
        </p:nvSpPr>
        <p:spPr bwMode="auto">
          <a:xfrm>
            <a:off x="8027988" y="22764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2" name="Text Box 247"/>
          <p:cNvSpPr txBox="1">
            <a:spLocks noChangeArrowheads="1"/>
          </p:cNvSpPr>
          <p:nvPr/>
        </p:nvSpPr>
        <p:spPr bwMode="auto">
          <a:xfrm>
            <a:off x="7993063" y="404813"/>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11111</a:t>
            </a:r>
            <a:r>
              <a:rPr lang="en-US" altLang="ja-JP" sz="1400" b="1">
                <a:solidFill>
                  <a:srgbClr val="FF0000"/>
                </a:solidFill>
              </a:rPr>
              <a:t>11</a:t>
            </a:r>
            <a:r>
              <a:rPr lang="en-US" altLang="ja-JP" sz="1400" b="1"/>
              <a:t>000</a:t>
            </a:r>
          </a:p>
          <a:p>
            <a:pPr eaLnBrk="1" hangingPunct="1"/>
            <a:r>
              <a:rPr lang="ja-JP" altLang="en-US" sz="1400" b="1"/>
              <a:t>　　　　</a:t>
            </a:r>
            <a:r>
              <a:rPr lang="en-US" altLang="ja-JP" sz="1400" b="1"/>
              <a:t>…</a:t>
            </a:r>
          </a:p>
          <a:p>
            <a:pPr eaLnBrk="1" hangingPunct="1"/>
            <a:r>
              <a:rPr lang="en-US" altLang="ja-JP" sz="1400" b="1"/>
              <a:t>11111</a:t>
            </a:r>
            <a:r>
              <a:rPr lang="en-US" altLang="ja-JP" sz="1400" b="1">
                <a:solidFill>
                  <a:srgbClr val="FF0000"/>
                </a:solidFill>
              </a:rPr>
              <a:t>11</a:t>
            </a:r>
            <a:r>
              <a:rPr lang="en-US" altLang="ja-JP" sz="1400" b="1"/>
              <a:t>111</a:t>
            </a:r>
          </a:p>
        </p:txBody>
      </p:sp>
      <p:sp>
        <p:nvSpPr>
          <p:cNvPr id="26683" name="Line 248"/>
          <p:cNvSpPr>
            <a:spLocks noChangeShapeType="1"/>
          </p:cNvSpPr>
          <p:nvPr/>
        </p:nvSpPr>
        <p:spPr bwMode="auto">
          <a:xfrm>
            <a:off x="8569325" y="1125538"/>
            <a:ext cx="0" cy="1368425"/>
          </a:xfrm>
          <a:prstGeom prst="line">
            <a:avLst/>
          </a:prstGeom>
          <a:noFill/>
          <a:ln w="28575">
            <a:solidFill>
              <a:srgbClr val="00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4" name="Text Box 249"/>
          <p:cNvSpPr txBox="1">
            <a:spLocks noChangeArrowheads="1"/>
          </p:cNvSpPr>
          <p:nvPr/>
        </p:nvSpPr>
        <p:spPr bwMode="auto">
          <a:xfrm>
            <a:off x="3468688" y="551656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00</a:t>
            </a:r>
          </a:p>
        </p:txBody>
      </p:sp>
      <p:sp>
        <p:nvSpPr>
          <p:cNvPr id="26685" name="Text Box 250"/>
          <p:cNvSpPr txBox="1">
            <a:spLocks noChangeArrowheads="1"/>
          </p:cNvSpPr>
          <p:nvPr/>
        </p:nvSpPr>
        <p:spPr bwMode="auto">
          <a:xfrm>
            <a:off x="4056063" y="551656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01</a:t>
            </a:r>
          </a:p>
        </p:txBody>
      </p:sp>
      <p:sp>
        <p:nvSpPr>
          <p:cNvPr id="26686" name="Text Box 251"/>
          <p:cNvSpPr txBox="1">
            <a:spLocks noChangeArrowheads="1"/>
          </p:cNvSpPr>
          <p:nvPr/>
        </p:nvSpPr>
        <p:spPr bwMode="auto">
          <a:xfrm>
            <a:off x="4643438" y="551656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10</a:t>
            </a:r>
          </a:p>
        </p:txBody>
      </p:sp>
      <p:sp>
        <p:nvSpPr>
          <p:cNvPr id="26687" name="Text Box 252"/>
          <p:cNvSpPr txBox="1">
            <a:spLocks noChangeArrowheads="1"/>
          </p:cNvSpPr>
          <p:nvPr/>
        </p:nvSpPr>
        <p:spPr bwMode="auto">
          <a:xfrm>
            <a:off x="5230813" y="551656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11</a:t>
            </a:r>
          </a:p>
        </p:txBody>
      </p:sp>
      <p:sp>
        <p:nvSpPr>
          <p:cNvPr id="26688" name="Text Box 253"/>
          <p:cNvSpPr txBox="1">
            <a:spLocks noChangeArrowheads="1"/>
          </p:cNvSpPr>
          <p:nvPr/>
        </p:nvSpPr>
        <p:spPr bwMode="auto">
          <a:xfrm>
            <a:off x="4932363" y="6073775"/>
            <a:ext cx="118745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00001</a:t>
            </a:r>
            <a:r>
              <a:rPr lang="en-US" altLang="ja-JP" sz="1400" b="1">
                <a:solidFill>
                  <a:srgbClr val="FF0000"/>
                </a:solidFill>
              </a:rPr>
              <a:t>01</a:t>
            </a:r>
            <a:r>
              <a:rPr lang="en-US" altLang="ja-JP" sz="1400" b="1"/>
              <a:t>000</a:t>
            </a:r>
          </a:p>
          <a:p>
            <a:pPr eaLnBrk="1" hangingPunct="1"/>
            <a:r>
              <a:rPr lang="ja-JP" altLang="en-US" sz="1400" b="1"/>
              <a:t>　　　　</a:t>
            </a:r>
            <a:r>
              <a:rPr lang="en-US" altLang="ja-JP" sz="1400" b="1"/>
              <a:t>…</a:t>
            </a:r>
          </a:p>
          <a:p>
            <a:pPr eaLnBrk="1" hangingPunct="1"/>
            <a:r>
              <a:rPr lang="en-US" altLang="ja-JP" sz="1400" b="1"/>
              <a:t>00001</a:t>
            </a:r>
            <a:r>
              <a:rPr lang="en-US" altLang="ja-JP" sz="1400" b="1">
                <a:solidFill>
                  <a:srgbClr val="FF0000"/>
                </a:solidFill>
              </a:rPr>
              <a:t>01</a:t>
            </a:r>
            <a:r>
              <a:rPr lang="en-US" altLang="ja-JP" sz="1400" b="1"/>
              <a:t>111</a:t>
            </a:r>
          </a:p>
        </p:txBody>
      </p:sp>
      <p:sp>
        <p:nvSpPr>
          <p:cNvPr id="26689" name="Rectangle 254"/>
          <p:cNvSpPr>
            <a:spLocks noChangeArrowheads="1"/>
          </p:cNvSpPr>
          <p:nvPr/>
        </p:nvSpPr>
        <p:spPr bwMode="auto">
          <a:xfrm>
            <a:off x="5508625" y="6092825"/>
            <a:ext cx="215900" cy="765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6690" name="Text Box 255"/>
          <p:cNvSpPr txBox="1">
            <a:spLocks noChangeArrowheads="1"/>
          </p:cNvSpPr>
          <p:nvPr/>
        </p:nvSpPr>
        <p:spPr bwMode="auto">
          <a:xfrm>
            <a:off x="6516688" y="5805488"/>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Index</a:t>
            </a:r>
          </a:p>
        </p:txBody>
      </p:sp>
      <p:sp>
        <p:nvSpPr>
          <p:cNvPr id="26691" name="Text Box 256"/>
          <p:cNvSpPr txBox="1">
            <a:spLocks noChangeArrowheads="1"/>
          </p:cNvSpPr>
          <p:nvPr/>
        </p:nvSpPr>
        <p:spPr bwMode="auto">
          <a:xfrm>
            <a:off x="3995738" y="6015038"/>
            <a:ext cx="79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Tag</a:t>
            </a:r>
          </a:p>
          <a:p>
            <a:pPr eaLnBrk="1" hangingPunct="1"/>
            <a:r>
              <a:rPr lang="ja-JP" altLang="en-US" b="1"/>
              <a:t>（</a:t>
            </a:r>
            <a:r>
              <a:rPr lang="en-US" altLang="ja-JP" b="1"/>
              <a:t>Key)</a:t>
            </a:r>
          </a:p>
        </p:txBody>
      </p:sp>
      <p:sp>
        <p:nvSpPr>
          <p:cNvPr id="26692" name="Text Box 257"/>
          <p:cNvSpPr txBox="1">
            <a:spLocks noChangeArrowheads="1"/>
          </p:cNvSpPr>
          <p:nvPr/>
        </p:nvSpPr>
        <p:spPr bwMode="auto">
          <a:xfrm>
            <a:off x="6516688" y="6216650"/>
            <a:ext cx="11689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dirty="0"/>
              <a:t>ブロック内</a:t>
            </a:r>
          </a:p>
          <a:p>
            <a:pPr eaLnBrk="1" hangingPunct="1"/>
            <a:r>
              <a:rPr lang="ja-JP" altLang="en-US" b="1" dirty="0"/>
              <a:t>アドレス</a:t>
            </a:r>
          </a:p>
        </p:txBody>
      </p:sp>
      <p:sp>
        <p:nvSpPr>
          <p:cNvPr id="26693" name="Line 258"/>
          <p:cNvSpPr>
            <a:spLocks noChangeShapeType="1"/>
          </p:cNvSpPr>
          <p:nvPr/>
        </p:nvSpPr>
        <p:spPr bwMode="auto">
          <a:xfrm flipH="1">
            <a:off x="5724525" y="6021388"/>
            <a:ext cx="86360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4" name="Line 259"/>
          <p:cNvSpPr>
            <a:spLocks noChangeShapeType="1"/>
          </p:cNvSpPr>
          <p:nvPr/>
        </p:nvSpPr>
        <p:spPr bwMode="auto">
          <a:xfrm flipH="1" flipV="1">
            <a:off x="6156325" y="6524625"/>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5" name="Line 260"/>
          <p:cNvSpPr>
            <a:spLocks noChangeShapeType="1"/>
          </p:cNvSpPr>
          <p:nvPr/>
        </p:nvSpPr>
        <p:spPr bwMode="auto">
          <a:xfrm>
            <a:off x="4572000" y="623728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6" name="Text Box 261"/>
          <p:cNvSpPr txBox="1">
            <a:spLocks noChangeArrowheads="1"/>
          </p:cNvSpPr>
          <p:nvPr/>
        </p:nvSpPr>
        <p:spPr bwMode="auto">
          <a:xfrm>
            <a:off x="303213" y="4600575"/>
            <a:ext cx="2508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2-way set associative</a:t>
            </a:r>
          </a:p>
          <a:p>
            <a:pPr eaLnBrk="1" hangingPunct="1"/>
            <a:r>
              <a:rPr lang="ja-JP" altLang="en-US" b="1"/>
              <a:t>のアドレス</a:t>
            </a:r>
          </a:p>
          <a:p>
            <a:pPr eaLnBrk="1" hangingPunct="1"/>
            <a:r>
              <a:rPr lang="ja-JP" altLang="en-US" b="1"/>
              <a:t>割り付け</a:t>
            </a:r>
          </a:p>
        </p:txBody>
      </p:sp>
      <p:sp>
        <p:nvSpPr>
          <p:cNvPr id="26697" name="Rectangle 262"/>
          <p:cNvSpPr>
            <a:spLocks noChangeArrowheads="1"/>
          </p:cNvSpPr>
          <p:nvPr/>
        </p:nvSpPr>
        <p:spPr bwMode="auto">
          <a:xfrm>
            <a:off x="3492500" y="4221163"/>
            <a:ext cx="574675" cy="1368425"/>
          </a:xfrm>
          <a:prstGeom prst="rect">
            <a:avLst/>
          </a:prstGeom>
          <a:noFill/>
          <a:ln w="2857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98" name="Rectangle 263"/>
          <p:cNvSpPr>
            <a:spLocks noChangeArrowheads="1"/>
          </p:cNvSpPr>
          <p:nvPr/>
        </p:nvSpPr>
        <p:spPr bwMode="auto">
          <a:xfrm>
            <a:off x="4068763" y="4221163"/>
            <a:ext cx="574675" cy="1368425"/>
          </a:xfrm>
          <a:prstGeom prst="rect">
            <a:avLst/>
          </a:prstGeom>
          <a:noFill/>
          <a:ln w="2857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99" name="Rectangle 264"/>
          <p:cNvSpPr>
            <a:spLocks noChangeArrowheads="1"/>
          </p:cNvSpPr>
          <p:nvPr/>
        </p:nvSpPr>
        <p:spPr bwMode="auto">
          <a:xfrm>
            <a:off x="4645025" y="4221163"/>
            <a:ext cx="574675" cy="1368425"/>
          </a:xfrm>
          <a:prstGeom prst="rect">
            <a:avLst/>
          </a:prstGeom>
          <a:noFill/>
          <a:ln w="2857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00" name="Rectangle 265"/>
          <p:cNvSpPr>
            <a:spLocks noChangeArrowheads="1"/>
          </p:cNvSpPr>
          <p:nvPr/>
        </p:nvSpPr>
        <p:spPr bwMode="auto">
          <a:xfrm>
            <a:off x="5221288" y="4221163"/>
            <a:ext cx="574675" cy="1368425"/>
          </a:xfrm>
          <a:prstGeom prst="rect">
            <a:avLst/>
          </a:prstGeom>
          <a:noFill/>
          <a:ln w="2857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01" name="Line 266"/>
          <p:cNvSpPr>
            <a:spLocks noChangeShapeType="1"/>
          </p:cNvSpPr>
          <p:nvPr/>
        </p:nvSpPr>
        <p:spPr bwMode="auto">
          <a:xfrm>
            <a:off x="755650" y="3141663"/>
            <a:ext cx="28797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02" name="Line 267"/>
          <p:cNvSpPr>
            <a:spLocks noChangeShapeType="1"/>
          </p:cNvSpPr>
          <p:nvPr/>
        </p:nvSpPr>
        <p:spPr bwMode="auto">
          <a:xfrm>
            <a:off x="1404938" y="3141663"/>
            <a:ext cx="28797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03" name="Line 268"/>
          <p:cNvSpPr>
            <a:spLocks noChangeShapeType="1"/>
          </p:cNvSpPr>
          <p:nvPr/>
        </p:nvSpPr>
        <p:spPr bwMode="auto">
          <a:xfrm>
            <a:off x="2054225" y="3141663"/>
            <a:ext cx="28797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04" name="Line 269"/>
          <p:cNvSpPr>
            <a:spLocks noChangeShapeType="1"/>
          </p:cNvSpPr>
          <p:nvPr/>
        </p:nvSpPr>
        <p:spPr bwMode="auto">
          <a:xfrm>
            <a:off x="2703513" y="3141663"/>
            <a:ext cx="28797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05" name="Line 270"/>
          <p:cNvSpPr>
            <a:spLocks noChangeShapeType="1"/>
          </p:cNvSpPr>
          <p:nvPr/>
        </p:nvSpPr>
        <p:spPr bwMode="auto">
          <a:xfrm>
            <a:off x="3203575" y="3141663"/>
            <a:ext cx="5048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06" name="Line 271"/>
          <p:cNvSpPr>
            <a:spLocks noChangeShapeType="1"/>
          </p:cNvSpPr>
          <p:nvPr/>
        </p:nvSpPr>
        <p:spPr bwMode="auto">
          <a:xfrm>
            <a:off x="3779838" y="3141663"/>
            <a:ext cx="5048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07" name="Line 272"/>
          <p:cNvSpPr>
            <a:spLocks noChangeShapeType="1"/>
          </p:cNvSpPr>
          <p:nvPr/>
        </p:nvSpPr>
        <p:spPr bwMode="auto">
          <a:xfrm>
            <a:off x="4356100" y="3141663"/>
            <a:ext cx="5048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08" name="Line 273"/>
          <p:cNvSpPr>
            <a:spLocks noChangeShapeType="1"/>
          </p:cNvSpPr>
          <p:nvPr/>
        </p:nvSpPr>
        <p:spPr bwMode="auto">
          <a:xfrm>
            <a:off x="4932363" y="3141663"/>
            <a:ext cx="5048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09" name="Line 274"/>
          <p:cNvSpPr>
            <a:spLocks noChangeShapeType="1"/>
          </p:cNvSpPr>
          <p:nvPr/>
        </p:nvSpPr>
        <p:spPr bwMode="auto">
          <a:xfrm flipH="1">
            <a:off x="3708400" y="3141663"/>
            <a:ext cx="1655763"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10" name="Line 275"/>
          <p:cNvSpPr>
            <a:spLocks noChangeShapeType="1"/>
          </p:cNvSpPr>
          <p:nvPr/>
        </p:nvSpPr>
        <p:spPr bwMode="auto">
          <a:xfrm flipH="1">
            <a:off x="4284663" y="3141663"/>
            <a:ext cx="1655762"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11" name="Line 276"/>
          <p:cNvSpPr>
            <a:spLocks noChangeShapeType="1"/>
          </p:cNvSpPr>
          <p:nvPr/>
        </p:nvSpPr>
        <p:spPr bwMode="auto">
          <a:xfrm flipH="1">
            <a:off x="4860925" y="3141663"/>
            <a:ext cx="1655763"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12" name="Line 277"/>
          <p:cNvSpPr>
            <a:spLocks noChangeShapeType="1"/>
          </p:cNvSpPr>
          <p:nvPr/>
        </p:nvSpPr>
        <p:spPr bwMode="auto">
          <a:xfrm flipH="1">
            <a:off x="5651500" y="3141663"/>
            <a:ext cx="295275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13" name="Line 278"/>
          <p:cNvSpPr>
            <a:spLocks noChangeShapeType="1"/>
          </p:cNvSpPr>
          <p:nvPr/>
        </p:nvSpPr>
        <p:spPr bwMode="auto">
          <a:xfrm flipH="1">
            <a:off x="5076825" y="3141663"/>
            <a:ext cx="295275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14" name="Line 279"/>
          <p:cNvSpPr>
            <a:spLocks noChangeShapeType="1"/>
          </p:cNvSpPr>
          <p:nvPr/>
        </p:nvSpPr>
        <p:spPr bwMode="auto">
          <a:xfrm flipH="1">
            <a:off x="4502150" y="3141663"/>
            <a:ext cx="295275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advTm="200397"/>
    </mc:Choice>
    <mc:Fallback xmlns="">
      <p:transition spd="slow" advTm="20039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ja-JP" sz="3800"/>
              <a:t>2-way set associative Map</a:t>
            </a:r>
          </a:p>
        </p:txBody>
      </p:sp>
      <p:sp>
        <p:nvSpPr>
          <p:cNvPr id="27651" name="Rectangle 3"/>
          <p:cNvSpPr>
            <a:spLocks noChangeArrowheads="1"/>
          </p:cNvSpPr>
          <p:nvPr/>
        </p:nvSpPr>
        <p:spPr bwMode="auto">
          <a:xfrm>
            <a:off x="900113" y="1628775"/>
            <a:ext cx="8636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00110</a:t>
            </a:r>
          </a:p>
        </p:txBody>
      </p:sp>
      <p:sp>
        <p:nvSpPr>
          <p:cNvPr id="27652" name="Rectangle 4"/>
          <p:cNvSpPr>
            <a:spLocks noChangeArrowheads="1"/>
          </p:cNvSpPr>
          <p:nvPr/>
        </p:nvSpPr>
        <p:spPr bwMode="auto">
          <a:xfrm>
            <a:off x="1763713" y="1628775"/>
            <a:ext cx="360362"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10</a:t>
            </a:r>
          </a:p>
        </p:txBody>
      </p:sp>
      <p:sp>
        <p:nvSpPr>
          <p:cNvPr id="27653" name="Rectangle 5"/>
          <p:cNvSpPr>
            <a:spLocks noChangeArrowheads="1"/>
          </p:cNvSpPr>
          <p:nvPr/>
        </p:nvSpPr>
        <p:spPr bwMode="auto">
          <a:xfrm>
            <a:off x="2124075" y="1628775"/>
            <a:ext cx="504825"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100</a:t>
            </a:r>
          </a:p>
        </p:txBody>
      </p:sp>
      <p:sp>
        <p:nvSpPr>
          <p:cNvPr id="27654" name="Rectangle 6"/>
          <p:cNvSpPr>
            <a:spLocks noChangeArrowheads="1"/>
          </p:cNvSpPr>
          <p:nvPr/>
        </p:nvSpPr>
        <p:spPr bwMode="auto">
          <a:xfrm>
            <a:off x="370840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55" name="Rectangle 7"/>
          <p:cNvSpPr>
            <a:spLocks noChangeArrowheads="1"/>
          </p:cNvSpPr>
          <p:nvPr/>
        </p:nvSpPr>
        <p:spPr bwMode="auto">
          <a:xfrm>
            <a:off x="4213225"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56" name="Rectangle 8"/>
          <p:cNvSpPr>
            <a:spLocks noChangeArrowheads="1"/>
          </p:cNvSpPr>
          <p:nvPr/>
        </p:nvSpPr>
        <p:spPr bwMode="auto">
          <a:xfrm>
            <a:off x="471805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57" name="Rectangle 9"/>
          <p:cNvSpPr>
            <a:spLocks noChangeArrowheads="1"/>
          </p:cNvSpPr>
          <p:nvPr/>
        </p:nvSpPr>
        <p:spPr bwMode="auto">
          <a:xfrm>
            <a:off x="6156325" y="1628775"/>
            <a:ext cx="503238" cy="50482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58" name="Rectangle 10"/>
          <p:cNvSpPr>
            <a:spLocks noChangeArrowheads="1"/>
          </p:cNvSpPr>
          <p:nvPr/>
        </p:nvSpPr>
        <p:spPr bwMode="auto">
          <a:xfrm>
            <a:off x="759460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59" name="Rectangle 11"/>
          <p:cNvSpPr>
            <a:spLocks noChangeArrowheads="1"/>
          </p:cNvSpPr>
          <p:nvPr/>
        </p:nvSpPr>
        <p:spPr bwMode="auto">
          <a:xfrm>
            <a:off x="8101013" y="1628775"/>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60" name="Rectangle 12"/>
          <p:cNvSpPr>
            <a:spLocks noChangeArrowheads="1"/>
          </p:cNvSpPr>
          <p:nvPr/>
        </p:nvSpPr>
        <p:spPr bwMode="auto">
          <a:xfrm>
            <a:off x="5219700" y="1628775"/>
            <a:ext cx="2376488"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661" name="Rectangle 13"/>
          <p:cNvSpPr>
            <a:spLocks noChangeArrowheads="1"/>
          </p:cNvSpPr>
          <p:nvPr/>
        </p:nvSpPr>
        <p:spPr bwMode="auto">
          <a:xfrm>
            <a:off x="2054225" y="3859213"/>
            <a:ext cx="7191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00110</a:t>
            </a:r>
          </a:p>
        </p:txBody>
      </p:sp>
      <p:sp>
        <p:nvSpPr>
          <p:cNvPr id="27662" name="Rectangle 14"/>
          <p:cNvSpPr>
            <a:spLocks noChangeArrowheads="1"/>
          </p:cNvSpPr>
          <p:nvPr/>
        </p:nvSpPr>
        <p:spPr bwMode="auto">
          <a:xfrm>
            <a:off x="2052638" y="3500438"/>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63" name="Rectangle 15"/>
          <p:cNvSpPr>
            <a:spLocks noChangeArrowheads="1"/>
          </p:cNvSpPr>
          <p:nvPr/>
        </p:nvSpPr>
        <p:spPr bwMode="auto">
          <a:xfrm>
            <a:off x="2052638" y="3141663"/>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64" name="Rectangle 16"/>
          <p:cNvSpPr>
            <a:spLocks noChangeArrowheads="1"/>
          </p:cNvSpPr>
          <p:nvPr/>
        </p:nvSpPr>
        <p:spPr bwMode="auto">
          <a:xfrm>
            <a:off x="2052638" y="4219575"/>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65" name="Rectangle 17"/>
          <p:cNvSpPr>
            <a:spLocks noChangeArrowheads="1"/>
          </p:cNvSpPr>
          <p:nvPr/>
        </p:nvSpPr>
        <p:spPr bwMode="auto">
          <a:xfrm>
            <a:off x="2052638" y="4867275"/>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66" name="Rectangle 18"/>
          <p:cNvSpPr>
            <a:spLocks noChangeArrowheads="1"/>
          </p:cNvSpPr>
          <p:nvPr/>
        </p:nvSpPr>
        <p:spPr bwMode="auto">
          <a:xfrm>
            <a:off x="2052638" y="5227638"/>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67" name="Rectangle 19"/>
          <p:cNvSpPr>
            <a:spLocks noChangeArrowheads="1"/>
          </p:cNvSpPr>
          <p:nvPr/>
        </p:nvSpPr>
        <p:spPr bwMode="auto">
          <a:xfrm>
            <a:off x="2052638" y="5588000"/>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00000</a:t>
            </a:r>
          </a:p>
        </p:txBody>
      </p:sp>
      <p:sp>
        <p:nvSpPr>
          <p:cNvPr id="27668" name="Rectangle 20"/>
          <p:cNvSpPr>
            <a:spLocks noChangeArrowheads="1"/>
          </p:cNvSpPr>
          <p:nvPr/>
        </p:nvSpPr>
        <p:spPr bwMode="auto">
          <a:xfrm>
            <a:off x="2052638" y="5948363"/>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69" name="Rectangle 21"/>
          <p:cNvSpPr>
            <a:spLocks noChangeArrowheads="1"/>
          </p:cNvSpPr>
          <p:nvPr/>
        </p:nvSpPr>
        <p:spPr bwMode="auto">
          <a:xfrm>
            <a:off x="4140200"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70" name="Rectangle 22"/>
          <p:cNvSpPr>
            <a:spLocks noChangeArrowheads="1"/>
          </p:cNvSpPr>
          <p:nvPr/>
        </p:nvSpPr>
        <p:spPr bwMode="auto">
          <a:xfrm>
            <a:off x="464502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71" name="Rectangle 23"/>
          <p:cNvSpPr>
            <a:spLocks noChangeArrowheads="1"/>
          </p:cNvSpPr>
          <p:nvPr/>
        </p:nvSpPr>
        <p:spPr bwMode="auto">
          <a:xfrm>
            <a:off x="5149850" y="3789363"/>
            <a:ext cx="503238" cy="50482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72" name="Rectangle 24"/>
          <p:cNvSpPr>
            <a:spLocks noChangeArrowheads="1"/>
          </p:cNvSpPr>
          <p:nvPr/>
        </p:nvSpPr>
        <p:spPr bwMode="auto">
          <a:xfrm>
            <a:off x="565467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73" name="Rectangle 25"/>
          <p:cNvSpPr>
            <a:spLocks noChangeArrowheads="1"/>
          </p:cNvSpPr>
          <p:nvPr/>
        </p:nvSpPr>
        <p:spPr bwMode="auto">
          <a:xfrm>
            <a:off x="4140200" y="4292600"/>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74" name="Rectangle 26"/>
          <p:cNvSpPr>
            <a:spLocks noChangeArrowheads="1"/>
          </p:cNvSpPr>
          <p:nvPr/>
        </p:nvSpPr>
        <p:spPr bwMode="auto">
          <a:xfrm>
            <a:off x="4645025" y="4292600"/>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75" name="Rectangle 27"/>
          <p:cNvSpPr>
            <a:spLocks noChangeArrowheads="1"/>
          </p:cNvSpPr>
          <p:nvPr/>
        </p:nvSpPr>
        <p:spPr bwMode="auto">
          <a:xfrm>
            <a:off x="5149850" y="4292600"/>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76" name="Rectangle 28"/>
          <p:cNvSpPr>
            <a:spLocks noChangeArrowheads="1"/>
          </p:cNvSpPr>
          <p:nvPr/>
        </p:nvSpPr>
        <p:spPr bwMode="auto">
          <a:xfrm>
            <a:off x="5654675" y="4292600"/>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7677" name="Text Box 29"/>
          <p:cNvSpPr txBox="1">
            <a:spLocks noChangeArrowheads="1"/>
          </p:cNvSpPr>
          <p:nvPr/>
        </p:nvSpPr>
        <p:spPr bwMode="auto">
          <a:xfrm>
            <a:off x="5343525" y="17208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27678" name="Text Box 30"/>
          <p:cNvSpPr txBox="1">
            <a:spLocks noChangeArrowheads="1"/>
          </p:cNvSpPr>
          <p:nvPr/>
        </p:nvSpPr>
        <p:spPr bwMode="auto">
          <a:xfrm>
            <a:off x="6823075" y="17018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27679" name="Oval 31"/>
          <p:cNvSpPr>
            <a:spLocks noChangeArrowheads="1"/>
          </p:cNvSpPr>
          <p:nvPr/>
        </p:nvSpPr>
        <p:spPr bwMode="auto">
          <a:xfrm>
            <a:off x="3203575" y="2997200"/>
            <a:ext cx="431800" cy="4318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grpSp>
        <p:nvGrpSpPr>
          <p:cNvPr id="360480" name="Group 32"/>
          <p:cNvGrpSpPr>
            <a:grpSpLocks/>
          </p:cNvGrpSpPr>
          <p:nvPr/>
        </p:nvGrpSpPr>
        <p:grpSpPr bwMode="auto">
          <a:xfrm>
            <a:off x="1187450" y="1989138"/>
            <a:ext cx="2232025" cy="1008062"/>
            <a:chOff x="748" y="1253"/>
            <a:chExt cx="1406" cy="635"/>
          </a:xfrm>
        </p:grpSpPr>
        <p:sp>
          <p:nvSpPr>
            <p:cNvPr id="27715" name="Line 33"/>
            <p:cNvSpPr>
              <a:spLocks noChangeShapeType="1"/>
            </p:cNvSpPr>
            <p:nvPr/>
          </p:nvSpPr>
          <p:spPr bwMode="auto">
            <a:xfrm>
              <a:off x="748" y="1253"/>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6" name="Line 34"/>
            <p:cNvSpPr>
              <a:spLocks noChangeShapeType="1"/>
            </p:cNvSpPr>
            <p:nvPr/>
          </p:nvSpPr>
          <p:spPr bwMode="auto">
            <a:xfrm>
              <a:off x="748" y="1616"/>
              <a:ext cx="14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7" name="Line 35"/>
            <p:cNvSpPr>
              <a:spLocks noChangeShapeType="1"/>
            </p:cNvSpPr>
            <p:nvPr/>
          </p:nvSpPr>
          <p:spPr bwMode="auto">
            <a:xfrm>
              <a:off x="2154" y="1616"/>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60484" name="Group 36"/>
          <p:cNvGrpSpPr>
            <a:grpSpLocks/>
          </p:cNvGrpSpPr>
          <p:nvPr/>
        </p:nvGrpSpPr>
        <p:grpSpPr bwMode="auto">
          <a:xfrm>
            <a:off x="2771775" y="3429000"/>
            <a:ext cx="647700" cy="576263"/>
            <a:chOff x="1746" y="2160"/>
            <a:chExt cx="408" cy="408"/>
          </a:xfrm>
        </p:grpSpPr>
        <p:sp>
          <p:nvSpPr>
            <p:cNvPr id="27713" name="Line 37"/>
            <p:cNvSpPr>
              <a:spLocks noChangeShapeType="1"/>
            </p:cNvSpPr>
            <p:nvPr/>
          </p:nvSpPr>
          <p:spPr bwMode="auto">
            <a:xfrm>
              <a:off x="1746" y="2568"/>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4" name="Line 38"/>
            <p:cNvSpPr>
              <a:spLocks noChangeShapeType="1"/>
            </p:cNvSpPr>
            <p:nvPr/>
          </p:nvSpPr>
          <p:spPr bwMode="auto">
            <a:xfrm flipV="1">
              <a:off x="2154" y="2160"/>
              <a:ext cx="0"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7682" name="Text Box 39"/>
          <p:cNvSpPr txBox="1">
            <a:spLocks noChangeArrowheads="1"/>
          </p:cNvSpPr>
          <p:nvPr/>
        </p:nvSpPr>
        <p:spPr bwMode="auto">
          <a:xfrm>
            <a:off x="5919788" y="114458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0011010</a:t>
            </a:r>
          </a:p>
        </p:txBody>
      </p:sp>
      <p:grpSp>
        <p:nvGrpSpPr>
          <p:cNvPr id="360488" name="Group 40"/>
          <p:cNvGrpSpPr>
            <a:grpSpLocks/>
          </p:cNvGrpSpPr>
          <p:nvPr/>
        </p:nvGrpSpPr>
        <p:grpSpPr bwMode="auto">
          <a:xfrm>
            <a:off x="3635375" y="2800350"/>
            <a:ext cx="1584325" cy="412750"/>
            <a:chOff x="2290" y="1764"/>
            <a:chExt cx="998" cy="260"/>
          </a:xfrm>
        </p:grpSpPr>
        <p:sp>
          <p:nvSpPr>
            <p:cNvPr id="27711" name="Line 41"/>
            <p:cNvSpPr>
              <a:spLocks noChangeShapeType="1"/>
            </p:cNvSpPr>
            <p:nvPr/>
          </p:nvSpPr>
          <p:spPr bwMode="auto">
            <a:xfrm>
              <a:off x="2290" y="2024"/>
              <a:ext cx="9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2" name="Text Box 42"/>
            <p:cNvSpPr txBox="1">
              <a:spLocks noChangeArrowheads="1"/>
            </p:cNvSpPr>
            <p:nvPr/>
          </p:nvSpPr>
          <p:spPr bwMode="auto">
            <a:xfrm>
              <a:off x="2368" y="1764"/>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Yes: Hit</a:t>
              </a:r>
            </a:p>
          </p:txBody>
        </p:sp>
      </p:grpSp>
      <p:sp>
        <p:nvSpPr>
          <p:cNvPr id="27684" name="Text Box 43"/>
          <p:cNvSpPr txBox="1">
            <a:spLocks noChangeArrowheads="1"/>
          </p:cNvSpPr>
          <p:nvPr/>
        </p:nvSpPr>
        <p:spPr bwMode="auto">
          <a:xfrm>
            <a:off x="3779838" y="5667375"/>
            <a:ext cx="2216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6666FF"/>
                </a:solidFill>
              </a:rPr>
              <a:t>Cache Directory</a:t>
            </a:r>
          </a:p>
          <a:p>
            <a:pPr eaLnBrk="1" hangingPunct="1"/>
            <a:r>
              <a:rPr lang="en-US" altLang="ja-JP" b="1">
                <a:solidFill>
                  <a:srgbClr val="6666FF"/>
                </a:solidFill>
              </a:rPr>
              <a:t>(Tag Memory)</a:t>
            </a:r>
          </a:p>
          <a:p>
            <a:pPr eaLnBrk="1" hangingPunct="1"/>
            <a:r>
              <a:rPr lang="en-US" altLang="ja-JP" b="1">
                <a:solidFill>
                  <a:srgbClr val="6666FF"/>
                </a:solidFill>
              </a:rPr>
              <a:t>4 entries X 5bit X 2</a:t>
            </a:r>
          </a:p>
          <a:p>
            <a:pPr eaLnBrk="1" hangingPunct="1"/>
            <a:endParaRPr lang="en-US" altLang="ja-JP" b="1">
              <a:solidFill>
                <a:srgbClr val="6666FF"/>
              </a:solidFill>
            </a:endParaRPr>
          </a:p>
        </p:txBody>
      </p:sp>
      <p:sp>
        <p:nvSpPr>
          <p:cNvPr id="27685" name="Rectangle 44"/>
          <p:cNvSpPr>
            <a:spLocks noChangeArrowheads="1"/>
          </p:cNvSpPr>
          <p:nvPr/>
        </p:nvSpPr>
        <p:spPr bwMode="auto">
          <a:xfrm>
            <a:off x="5219700" y="3068638"/>
            <a:ext cx="2889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360493" name="Group 45"/>
          <p:cNvGrpSpPr>
            <a:grpSpLocks/>
          </p:cNvGrpSpPr>
          <p:nvPr/>
        </p:nvGrpSpPr>
        <p:grpSpPr bwMode="auto">
          <a:xfrm>
            <a:off x="5364163" y="2944813"/>
            <a:ext cx="1595437" cy="844550"/>
            <a:chOff x="3379" y="1855"/>
            <a:chExt cx="1005" cy="532"/>
          </a:xfrm>
        </p:grpSpPr>
        <p:sp>
          <p:nvSpPr>
            <p:cNvPr id="27708" name="Line 46"/>
            <p:cNvSpPr>
              <a:spLocks noChangeShapeType="1"/>
            </p:cNvSpPr>
            <p:nvPr/>
          </p:nvSpPr>
          <p:spPr bwMode="auto">
            <a:xfrm flipV="1">
              <a:off x="3379" y="2160"/>
              <a:ext cx="0" cy="22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9" name="Line 47"/>
            <p:cNvSpPr>
              <a:spLocks noChangeShapeType="1"/>
            </p:cNvSpPr>
            <p:nvPr/>
          </p:nvSpPr>
          <p:spPr bwMode="auto">
            <a:xfrm>
              <a:off x="3470" y="2024"/>
              <a:ext cx="45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0" name="Text Box 48"/>
            <p:cNvSpPr txBox="1">
              <a:spLocks noChangeArrowheads="1"/>
            </p:cNvSpPr>
            <p:nvPr/>
          </p:nvSpPr>
          <p:spPr bwMode="auto">
            <a:xfrm>
              <a:off x="3956" y="1855"/>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Data</a:t>
              </a:r>
            </a:p>
          </p:txBody>
        </p:sp>
      </p:grpSp>
      <p:grpSp>
        <p:nvGrpSpPr>
          <p:cNvPr id="360497" name="Group 49"/>
          <p:cNvGrpSpPr>
            <a:grpSpLocks/>
          </p:cNvGrpSpPr>
          <p:nvPr/>
        </p:nvGrpSpPr>
        <p:grpSpPr bwMode="auto">
          <a:xfrm>
            <a:off x="1384300" y="1989138"/>
            <a:ext cx="666750" cy="2087562"/>
            <a:chOff x="872" y="1253"/>
            <a:chExt cx="420" cy="1315"/>
          </a:xfrm>
        </p:grpSpPr>
        <p:grpSp>
          <p:nvGrpSpPr>
            <p:cNvPr id="27704" name="Group 50"/>
            <p:cNvGrpSpPr>
              <a:grpSpLocks/>
            </p:cNvGrpSpPr>
            <p:nvPr/>
          </p:nvGrpSpPr>
          <p:grpSpPr bwMode="auto">
            <a:xfrm>
              <a:off x="1156" y="1253"/>
              <a:ext cx="136" cy="1315"/>
              <a:chOff x="1111" y="1253"/>
              <a:chExt cx="181" cy="1270"/>
            </a:xfrm>
          </p:grpSpPr>
          <p:sp>
            <p:nvSpPr>
              <p:cNvPr id="27706" name="Line 51"/>
              <p:cNvSpPr>
                <a:spLocks noChangeShapeType="1"/>
              </p:cNvSpPr>
              <p:nvPr/>
            </p:nvSpPr>
            <p:spPr bwMode="auto">
              <a:xfrm>
                <a:off x="1111" y="1253"/>
                <a:ext cx="0" cy="127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7" name="Line 52"/>
              <p:cNvSpPr>
                <a:spLocks noChangeShapeType="1"/>
              </p:cNvSpPr>
              <p:nvPr/>
            </p:nvSpPr>
            <p:spPr bwMode="auto">
              <a:xfrm>
                <a:off x="1111" y="2523"/>
                <a:ext cx="181" cy="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7705" name="Text Box 53"/>
            <p:cNvSpPr txBox="1">
              <a:spLocks noChangeArrowheads="1"/>
            </p:cNvSpPr>
            <p:nvPr/>
          </p:nvSpPr>
          <p:spPr bwMode="auto">
            <a:xfrm>
              <a:off x="872" y="212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CC0000"/>
                  </a:solidFill>
                </a:rPr>
                <a:t>10</a:t>
              </a:r>
            </a:p>
          </p:txBody>
        </p:sp>
      </p:grpSp>
      <p:grpSp>
        <p:nvGrpSpPr>
          <p:cNvPr id="360502" name="Group 54"/>
          <p:cNvGrpSpPr>
            <a:grpSpLocks/>
          </p:cNvGrpSpPr>
          <p:nvPr/>
        </p:nvGrpSpPr>
        <p:grpSpPr bwMode="auto">
          <a:xfrm>
            <a:off x="1835150" y="4581525"/>
            <a:ext cx="2160588" cy="368300"/>
            <a:chOff x="1746" y="2564"/>
            <a:chExt cx="862" cy="162"/>
          </a:xfrm>
        </p:grpSpPr>
        <p:sp>
          <p:nvSpPr>
            <p:cNvPr id="27702" name="Line 55"/>
            <p:cNvSpPr>
              <a:spLocks noChangeShapeType="1"/>
            </p:cNvSpPr>
            <p:nvPr/>
          </p:nvSpPr>
          <p:spPr bwMode="auto">
            <a:xfrm>
              <a:off x="1746" y="2568"/>
              <a:ext cx="862" cy="0"/>
            </a:xfrm>
            <a:prstGeom prst="line">
              <a:avLst/>
            </a:prstGeom>
            <a:noFill/>
            <a:ln w="9525">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3" name="Text Box 56"/>
            <p:cNvSpPr txBox="1">
              <a:spLocks noChangeArrowheads="1"/>
            </p:cNvSpPr>
            <p:nvPr/>
          </p:nvSpPr>
          <p:spPr bwMode="auto">
            <a:xfrm>
              <a:off x="2070" y="2564"/>
              <a:ext cx="396"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FF0000"/>
                  </a:solidFill>
                </a:rPr>
                <a:t> </a:t>
              </a:r>
              <a:r>
                <a:rPr lang="en-US" altLang="ja-JP" b="1">
                  <a:solidFill>
                    <a:srgbClr val="CC0000"/>
                  </a:solidFill>
                </a:rPr>
                <a:t>10</a:t>
              </a:r>
            </a:p>
          </p:txBody>
        </p:sp>
      </p:grpSp>
      <p:sp>
        <p:nvSpPr>
          <p:cNvPr id="27689" name="Text Box 57"/>
          <p:cNvSpPr txBox="1">
            <a:spLocks noChangeArrowheads="1"/>
          </p:cNvSpPr>
          <p:nvPr/>
        </p:nvSpPr>
        <p:spPr bwMode="auto">
          <a:xfrm>
            <a:off x="6300788" y="4005263"/>
            <a:ext cx="17812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solidFill>
                  <a:srgbClr val="6666FF"/>
                </a:solidFill>
              </a:rPr>
              <a:t>Cache</a:t>
            </a:r>
          </a:p>
          <a:p>
            <a:pPr eaLnBrk="1" hangingPunct="1"/>
            <a:r>
              <a:rPr lang="en-US" altLang="ja-JP" b="1" dirty="0">
                <a:solidFill>
                  <a:srgbClr val="6666FF"/>
                </a:solidFill>
              </a:rPr>
              <a:t>(</a:t>
            </a:r>
            <a:r>
              <a:rPr lang="en-US" altLang="ja-JP" b="1" dirty="0" err="1">
                <a:solidFill>
                  <a:srgbClr val="6666FF"/>
                </a:solidFill>
              </a:rPr>
              <a:t>64B</a:t>
            </a:r>
            <a:r>
              <a:rPr lang="en-US" altLang="ja-JP" b="1" dirty="0">
                <a:solidFill>
                  <a:srgbClr val="6666FF"/>
                </a:solidFill>
              </a:rPr>
              <a:t>=</a:t>
            </a:r>
            <a:r>
              <a:rPr lang="en-US" altLang="ja-JP" b="1" dirty="0" err="1">
                <a:solidFill>
                  <a:srgbClr val="6666FF"/>
                </a:solidFill>
              </a:rPr>
              <a:t>8Blocks</a:t>
            </a:r>
            <a:r>
              <a:rPr lang="en-US" altLang="ja-JP" b="1" dirty="0">
                <a:solidFill>
                  <a:srgbClr val="6666FF"/>
                </a:solidFill>
              </a:rPr>
              <a:t>)</a:t>
            </a:r>
          </a:p>
        </p:txBody>
      </p:sp>
      <p:sp>
        <p:nvSpPr>
          <p:cNvPr id="27690" name="Text Box 58"/>
          <p:cNvSpPr txBox="1">
            <a:spLocks noChangeArrowheads="1"/>
          </p:cNvSpPr>
          <p:nvPr/>
        </p:nvSpPr>
        <p:spPr bwMode="auto">
          <a:xfrm>
            <a:off x="6711950" y="2224088"/>
            <a:ext cx="20762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solidFill>
                  <a:srgbClr val="6666FF"/>
                </a:solidFill>
              </a:rPr>
              <a:t>Main Memory</a:t>
            </a:r>
          </a:p>
          <a:p>
            <a:pPr eaLnBrk="1" hangingPunct="1"/>
            <a:r>
              <a:rPr lang="en-US" altLang="ja-JP" b="1" dirty="0">
                <a:solidFill>
                  <a:srgbClr val="6666FF"/>
                </a:solidFill>
              </a:rPr>
              <a:t>(</a:t>
            </a:r>
            <a:r>
              <a:rPr lang="en-US" altLang="ja-JP" b="1" dirty="0" err="1">
                <a:solidFill>
                  <a:srgbClr val="6666FF"/>
                </a:solidFill>
              </a:rPr>
              <a:t>1KB</a:t>
            </a:r>
            <a:r>
              <a:rPr lang="en-US" altLang="ja-JP" b="1" dirty="0">
                <a:solidFill>
                  <a:srgbClr val="6666FF"/>
                </a:solidFill>
              </a:rPr>
              <a:t>=</a:t>
            </a:r>
            <a:r>
              <a:rPr lang="en-US" altLang="ja-JP" b="1" dirty="0" err="1">
                <a:solidFill>
                  <a:srgbClr val="6666FF"/>
                </a:solidFill>
              </a:rPr>
              <a:t>128Blocks</a:t>
            </a:r>
            <a:r>
              <a:rPr lang="en-US" altLang="ja-JP" b="1" dirty="0">
                <a:solidFill>
                  <a:srgbClr val="6666FF"/>
                </a:solidFill>
              </a:rPr>
              <a:t>)</a:t>
            </a:r>
          </a:p>
          <a:p>
            <a:pPr eaLnBrk="1" hangingPunct="1"/>
            <a:endParaRPr lang="en-US" altLang="ja-JP" b="1" dirty="0">
              <a:solidFill>
                <a:srgbClr val="6666FF"/>
              </a:solidFill>
            </a:endParaRPr>
          </a:p>
        </p:txBody>
      </p:sp>
      <p:sp>
        <p:nvSpPr>
          <p:cNvPr id="360507" name="AutoShape 59"/>
          <p:cNvSpPr>
            <a:spLocks noChangeArrowheads="1"/>
          </p:cNvSpPr>
          <p:nvPr/>
        </p:nvSpPr>
        <p:spPr bwMode="auto">
          <a:xfrm>
            <a:off x="1619250" y="1268413"/>
            <a:ext cx="215900" cy="215900"/>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0508" name="Text Box 60"/>
          <p:cNvSpPr txBox="1">
            <a:spLocks noChangeArrowheads="1"/>
          </p:cNvSpPr>
          <p:nvPr/>
        </p:nvSpPr>
        <p:spPr bwMode="auto">
          <a:xfrm>
            <a:off x="1816100" y="928688"/>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From CPU</a:t>
            </a:r>
          </a:p>
        </p:txBody>
      </p:sp>
      <p:sp>
        <p:nvSpPr>
          <p:cNvPr id="27693" name="Oval 61"/>
          <p:cNvSpPr>
            <a:spLocks noChangeArrowheads="1"/>
          </p:cNvSpPr>
          <p:nvPr/>
        </p:nvSpPr>
        <p:spPr bwMode="auto">
          <a:xfrm>
            <a:off x="3419475" y="5229225"/>
            <a:ext cx="431800" cy="4318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360510" name="Line 62"/>
          <p:cNvSpPr>
            <a:spLocks noChangeShapeType="1"/>
          </p:cNvSpPr>
          <p:nvPr/>
        </p:nvSpPr>
        <p:spPr bwMode="auto">
          <a:xfrm>
            <a:off x="1835150" y="4076700"/>
            <a:ext cx="0" cy="17287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0511" name="Line 63"/>
          <p:cNvSpPr>
            <a:spLocks noChangeShapeType="1"/>
          </p:cNvSpPr>
          <p:nvPr/>
        </p:nvSpPr>
        <p:spPr bwMode="auto">
          <a:xfrm>
            <a:off x="1835150" y="5805488"/>
            <a:ext cx="21590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0512" name="Line 64"/>
          <p:cNvSpPr>
            <a:spLocks noChangeShapeType="1"/>
          </p:cNvSpPr>
          <p:nvPr/>
        </p:nvSpPr>
        <p:spPr bwMode="auto">
          <a:xfrm>
            <a:off x="2771775" y="5805488"/>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0513" name="Line 65"/>
          <p:cNvSpPr>
            <a:spLocks noChangeShapeType="1"/>
          </p:cNvSpPr>
          <p:nvPr/>
        </p:nvSpPr>
        <p:spPr bwMode="auto">
          <a:xfrm flipV="1">
            <a:off x="3635375" y="5661025"/>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0514" name="Line 66"/>
          <p:cNvSpPr>
            <a:spLocks noChangeShapeType="1"/>
          </p:cNvSpPr>
          <p:nvPr/>
        </p:nvSpPr>
        <p:spPr bwMode="auto">
          <a:xfrm>
            <a:off x="3419475" y="25654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0515" name="Line 67"/>
          <p:cNvSpPr>
            <a:spLocks noChangeShapeType="1"/>
          </p:cNvSpPr>
          <p:nvPr/>
        </p:nvSpPr>
        <p:spPr bwMode="auto">
          <a:xfrm>
            <a:off x="3635375" y="2565400"/>
            <a:ext cx="0"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0" name="Rectangle 68"/>
          <p:cNvSpPr>
            <a:spLocks noChangeArrowheads="1"/>
          </p:cNvSpPr>
          <p:nvPr/>
        </p:nvSpPr>
        <p:spPr bwMode="auto">
          <a:xfrm>
            <a:off x="5219700" y="5300663"/>
            <a:ext cx="2889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0517" name="Text Box 69"/>
          <p:cNvSpPr txBox="1">
            <a:spLocks noChangeArrowheads="1"/>
          </p:cNvSpPr>
          <p:nvPr/>
        </p:nvSpPr>
        <p:spPr bwMode="auto">
          <a:xfrm>
            <a:off x="3832225" y="5032375"/>
            <a:ext cx="48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No</a:t>
            </a:r>
          </a:p>
        </p:txBody>
      </p:sp>
      <p:sp>
        <p:nvSpPr>
          <p:cNvPr id="70" name="Rectangle 65"/>
          <p:cNvSpPr>
            <a:spLocks noChangeArrowheads="1"/>
          </p:cNvSpPr>
          <p:nvPr/>
        </p:nvSpPr>
        <p:spPr bwMode="auto">
          <a:xfrm>
            <a:off x="5148263" y="4292600"/>
            <a:ext cx="503237" cy="5048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Tree>
  </p:cSld>
  <p:clrMapOvr>
    <a:masterClrMapping/>
  </p:clrMapOvr>
  <mc:AlternateContent xmlns:mc="http://schemas.openxmlformats.org/markup-compatibility/2006" xmlns:p14="http://schemas.microsoft.com/office/powerpoint/2010/main">
    <mc:Choice Requires="p14">
      <p:transition spd="slow" p14:dur="2000" advTm="62843"/>
    </mc:Choice>
    <mc:Fallback xmlns="">
      <p:transition spd="slow" advTm="6284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ja-JP" sz="3800"/>
              <a:t>2-way set associative Map</a:t>
            </a:r>
          </a:p>
        </p:txBody>
      </p:sp>
      <p:sp>
        <p:nvSpPr>
          <p:cNvPr id="28675" name="Rectangle 3"/>
          <p:cNvSpPr>
            <a:spLocks noChangeArrowheads="1"/>
          </p:cNvSpPr>
          <p:nvPr/>
        </p:nvSpPr>
        <p:spPr bwMode="auto">
          <a:xfrm>
            <a:off x="900113" y="1628775"/>
            <a:ext cx="8636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00000</a:t>
            </a:r>
          </a:p>
        </p:txBody>
      </p:sp>
      <p:sp>
        <p:nvSpPr>
          <p:cNvPr id="28676" name="Rectangle 4"/>
          <p:cNvSpPr>
            <a:spLocks noChangeArrowheads="1"/>
          </p:cNvSpPr>
          <p:nvPr/>
        </p:nvSpPr>
        <p:spPr bwMode="auto">
          <a:xfrm>
            <a:off x="1763713" y="1628775"/>
            <a:ext cx="360362"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10</a:t>
            </a:r>
          </a:p>
        </p:txBody>
      </p:sp>
      <p:sp>
        <p:nvSpPr>
          <p:cNvPr id="28677" name="Rectangle 5"/>
          <p:cNvSpPr>
            <a:spLocks noChangeArrowheads="1"/>
          </p:cNvSpPr>
          <p:nvPr/>
        </p:nvSpPr>
        <p:spPr bwMode="auto">
          <a:xfrm>
            <a:off x="2124075" y="1628775"/>
            <a:ext cx="504825"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100</a:t>
            </a:r>
          </a:p>
        </p:txBody>
      </p:sp>
      <p:sp>
        <p:nvSpPr>
          <p:cNvPr id="28678" name="Rectangle 6"/>
          <p:cNvSpPr>
            <a:spLocks noChangeArrowheads="1"/>
          </p:cNvSpPr>
          <p:nvPr/>
        </p:nvSpPr>
        <p:spPr bwMode="auto">
          <a:xfrm>
            <a:off x="370840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79" name="Rectangle 7"/>
          <p:cNvSpPr>
            <a:spLocks noChangeArrowheads="1"/>
          </p:cNvSpPr>
          <p:nvPr/>
        </p:nvSpPr>
        <p:spPr bwMode="auto">
          <a:xfrm>
            <a:off x="4213225"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80" name="Rectangle 8"/>
          <p:cNvSpPr>
            <a:spLocks noChangeArrowheads="1"/>
          </p:cNvSpPr>
          <p:nvPr/>
        </p:nvSpPr>
        <p:spPr bwMode="auto">
          <a:xfrm>
            <a:off x="471805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81" name="Rectangle 9"/>
          <p:cNvSpPr>
            <a:spLocks noChangeArrowheads="1"/>
          </p:cNvSpPr>
          <p:nvPr/>
        </p:nvSpPr>
        <p:spPr bwMode="auto">
          <a:xfrm>
            <a:off x="6156325" y="1628775"/>
            <a:ext cx="503238" cy="50482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82" name="Rectangle 10"/>
          <p:cNvSpPr>
            <a:spLocks noChangeArrowheads="1"/>
          </p:cNvSpPr>
          <p:nvPr/>
        </p:nvSpPr>
        <p:spPr bwMode="auto">
          <a:xfrm>
            <a:off x="759460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83" name="Rectangle 11"/>
          <p:cNvSpPr>
            <a:spLocks noChangeArrowheads="1"/>
          </p:cNvSpPr>
          <p:nvPr/>
        </p:nvSpPr>
        <p:spPr bwMode="auto">
          <a:xfrm>
            <a:off x="8101013" y="1628775"/>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84" name="Rectangle 12"/>
          <p:cNvSpPr>
            <a:spLocks noChangeArrowheads="1"/>
          </p:cNvSpPr>
          <p:nvPr/>
        </p:nvSpPr>
        <p:spPr bwMode="auto">
          <a:xfrm>
            <a:off x="5219700" y="1628775"/>
            <a:ext cx="2376488"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8685" name="Rectangle 13"/>
          <p:cNvSpPr>
            <a:spLocks noChangeArrowheads="1"/>
          </p:cNvSpPr>
          <p:nvPr/>
        </p:nvSpPr>
        <p:spPr bwMode="auto">
          <a:xfrm>
            <a:off x="2054225" y="3859213"/>
            <a:ext cx="7191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00110</a:t>
            </a:r>
          </a:p>
        </p:txBody>
      </p:sp>
      <p:sp>
        <p:nvSpPr>
          <p:cNvPr id="28686" name="Rectangle 14"/>
          <p:cNvSpPr>
            <a:spLocks noChangeArrowheads="1"/>
          </p:cNvSpPr>
          <p:nvPr/>
        </p:nvSpPr>
        <p:spPr bwMode="auto">
          <a:xfrm>
            <a:off x="2052638" y="3500438"/>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87" name="Rectangle 15"/>
          <p:cNvSpPr>
            <a:spLocks noChangeArrowheads="1"/>
          </p:cNvSpPr>
          <p:nvPr/>
        </p:nvSpPr>
        <p:spPr bwMode="auto">
          <a:xfrm>
            <a:off x="2052638" y="3141663"/>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88" name="Rectangle 16"/>
          <p:cNvSpPr>
            <a:spLocks noChangeArrowheads="1"/>
          </p:cNvSpPr>
          <p:nvPr/>
        </p:nvSpPr>
        <p:spPr bwMode="auto">
          <a:xfrm>
            <a:off x="2052638" y="4219575"/>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89" name="Rectangle 17"/>
          <p:cNvSpPr>
            <a:spLocks noChangeArrowheads="1"/>
          </p:cNvSpPr>
          <p:nvPr/>
        </p:nvSpPr>
        <p:spPr bwMode="auto">
          <a:xfrm>
            <a:off x="2052638" y="4867275"/>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90" name="Rectangle 18"/>
          <p:cNvSpPr>
            <a:spLocks noChangeArrowheads="1"/>
          </p:cNvSpPr>
          <p:nvPr/>
        </p:nvSpPr>
        <p:spPr bwMode="auto">
          <a:xfrm>
            <a:off x="2052638" y="5227638"/>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91" name="Rectangle 19"/>
          <p:cNvSpPr>
            <a:spLocks noChangeArrowheads="1"/>
          </p:cNvSpPr>
          <p:nvPr/>
        </p:nvSpPr>
        <p:spPr bwMode="auto">
          <a:xfrm>
            <a:off x="2052638" y="5588000"/>
            <a:ext cx="719137"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00000</a:t>
            </a:r>
          </a:p>
        </p:txBody>
      </p:sp>
      <p:sp>
        <p:nvSpPr>
          <p:cNvPr id="28692" name="Rectangle 20"/>
          <p:cNvSpPr>
            <a:spLocks noChangeArrowheads="1"/>
          </p:cNvSpPr>
          <p:nvPr/>
        </p:nvSpPr>
        <p:spPr bwMode="auto">
          <a:xfrm>
            <a:off x="2052638" y="5948363"/>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93" name="Rectangle 21"/>
          <p:cNvSpPr>
            <a:spLocks noChangeArrowheads="1"/>
          </p:cNvSpPr>
          <p:nvPr/>
        </p:nvSpPr>
        <p:spPr bwMode="auto">
          <a:xfrm>
            <a:off x="4140200"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94" name="Rectangle 22"/>
          <p:cNvSpPr>
            <a:spLocks noChangeArrowheads="1"/>
          </p:cNvSpPr>
          <p:nvPr/>
        </p:nvSpPr>
        <p:spPr bwMode="auto">
          <a:xfrm>
            <a:off x="464502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95" name="Rectangle 23"/>
          <p:cNvSpPr>
            <a:spLocks noChangeArrowheads="1"/>
          </p:cNvSpPr>
          <p:nvPr/>
        </p:nvSpPr>
        <p:spPr bwMode="auto">
          <a:xfrm>
            <a:off x="5149850" y="3789363"/>
            <a:ext cx="503238" cy="50482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96" name="Rectangle 24"/>
          <p:cNvSpPr>
            <a:spLocks noChangeArrowheads="1"/>
          </p:cNvSpPr>
          <p:nvPr/>
        </p:nvSpPr>
        <p:spPr bwMode="auto">
          <a:xfrm>
            <a:off x="5654675" y="37893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97" name="Rectangle 25"/>
          <p:cNvSpPr>
            <a:spLocks noChangeArrowheads="1"/>
          </p:cNvSpPr>
          <p:nvPr/>
        </p:nvSpPr>
        <p:spPr bwMode="auto">
          <a:xfrm>
            <a:off x="4140200" y="4292600"/>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98" name="Rectangle 26"/>
          <p:cNvSpPr>
            <a:spLocks noChangeArrowheads="1"/>
          </p:cNvSpPr>
          <p:nvPr/>
        </p:nvSpPr>
        <p:spPr bwMode="auto">
          <a:xfrm>
            <a:off x="4645025" y="4292600"/>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699" name="Rectangle 27"/>
          <p:cNvSpPr>
            <a:spLocks noChangeArrowheads="1"/>
          </p:cNvSpPr>
          <p:nvPr/>
        </p:nvSpPr>
        <p:spPr bwMode="auto">
          <a:xfrm>
            <a:off x="5149850" y="4292600"/>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700" name="Rectangle 28"/>
          <p:cNvSpPr>
            <a:spLocks noChangeArrowheads="1"/>
          </p:cNvSpPr>
          <p:nvPr/>
        </p:nvSpPr>
        <p:spPr bwMode="auto">
          <a:xfrm>
            <a:off x="5654675" y="4292600"/>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701" name="Text Box 29"/>
          <p:cNvSpPr txBox="1">
            <a:spLocks noChangeArrowheads="1"/>
          </p:cNvSpPr>
          <p:nvPr/>
        </p:nvSpPr>
        <p:spPr bwMode="auto">
          <a:xfrm>
            <a:off x="5343525" y="17208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28702" name="Text Box 30"/>
          <p:cNvSpPr txBox="1">
            <a:spLocks noChangeArrowheads="1"/>
          </p:cNvSpPr>
          <p:nvPr/>
        </p:nvSpPr>
        <p:spPr bwMode="auto">
          <a:xfrm>
            <a:off x="6823075" y="17018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28703" name="Oval 31"/>
          <p:cNvSpPr>
            <a:spLocks noChangeArrowheads="1"/>
          </p:cNvSpPr>
          <p:nvPr/>
        </p:nvSpPr>
        <p:spPr bwMode="auto">
          <a:xfrm>
            <a:off x="3203575" y="2997200"/>
            <a:ext cx="431800" cy="4318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grpSp>
        <p:nvGrpSpPr>
          <p:cNvPr id="361504" name="Group 32"/>
          <p:cNvGrpSpPr>
            <a:grpSpLocks/>
          </p:cNvGrpSpPr>
          <p:nvPr/>
        </p:nvGrpSpPr>
        <p:grpSpPr bwMode="auto">
          <a:xfrm>
            <a:off x="1187450" y="1989138"/>
            <a:ext cx="2232025" cy="1008062"/>
            <a:chOff x="748" y="1253"/>
            <a:chExt cx="1406" cy="635"/>
          </a:xfrm>
        </p:grpSpPr>
        <p:sp>
          <p:nvSpPr>
            <p:cNvPr id="28743" name="Line 33"/>
            <p:cNvSpPr>
              <a:spLocks noChangeShapeType="1"/>
            </p:cNvSpPr>
            <p:nvPr/>
          </p:nvSpPr>
          <p:spPr bwMode="auto">
            <a:xfrm>
              <a:off x="748" y="1253"/>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44" name="Line 34"/>
            <p:cNvSpPr>
              <a:spLocks noChangeShapeType="1"/>
            </p:cNvSpPr>
            <p:nvPr/>
          </p:nvSpPr>
          <p:spPr bwMode="auto">
            <a:xfrm>
              <a:off x="748" y="1616"/>
              <a:ext cx="14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45" name="Line 35"/>
            <p:cNvSpPr>
              <a:spLocks noChangeShapeType="1"/>
            </p:cNvSpPr>
            <p:nvPr/>
          </p:nvSpPr>
          <p:spPr bwMode="auto">
            <a:xfrm>
              <a:off x="2154" y="1616"/>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61508" name="Group 36"/>
          <p:cNvGrpSpPr>
            <a:grpSpLocks/>
          </p:cNvGrpSpPr>
          <p:nvPr/>
        </p:nvGrpSpPr>
        <p:grpSpPr bwMode="auto">
          <a:xfrm>
            <a:off x="2771775" y="3429000"/>
            <a:ext cx="647700" cy="576263"/>
            <a:chOff x="1746" y="2160"/>
            <a:chExt cx="408" cy="408"/>
          </a:xfrm>
        </p:grpSpPr>
        <p:sp>
          <p:nvSpPr>
            <p:cNvPr id="28741" name="Line 37"/>
            <p:cNvSpPr>
              <a:spLocks noChangeShapeType="1"/>
            </p:cNvSpPr>
            <p:nvPr/>
          </p:nvSpPr>
          <p:spPr bwMode="auto">
            <a:xfrm>
              <a:off x="1746" y="2568"/>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42" name="Line 38"/>
            <p:cNvSpPr>
              <a:spLocks noChangeShapeType="1"/>
            </p:cNvSpPr>
            <p:nvPr/>
          </p:nvSpPr>
          <p:spPr bwMode="auto">
            <a:xfrm flipV="1">
              <a:off x="2154" y="2160"/>
              <a:ext cx="0"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8706" name="Text Box 39"/>
          <p:cNvSpPr txBox="1">
            <a:spLocks noChangeArrowheads="1"/>
          </p:cNvSpPr>
          <p:nvPr/>
        </p:nvSpPr>
        <p:spPr bwMode="auto">
          <a:xfrm>
            <a:off x="5919788" y="114458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0011010</a:t>
            </a:r>
          </a:p>
        </p:txBody>
      </p:sp>
      <p:grpSp>
        <p:nvGrpSpPr>
          <p:cNvPr id="361512" name="Group 40"/>
          <p:cNvGrpSpPr>
            <a:grpSpLocks/>
          </p:cNvGrpSpPr>
          <p:nvPr/>
        </p:nvGrpSpPr>
        <p:grpSpPr bwMode="auto">
          <a:xfrm>
            <a:off x="3851275" y="5013325"/>
            <a:ext cx="1368425" cy="431800"/>
            <a:chOff x="2290" y="1764"/>
            <a:chExt cx="998" cy="260"/>
          </a:xfrm>
        </p:grpSpPr>
        <p:sp>
          <p:nvSpPr>
            <p:cNvPr id="28739" name="Line 41"/>
            <p:cNvSpPr>
              <a:spLocks noChangeShapeType="1"/>
            </p:cNvSpPr>
            <p:nvPr/>
          </p:nvSpPr>
          <p:spPr bwMode="auto">
            <a:xfrm>
              <a:off x="2290" y="2024"/>
              <a:ext cx="9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40" name="Text Box 42"/>
            <p:cNvSpPr txBox="1">
              <a:spLocks noChangeArrowheads="1"/>
            </p:cNvSpPr>
            <p:nvPr/>
          </p:nvSpPr>
          <p:spPr bwMode="auto">
            <a:xfrm>
              <a:off x="2368" y="1764"/>
              <a:ext cx="75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Yes: Hit</a:t>
              </a:r>
            </a:p>
          </p:txBody>
        </p:sp>
      </p:grpSp>
      <p:sp>
        <p:nvSpPr>
          <p:cNvPr id="28708" name="Text Box 43"/>
          <p:cNvSpPr txBox="1">
            <a:spLocks noChangeArrowheads="1"/>
          </p:cNvSpPr>
          <p:nvPr/>
        </p:nvSpPr>
        <p:spPr bwMode="auto">
          <a:xfrm>
            <a:off x="3779838" y="5667375"/>
            <a:ext cx="2216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6666FF"/>
                </a:solidFill>
              </a:rPr>
              <a:t>Cache Directory</a:t>
            </a:r>
          </a:p>
          <a:p>
            <a:pPr eaLnBrk="1" hangingPunct="1"/>
            <a:r>
              <a:rPr lang="en-US" altLang="ja-JP" b="1">
                <a:solidFill>
                  <a:srgbClr val="6666FF"/>
                </a:solidFill>
              </a:rPr>
              <a:t>(Tag Memory)</a:t>
            </a:r>
          </a:p>
          <a:p>
            <a:pPr eaLnBrk="1" hangingPunct="1"/>
            <a:r>
              <a:rPr lang="en-US" altLang="ja-JP" b="1">
                <a:solidFill>
                  <a:srgbClr val="6666FF"/>
                </a:solidFill>
              </a:rPr>
              <a:t>4 entries X 5bit X 2</a:t>
            </a:r>
          </a:p>
          <a:p>
            <a:pPr eaLnBrk="1" hangingPunct="1"/>
            <a:endParaRPr lang="en-US" altLang="ja-JP" b="1">
              <a:solidFill>
                <a:srgbClr val="6666FF"/>
              </a:solidFill>
            </a:endParaRPr>
          </a:p>
        </p:txBody>
      </p:sp>
      <p:sp>
        <p:nvSpPr>
          <p:cNvPr id="28709" name="Rectangle 44"/>
          <p:cNvSpPr>
            <a:spLocks noChangeArrowheads="1"/>
          </p:cNvSpPr>
          <p:nvPr/>
        </p:nvSpPr>
        <p:spPr bwMode="auto">
          <a:xfrm>
            <a:off x="5219700" y="3068638"/>
            <a:ext cx="2889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grpSp>
        <p:nvGrpSpPr>
          <p:cNvPr id="361517" name="Group 45"/>
          <p:cNvGrpSpPr>
            <a:grpSpLocks/>
          </p:cNvGrpSpPr>
          <p:nvPr/>
        </p:nvGrpSpPr>
        <p:grpSpPr bwMode="auto">
          <a:xfrm>
            <a:off x="1384300" y="1989138"/>
            <a:ext cx="666750" cy="2087562"/>
            <a:chOff x="872" y="1253"/>
            <a:chExt cx="420" cy="1315"/>
          </a:xfrm>
        </p:grpSpPr>
        <p:grpSp>
          <p:nvGrpSpPr>
            <p:cNvPr id="28735" name="Group 46"/>
            <p:cNvGrpSpPr>
              <a:grpSpLocks/>
            </p:cNvGrpSpPr>
            <p:nvPr/>
          </p:nvGrpSpPr>
          <p:grpSpPr bwMode="auto">
            <a:xfrm>
              <a:off x="1156" y="1253"/>
              <a:ext cx="136" cy="1315"/>
              <a:chOff x="1111" y="1253"/>
              <a:chExt cx="181" cy="1270"/>
            </a:xfrm>
          </p:grpSpPr>
          <p:sp>
            <p:nvSpPr>
              <p:cNvPr id="28737" name="Line 47"/>
              <p:cNvSpPr>
                <a:spLocks noChangeShapeType="1"/>
              </p:cNvSpPr>
              <p:nvPr/>
            </p:nvSpPr>
            <p:spPr bwMode="auto">
              <a:xfrm>
                <a:off x="1111" y="1253"/>
                <a:ext cx="0" cy="127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8" name="Line 48"/>
              <p:cNvSpPr>
                <a:spLocks noChangeShapeType="1"/>
              </p:cNvSpPr>
              <p:nvPr/>
            </p:nvSpPr>
            <p:spPr bwMode="auto">
              <a:xfrm>
                <a:off x="1111" y="2523"/>
                <a:ext cx="181" cy="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8736" name="Text Box 49"/>
            <p:cNvSpPr txBox="1">
              <a:spLocks noChangeArrowheads="1"/>
            </p:cNvSpPr>
            <p:nvPr/>
          </p:nvSpPr>
          <p:spPr bwMode="auto">
            <a:xfrm>
              <a:off x="872" y="212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CC0000"/>
                  </a:solidFill>
                </a:rPr>
                <a:t>10</a:t>
              </a:r>
            </a:p>
          </p:txBody>
        </p:sp>
      </p:grpSp>
      <p:sp>
        <p:nvSpPr>
          <p:cNvPr id="28711" name="Text Box 50"/>
          <p:cNvSpPr txBox="1">
            <a:spLocks noChangeArrowheads="1"/>
          </p:cNvSpPr>
          <p:nvPr/>
        </p:nvSpPr>
        <p:spPr bwMode="auto">
          <a:xfrm>
            <a:off x="6300788" y="4005263"/>
            <a:ext cx="17812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solidFill>
                  <a:srgbClr val="6666FF"/>
                </a:solidFill>
              </a:rPr>
              <a:t>Cache</a:t>
            </a:r>
          </a:p>
          <a:p>
            <a:pPr eaLnBrk="1" hangingPunct="1"/>
            <a:r>
              <a:rPr lang="en-US" altLang="ja-JP" b="1" dirty="0">
                <a:solidFill>
                  <a:srgbClr val="6666FF"/>
                </a:solidFill>
              </a:rPr>
              <a:t>(</a:t>
            </a:r>
            <a:r>
              <a:rPr lang="en-US" altLang="ja-JP" b="1" dirty="0" err="1">
                <a:solidFill>
                  <a:srgbClr val="6666FF"/>
                </a:solidFill>
              </a:rPr>
              <a:t>64B</a:t>
            </a:r>
            <a:r>
              <a:rPr lang="en-US" altLang="ja-JP" b="1" dirty="0">
                <a:solidFill>
                  <a:srgbClr val="6666FF"/>
                </a:solidFill>
              </a:rPr>
              <a:t>=</a:t>
            </a:r>
            <a:r>
              <a:rPr lang="en-US" altLang="ja-JP" b="1" dirty="0" err="1">
                <a:solidFill>
                  <a:srgbClr val="6666FF"/>
                </a:solidFill>
              </a:rPr>
              <a:t>8Blocks</a:t>
            </a:r>
            <a:r>
              <a:rPr lang="en-US" altLang="ja-JP" b="1" dirty="0">
                <a:solidFill>
                  <a:srgbClr val="6666FF"/>
                </a:solidFill>
              </a:rPr>
              <a:t>)</a:t>
            </a:r>
          </a:p>
        </p:txBody>
      </p:sp>
      <p:sp>
        <p:nvSpPr>
          <p:cNvPr id="28712" name="Text Box 51"/>
          <p:cNvSpPr txBox="1">
            <a:spLocks noChangeArrowheads="1"/>
          </p:cNvSpPr>
          <p:nvPr/>
        </p:nvSpPr>
        <p:spPr bwMode="auto">
          <a:xfrm>
            <a:off x="6711950" y="2224088"/>
            <a:ext cx="20762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solidFill>
                  <a:srgbClr val="6666FF"/>
                </a:solidFill>
              </a:rPr>
              <a:t>Main Memory</a:t>
            </a:r>
          </a:p>
          <a:p>
            <a:pPr eaLnBrk="1" hangingPunct="1"/>
            <a:r>
              <a:rPr lang="en-US" altLang="ja-JP" b="1" dirty="0">
                <a:solidFill>
                  <a:srgbClr val="6666FF"/>
                </a:solidFill>
              </a:rPr>
              <a:t>(</a:t>
            </a:r>
            <a:r>
              <a:rPr lang="en-US" altLang="ja-JP" b="1" dirty="0" err="1">
                <a:solidFill>
                  <a:srgbClr val="6666FF"/>
                </a:solidFill>
              </a:rPr>
              <a:t>1KB</a:t>
            </a:r>
            <a:r>
              <a:rPr lang="en-US" altLang="ja-JP" b="1" dirty="0">
                <a:solidFill>
                  <a:srgbClr val="6666FF"/>
                </a:solidFill>
              </a:rPr>
              <a:t>=</a:t>
            </a:r>
            <a:r>
              <a:rPr lang="en-US" altLang="ja-JP" b="1" dirty="0" err="1">
                <a:solidFill>
                  <a:srgbClr val="6666FF"/>
                </a:solidFill>
              </a:rPr>
              <a:t>128Blocks</a:t>
            </a:r>
            <a:r>
              <a:rPr lang="en-US" altLang="ja-JP" b="1" dirty="0">
                <a:solidFill>
                  <a:srgbClr val="6666FF"/>
                </a:solidFill>
              </a:rPr>
              <a:t>)</a:t>
            </a:r>
          </a:p>
          <a:p>
            <a:pPr eaLnBrk="1" hangingPunct="1"/>
            <a:endParaRPr lang="en-US" altLang="ja-JP" b="1" dirty="0">
              <a:solidFill>
                <a:srgbClr val="6666FF"/>
              </a:solidFill>
            </a:endParaRPr>
          </a:p>
        </p:txBody>
      </p:sp>
      <p:sp>
        <p:nvSpPr>
          <p:cNvPr id="361524" name="AutoShape 52"/>
          <p:cNvSpPr>
            <a:spLocks noChangeArrowheads="1"/>
          </p:cNvSpPr>
          <p:nvPr/>
        </p:nvSpPr>
        <p:spPr bwMode="auto">
          <a:xfrm>
            <a:off x="1619250" y="1268413"/>
            <a:ext cx="215900" cy="215900"/>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1525" name="Text Box 53"/>
          <p:cNvSpPr txBox="1">
            <a:spLocks noChangeArrowheads="1"/>
          </p:cNvSpPr>
          <p:nvPr/>
        </p:nvSpPr>
        <p:spPr bwMode="auto">
          <a:xfrm>
            <a:off x="1816100" y="928688"/>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From CPU</a:t>
            </a:r>
          </a:p>
        </p:txBody>
      </p:sp>
      <p:sp>
        <p:nvSpPr>
          <p:cNvPr id="28715" name="Oval 54"/>
          <p:cNvSpPr>
            <a:spLocks noChangeArrowheads="1"/>
          </p:cNvSpPr>
          <p:nvPr/>
        </p:nvSpPr>
        <p:spPr bwMode="auto">
          <a:xfrm>
            <a:off x="3419475" y="5229225"/>
            <a:ext cx="431800" cy="4318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361527" name="Line 55"/>
          <p:cNvSpPr>
            <a:spLocks noChangeShapeType="1"/>
          </p:cNvSpPr>
          <p:nvPr/>
        </p:nvSpPr>
        <p:spPr bwMode="auto">
          <a:xfrm>
            <a:off x="1835150" y="4076700"/>
            <a:ext cx="0" cy="17287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1528" name="Line 56"/>
          <p:cNvSpPr>
            <a:spLocks noChangeShapeType="1"/>
          </p:cNvSpPr>
          <p:nvPr/>
        </p:nvSpPr>
        <p:spPr bwMode="auto">
          <a:xfrm>
            <a:off x="1835150" y="5805488"/>
            <a:ext cx="21590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1529" name="Line 57"/>
          <p:cNvSpPr>
            <a:spLocks noChangeShapeType="1"/>
          </p:cNvSpPr>
          <p:nvPr/>
        </p:nvSpPr>
        <p:spPr bwMode="auto">
          <a:xfrm>
            <a:off x="2771775" y="5805488"/>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1530" name="Line 58"/>
          <p:cNvSpPr>
            <a:spLocks noChangeShapeType="1"/>
          </p:cNvSpPr>
          <p:nvPr/>
        </p:nvSpPr>
        <p:spPr bwMode="auto">
          <a:xfrm flipV="1">
            <a:off x="3635375" y="5661025"/>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1531" name="Line 59"/>
          <p:cNvSpPr>
            <a:spLocks noChangeShapeType="1"/>
          </p:cNvSpPr>
          <p:nvPr/>
        </p:nvSpPr>
        <p:spPr bwMode="auto">
          <a:xfrm>
            <a:off x="3419475" y="25654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1532" name="Line 60"/>
          <p:cNvSpPr>
            <a:spLocks noChangeShapeType="1"/>
          </p:cNvSpPr>
          <p:nvPr/>
        </p:nvSpPr>
        <p:spPr bwMode="auto">
          <a:xfrm>
            <a:off x="3635375" y="2565400"/>
            <a:ext cx="0"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61533" name="Group 61"/>
          <p:cNvGrpSpPr>
            <a:grpSpLocks/>
          </p:cNvGrpSpPr>
          <p:nvPr/>
        </p:nvGrpSpPr>
        <p:grpSpPr bwMode="auto">
          <a:xfrm>
            <a:off x="1828800" y="4652963"/>
            <a:ext cx="2128838" cy="438150"/>
            <a:chOff x="1152" y="2931"/>
            <a:chExt cx="1341" cy="276"/>
          </a:xfrm>
        </p:grpSpPr>
        <p:sp>
          <p:nvSpPr>
            <p:cNvPr id="28733" name="Line 62"/>
            <p:cNvSpPr>
              <a:spLocks noChangeShapeType="1"/>
            </p:cNvSpPr>
            <p:nvPr/>
          </p:nvSpPr>
          <p:spPr bwMode="auto">
            <a:xfrm>
              <a:off x="1152" y="2931"/>
              <a:ext cx="1341" cy="4"/>
            </a:xfrm>
            <a:prstGeom prst="line">
              <a:avLst/>
            </a:prstGeom>
            <a:noFill/>
            <a:ln w="9525">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4" name="Text Box 63"/>
            <p:cNvSpPr txBox="1">
              <a:spLocks noChangeArrowheads="1"/>
            </p:cNvSpPr>
            <p:nvPr/>
          </p:nvSpPr>
          <p:spPr bwMode="auto">
            <a:xfrm>
              <a:off x="1731" y="2976"/>
              <a:ext cx="4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solidFill>
                    <a:srgbClr val="FF0000"/>
                  </a:solidFill>
                </a:rPr>
                <a:t>　　</a:t>
              </a:r>
              <a:r>
                <a:rPr lang="en-US" altLang="ja-JP" b="1">
                  <a:solidFill>
                    <a:srgbClr val="CC0000"/>
                  </a:solidFill>
                </a:rPr>
                <a:t>10</a:t>
              </a:r>
            </a:p>
          </p:txBody>
        </p:sp>
      </p:grpSp>
      <p:sp>
        <p:nvSpPr>
          <p:cNvPr id="28723" name="Text Box 64"/>
          <p:cNvSpPr txBox="1">
            <a:spLocks noChangeArrowheads="1"/>
          </p:cNvSpPr>
          <p:nvPr/>
        </p:nvSpPr>
        <p:spPr bwMode="auto">
          <a:xfrm>
            <a:off x="4427538" y="112553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0000010</a:t>
            </a:r>
          </a:p>
        </p:txBody>
      </p:sp>
      <p:sp>
        <p:nvSpPr>
          <p:cNvPr id="28724" name="Rectangle 65"/>
          <p:cNvSpPr>
            <a:spLocks noChangeArrowheads="1"/>
          </p:cNvSpPr>
          <p:nvPr/>
        </p:nvSpPr>
        <p:spPr bwMode="auto">
          <a:xfrm>
            <a:off x="5148263" y="4292600"/>
            <a:ext cx="503237" cy="5048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725" name="Rectangle 66"/>
          <p:cNvSpPr>
            <a:spLocks noChangeArrowheads="1"/>
          </p:cNvSpPr>
          <p:nvPr/>
        </p:nvSpPr>
        <p:spPr bwMode="auto">
          <a:xfrm>
            <a:off x="4716463" y="1628775"/>
            <a:ext cx="503237" cy="5048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8726" name="Rectangle 67"/>
          <p:cNvSpPr>
            <a:spLocks noChangeArrowheads="1"/>
          </p:cNvSpPr>
          <p:nvPr/>
        </p:nvSpPr>
        <p:spPr bwMode="auto">
          <a:xfrm>
            <a:off x="5219700" y="5300663"/>
            <a:ext cx="2889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grpSp>
        <p:nvGrpSpPr>
          <p:cNvPr id="361540" name="Group 68"/>
          <p:cNvGrpSpPr>
            <a:grpSpLocks/>
          </p:cNvGrpSpPr>
          <p:nvPr/>
        </p:nvGrpSpPr>
        <p:grpSpPr bwMode="auto">
          <a:xfrm>
            <a:off x="5292725" y="4827588"/>
            <a:ext cx="1666875" cy="715962"/>
            <a:chOff x="3334" y="3041"/>
            <a:chExt cx="1050" cy="451"/>
          </a:xfrm>
        </p:grpSpPr>
        <p:sp>
          <p:nvSpPr>
            <p:cNvPr id="28730" name="Line 69"/>
            <p:cNvSpPr>
              <a:spLocks noChangeShapeType="1"/>
            </p:cNvSpPr>
            <p:nvPr/>
          </p:nvSpPr>
          <p:spPr bwMode="auto">
            <a:xfrm>
              <a:off x="3334" y="3041"/>
              <a:ext cx="0" cy="31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1" name="Line 70"/>
            <p:cNvSpPr>
              <a:spLocks noChangeShapeType="1"/>
            </p:cNvSpPr>
            <p:nvPr/>
          </p:nvSpPr>
          <p:spPr bwMode="auto">
            <a:xfrm>
              <a:off x="3470" y="3430"/>
              <a:ext cx="40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2" name="Text Box 71"/>
            <p:cNvSpPr txBox="1">
              <a:spLocks noChangeArrowheads="1"/>
            </p:cNvSpPr>
            <p:nvPr/>
          </p:nvSpPr>
          <p:spPr bwMode="auto">
            <a:xfrm>
              <a:off x="3956" y="3261"/>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Data</a:t>
              </a:r>
            </a:p>
          </p:txBody>
        </p:sp>
      </p:grpSp>
      <p:sp>
        <p:nvSpPr>
          <p:cNvPr id="361544" name="Text Box 72"/>
          <p:cNvSpPr txBox="1">
            <a:spLocks noChangeArrowheads="1"/>
          </p:cNvSpPr>
          <p:nvPr/>
        </p:nvSpPr>
        <p:spPr bwMode="auto">
          <a:xfrm>
            <a:off x="3759200" y="2800350"/>
            <a:ext cx="48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No</a:t>
            </a:r>
          </a:p>
        </p:txBody>
      </p:sp>
      <p:sp>
        <p:nvSpPr>
          <p:cNvPr id="361545" name="Text Box 73"/>
          <p:cNvSpPr txBox="1">
            <a:spLocks noChangeArrowheads="1"/>
          </p:cNvSpPr>
          <p:nvPr/>
        </p:nvSpPr>
        <p:spPr bwMode="auto">
          <a:xfrm>
            <a:off x="6300788" y="5734050"/>
            <a:ext cx="234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Conflict</a:t>
            </a:r>
            <a:r>
              <a:rPr lang="ja-JP" altLang="en-US" b="1"/>
              <a:t>　</a:t>
            </a:r>
            <a:r>
              <a:rPr lang="en-US" altLang="ja-JP" b="1"/>
              <a:t>Miss</a:t>
            </a:r>
            <a:r>
              <a:rPr lang="ja-JP" altLang="en-US" b="1"/>
              <a:t>が減る</a:t>
            </a:r>
          </a:p>
        </p:txBody>
      </p:sp>
    </p:spTree>
  </p:cSld>
  <p:clrMapOvr>
    <a:masterClrMapping/>
  </p:clrMapOvr>
  <mc:AlternateContent xmlns:mc="http://schemas.openxmlformats.org/markup-compatibility/2006" xmlns:p14="http://schemas.microsoft.com/office/powerpoint/2010/main">
    <mc:Choice Requires="p14">
      <p:transition spd="slow" p14:dur="2000" advTm="25088"/>
    </mc:Choice>
    <mc:Fallback xmlns="">
      <p:transition spd="slow" advTm="250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Line 2"/>
          <p:cNvSpPr>
            <a:spLocks noChangeShapeType="1"/>
          </p:cNvSpPr>
          <p:nvPr/>
        </p:nvSpPr>
        <p:spPr bwMode="auto">
          <a:xfrm>
            <a:off x="4211638" y="1052513"/>
            <a:ext cx="0" cy="381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59" name="Oval 3"/>
          <p:cNvSpPr>
            <a:spLocks noChangeArrowheads="1"/>
          </p:cNvSpPr>
          <p:nvPr/>
        </p:nvSpPr>
        <p:spPr bwMode="auto">
          <a:xfrm>
            <a:off x="3708400" y="404813"/>
            <a:ext cx="935038"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CPU </a:t>
            </a:r>
          </a:p>
        </p:txBody>
      </p:sp>
      <p:sp>
        <p:nvSpPr>
          <p:cNvPr id="173060" name="Rectangle 4"/>
          <p:cNvSpPr>
            <a:spLocks noChangeArrowheads="1"/>
          </p:cNvSpPr>
          <p:nvPr/>
        </p:nvSpPr>
        <p:spPr bwMode="auto">
          <a:xfrm>
            <a:off x="3635375" y="1412875"/>
            <a:ext cx="1441450" cy="4318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a:t>L1</a:t>
            </a:r>
            <a:r>
              <a:rPr lang="ja-JP" altLang="en-US"/>
              <a:t>キャッシュ</a:t>
            </a:r>
          </a:p>
        </p:txBody>
      </p:sp>
      <p:sp>
        <p:nvSpPr>
          <p:cNvPr id="173061" name="Rectangle 5"/>
          <p:cNvSpPr>
            <a:spLocks noChangeArrowheads="1"/>
          </p:cNvSpPr>
          <p:nvPr/>
        </p:nvSpPr>
        <p:spPr bwMode="auto">
          <a:xfrm>
            <a:off x="3348038" y="2133600"/>
            <a:ext cx="1944687" cy="6477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L2</a:t>
            </a:r>
            <a:r>
              <a:rPr lang="ja-JP" altLang="en-US"/>
              <a:t>キャッシュ</a:t>
            </a:r>
          </a:p>
        </p:txBody>
      </p:sp>
      <p:sp>
        <p:nvSpPr>
          <p:cNvPr id="173062" name="Rectangle 6"/>
          <p:cNvSpPr>
            <a:spLocks noChangeArrowheads="1"/>
          </p:cNvSpPr>
          <p:nvPr/>
        </p:nvSpPr>
        <p:spPr bwMode="auto">
          <a:xfrm>
            <a:off x="3060700" y="3213100"/>
            <a:ext cx="2447925" cy="8636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L3</a:t>
            </a:r>
            <a:r>
              <a:rPr lang="ja-JP" altLang="en-US"/>
              <a:t>キャッシュ</a:t>
            </a:r>
          </a:p>
          <a:p>
            <a:pPr algn="ctr"/>
            <a:r>
              <a:rPr lang="en-US" altLang="ja-JP"/>
              <a:t>SRAM</a:t>
            </a:r>
          </a:p>
        </p:txBody>
      </p:sp>
      <p:sp>
        <p:nvSpPr>
          <p:cNvPr id="173063" name="Rectangle 7"/>
          <p:cNvSpPr>
            <a:spLocks noChangeArrowheads="1"/>
          </p:cNvSpPr>
          <p:nvPr/>
        </p:nvSpPr>
        <p:spPr bwMode="auto">
          <a:xfrm>
            <a:off x="2555875" y="4365625"/>
            <a:ext cx="3313113" cy="1295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主記憶</a:t>
            </a:r>
          </a:p>
          <a:p>
            <a:pPr algn="ctr"/>
            <a:r>
              <a:rPr lang="en-US" altLang="ja-JP"/>
              <a:t>DRAM</a:t>
            </a:r>
          </a:p>
        </p:txBody>
      </p:sp>
      <p:sp>
        <p:nvSpPr>
          <p:cNvPr id="173064" name="Text Box 8"/>
          <p:cNvSpPr txBox="1">
            <a:spLocks noChangeArrowheads="1"/>
          </p:cNvSpPr>
          <p:nvPr/>
        </p:nvSpPr>
        <p:spPr bwMode="auto">
          <a:xfrm>
            <a:off x="5632450" y="1431925"/>
            <a:ext cx="2044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a:t>
            </a:r>
            <a:r>
              <a:rPr lang="en-US" altLang="ja-JP" dirty="0"/>
              <a:t>64KiB</a:t>
            </a:r>
            <a:r>
              <a:rPr lang="ja-JP" altLang="en-US" dirty="0"/>
              <a:t>　</a:t>
            </a:r>
            <a:r>
              <a:rPr lang="en-US" altLang="ja-JP" dirty="0"/>
              <a:t>1-2clock</a:t>
            </a:r>
          </a:p>
        </p:txBody>
      </p:sp>
      <p:sp>
        <p:nvSpPr>
          <p:cNvPr id="173065" name="Text Box 9"/>
          <p:cNvSpPr txBox="1">
            <a:spLocks noChangeArrowheads="1"/>
          </p:cNvSpPr>
          <p:nvPr/>
        </p:nvSpPr>
        <p:spPr bwMode="auto">
          <a:xfrm>
            <a:off x="5724525" y="2198688"/>
            <a:ext cx="2210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a:t>
            </a:r>
            <a:r>
              <a:rPr lang="en-US" altLang="ja-JP" dirty="0"/>
              <a:t>256KiB 3-10clock</a:t>
            </a:r>
          </a:p>
        </p:txBody>
      </p:sp>
      <p:sp>
        <p:nvSpPr>
          <p:cNvPr id="173066" name="Text Box 10"/>
          <p:cNvSpPr txBox="1">
            <a:spLocks noChangeArrowheads="1"/>
          </p:cNvSpPr>
          <p:nvPr/>
        </p:nvSpPr>
        <p:spPr bwMode="auto">
          <a:xfrm>
            <a:off x="5724525" y="3278188"/>
            <a:ext cx="24929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2Mi</a:t>
            </a:r>
            <a:r>
              <a:rPr lang="ja-JP" altLang="en-US" dirty="0"/>
              <a:t>～</a:t>
            </a:r>
            <a:r>
              <a:rPr lang="en-US" altLang="ja-JP" dirty="0"/>
              <a:t>4MiB 10-20clock</a:t>
            </a:r>
          </a:p>
        </p:txBody>
      </p:sp>
      <p:sp>
        <p:nvSpPr>
          <p:cNvPr id="173067" name="Text Box 11"/>
          <p:cNvSpPr txBox="1">
            <a:spLocks noChangeArrowheads="1"/>
          </p:cNvSpPr>
          <p:nvPr/>
        </p:nvSpPr>
        <p:spPr bwMode="auto">
          <a:xfrm>
            <a:off x="6035675" y="4868863"/>
            <a:ext cx="25218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4</a:t>
            </a:r>
            <a:r>
              <a:rPr lang="ja-JP" altLang="en-US" dirty="0"/>
              <a:t>～</a:t>
            </a:r>
            <a:r>
              <a:rPr lang="en-US" altLang="ja-JP" dirty="0"/>
              <a:t>64GiB 50-100clock</a:t>
            </a:r>
          </a:p>
        </p:txBody>
      </p:sp>
      <p:sp>
        <p:nvSpPr>
          <p:cNvPr id="173068" name="Rectangle 12"/>
          <p:cNvSpPr>
            <a:spLocks noChangeArrowheads="1"/>
          </p:cNvSpPr>
          <p:nvPr/>
        </p:nvSpPr>
        <p:spPr bwMode="auto">
          <a:xfrm>
            <a:off x="2843213" y="260350"/>
            <a:ext cx="2736850" cy="273685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69" name="Text Box 13"/>
          <p:cNvSpPr txBox="1">
            <a:spLocks noChangeArrowheads="1"/>
          </p:cNvSpPr>
          <p:nvPr/>
        </p:nvSpPr>
        <p:spPr bwMode="auto">
          <a:xfrm>
            <a:off x="107950" y="836613"/>
            <a:ext cx="245268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記憶の階層</a:t>
            </a:r>
          </a:p>
          <a:p>
            <a:endParaRPr lang="ja-JP" altLang="en-US" sz="2400">
              <a:latin typeface="Times New Roman" panose="02020603050405020304" pitchFamily="18" charset="0"/>
            </a:endParaRPr>
          </a:p>
          <a:p>
            <a:r>
              <a:rPr lang="ja-JP" altLang="en-US" sz="1600">
                <a:latin typeface="Times New Roman" panose="02020603050405020304" pitchFamily="18" charset="0"/>
              </a:rPr>
              <a:t>高速小容量の</a:t>
            </a:r>
          </a:p>
          <a:p>
            <a:r>
              <a:rPr lang="en-US" altLang="ja-JP" sz="1600">
                <a:latin typeface="Times New Roman" panose="02020603050405020304" pitchFamily="18" charset="0"/>
              </a:rPr>
              <a:t>CPU</a:t>
            </a:r>
            <a:r>
              <a:rPr lang="ja-JP" altLang="en-US" sz="1600">
                <a:latin typeface="Times New Roman" panose="02020603050405020304" pitchFamily="18" charset="0"/>
              </a:rPr>
              <a:t>の近くに置き</a:t>
            </a:r>
          </a:p>
          <a:p>
            <a:r>
              <a:rPr lang="ja-JP" altLang="en-US" sz="1600">
                <a:latin typeface="Times New Roman" panose="02020603050405020304" pitchFamily="18" charset="0"/>
              </a:rPr>
              <a:t>よく使うデータを入れておく</a:t>
            </a:r>
          </a:p>
          <a:p>
            <a:endParaRPr lang="ja-JP" altLang="en-US" sz="1600">
              <a:latin typeface="Times New Roman" panose="02020603050405020304" pitchFamily="18" charset="0"/>
            </a:endParaRPr>
          </a:p>
          <a:p>
            <a:r>
              <a:rPr lang="ja-JP" altLang="en-US" sz="1600">
                <a:latin typeface="Times New Roman" panose="02020603050405020304" pitchFamily="18" charset="0"/>
              </a:rPr>
              <a:t>そこになければより遅い</a:t>
            </a:r>
          </a:p>
          <a:p>
            <a:r>
              <a:rPr lang="ja-JP" altLang="en-US" sz="1600">
                <a:latin typeface="Times New Roman" panose="02020603050405020304" pitchFamily="18" charset="0"/>
              </a:rPr>
              <a:t>大容量メモリに取りに行く</a:t>
            </a:r>
          </a:p>
        </p:txBody>
      </p:sp>
      <p:sp>
        <p:nvSpPr>
          <p:cNvPr id="173070" name="AutoShape 14"/>
          <p:cNvSpPr>
            <a:spLocks noChangeArrowheads="1"/>
          </p:cNvSpPr>
          <p:nvPr/>
        </p:nvSpPr>
        <p:spPr bwMode="auto">
          <a:xfrm>
            <a:off x="1763713" y="6092825"/>
            <a:ext cx="576262" cy="792163"/>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1" name="AutoShape 15"/>
          <p:cNvSpPr>
            <a:spLocks noChangeArrowheads="1"/>
          </p:cNvSpPr>
          <p:nvPr/>
        </p:nvSpPr>
        <p:spPr bwMode="auto">
          <a:xfrm>
            <a:off x="2700338" y="6065838"/>
            <a:ext cx="576262" cy="792162"/>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2" name="AutoShape 16"/>
          <p:cNvSpPr>
            <a:spLocks noChangeArrowheads="1"/>
          </p:cNvSpPr>
          <p:nvPr/>
        </p:nvSpPr>
        <p:spPr bwMode="auto">
          <a:xfrm>
            <a:off x="3636963" y="6038850"/>
            <a:ext cx="576262" cy="792163"/>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3" name="AutoShape 17"/>
          <p:cNvSpPr>
            <a:spLocks noChangeArrowheads="1"/>
          </p:cNvSpPr>
          <p:nvPr/>
        </p:nvSpPr>
        <p:spPr bwMode="auto">
          <a:xfrm>
            <a:off x="4573588" y="6011863"/>
            <a:ext cx="576262" cy="792162"/>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4" name="AutoShape 18"/>
          <p:cNvSpPr>
            <a:spLocks noChangeArrowheads="1"/>
          </p:cNvSpPr>
          <p:nvPr/>
        </p:nvSpPr>
        <p:spPr bwMode="auto">
          <a:xfrm>
            <a:off x="5510213" y="5984875"/>
            <a:ext cx="576262" cy="792163"/>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5" name="Text Box 19"/>
          <p:cNvSpPr txBox="1">
            <a:spLocks noChangeArrowheads="1"/>
          </p:cNvSpPr>
          <p:nvPr/>
        </p:nvSpPr>
        <p:spPr bwMode="auto">
          <a:xfrm>
            <a:off x="6443663" y="5805488"/>
            <a:ext cx="2292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補助記憶　（</a:t>
            </a:r>
            <a:r>
              <a:rPr lang="en-US" altLang="ja-JP"/>
              <a:t>2</a:t>
            </a:r>
            <a:r>
              <a:rPr lang="ja-JP" altLang="en-US"/>
              <a:t>次記憶）</a:t>
            </a:r>
          </a:p>
          <a:p>
            <a:r>
              <a:rPr lang="ja-JP" altLang="en-US"/>
              <a:t> </a:t>
            </a:r>
            <a:r>
              <a:rPr lang="en-US" altLang="ja-JP"/>
              <a:t>μ-msec</a:t>
            </a:r>
            <a:r>
              <a:rPr lang="ja-JP" altLang="en-US"/>
              <a:t>オーダー</a:t>
            </a:r>
          </a:p>
          <a:p>
            <a:r>
              <a:rPr lang="ja-JP" altLang="en-US"/>
              <a:t>数百</a:t>
            </a:r>
            <a:r>
              <a:rPr lang="en-US" altLang="ja-JP"/>
              <a:t>GB</a:t>
            </a:r>
          </a:p>
        </p:txBody>
      </p:sp>
      <p:sp>
        <p:nvSpPr>
          <p:cNvPr id="173076" name="Text Box 20"/>
          <p:cNvSpPr txBox="1">
            <a:spLocks noChangeArrowheads="1"/>
          </p:cNvSpPr>
          <p:nvPr/>
        </p:nvSpPr>
        <p:spPr bwMode="auto">
          <a:xfrm>
            <a:off x="5508625" y="1117600"/>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チップ内メモリ</a:t>
            </a:r>
          </a:p>
        </p:txBody>
      </p:sp>
      <p:sp>
        <p:nvSpPr>
          <p:cNvPr id="173077" name="Line 21"/>
          <p:cNvSpPr>
            <a:spLocks noChangeShapeType="1"/>
          </p:cNvSpPr>
          <p:nvPr/>
        </p:nvSpPr>
        <p:spPr bwMode="auto">
          <a:xfrm>
            <a:off x="898525" y="5734050"/>
            <a:ext cx="8066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78" name="Line 22"/>
          <p:cNvSpPr>
            <a:spLocks noChangeShapeType="1"/>
          </p:cNvSpPr>
          <p:nvPr/>
        </p:nvSpPr>
        <p:spPr bwMode="auto">
          <a:xfrm>
            <a:off x="8675688" y="1196975"/>
            <a:ext cx="0" cy="4464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79" name="Text Box 23"/>
          <p:cNvSpPr txBox="1">
            <a:spLocks noChangeArrowheads="1"/>
          </p:cNvSpPr>
          <p:nvPr/>
        </p:nvSpPr>
        <p:spPr bwMode="auto">
          <a:xfrm>
            <a:off x="6372225" y="188913"/>
            <a:ext cx="2108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ソフトウェアから</a:t>
            </a:r>
          </a:p>
          <a:p>
            <a:r>
              <a:rPr lang="ja-JP" altLang="en-US"/>
              <a:t>は透過</a:t>
            </a:r>
          </a:p>
          <a:p>
            <a:r>
              <a:rPr lang="ja-JP" altLang="en-US"/>
              <a:t>（トランスペアレント）</a:t>
            </a:r>
          </a:p>
        </p:txBody>
      </p:sp>
      <p:sp>
        <p:nvSpPr>
          <p:cNvPr id="173080" name="Text Box 24"/>
          <p:cNvSpPr txBox="1">
            <a:spLocks noChangeArrowheads="1"/>
          </p:cNvSpPr>
          <p:nvPr/>
        </p:nvSpPr>
        <p:spPr bwMode="auto">
          <a:xfrm>
            <a:off x="347663" y="579913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OS</a:t>
            </a:r>
            <a:r>
              <a:rPr lang="ja-JP" altLang="en-US"/>
              <a:t>が管理</a:t>
            </a:r>
          </a:p>
        </p:txBody>
      </p:sp>
    </p:spTree>
    <p:extLst>
      <p:ext uri="{BB962C8B-B14F-4D97-AF65-F5344CB8AC3E}">
        <p14:creationId xmlns:p14="http://schemas.microsoft.com/office/powerpoint/2010/main" val="4290822749"/>
      </p:ext>
    </p:extLst>
  </p:cSld>
  <p:clrMapOvr>
    <a:masterClrMapping/>
  </p:clrMapOvr>
  <mc:AlternateContent xmlns:mc="http://schemas.openxmlformats.org/markup-compatibility/2006" xmlns:p14="http://schemas.microsoft.com/office/powerpoint/2010/main">
    <mc:Choice Requires="p14">
      <p:transition spd="slow" p14:dur="2000" advTm="250693"/>
    </mc:Choice>
    <mc:Fallback xmlns="">
      <p:transition spd="slow" advTm="25069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Way</a:t>
            </a:r>
            <a:r>
              <a:rPr kumimoji="1" lang="ja-JP" altLang="en-US" dirty="0"/>
              <a:t>数とミス率</a:t>
            </a:r>
          </a:p>
        </p:txBody>
      </p:sp>
      <p:sp>
        <p:nvSpPr>
          <p:cNvPr id="3" name="コンテンツ プレースホルダー 2"/>
          <p:cNvSpPr>
            <a:spLocks noGrp="1"/>
          </p:cNvSpPr>
          <p:nvPr>
            <p:ph idx="1"/>
          </p:nvPr>
        </p:nvSpPr>
        <p:spPr>
          <a:xfrm>
            <a:off x="262263" y="1052736"/>
            <a:ext cx="8892480" cy="4530725"/>
          </a:xfrm>
        </p:spPr>
        <p:txBody>
          <a:bodyPr/>
          <a:lstStyle/>
          <a:p>
            <a:r>
              <a:rPr kumimoji="1" lang="en-US" altLang="ja-JP" dirty="0"/>
              <a:t>Way</a:t>
            </a:r>
            <a:r>
              <a:rPr kumimoji="1" lang="ja-JP" altLang="en-US" dirty="0"/>
              <a:t>数が倍ならば割付可能な場所が倍になる</a:t>
            </a:r>
            <a:endParaRPr kumimoji="1" lang="en-US" altLang="ja-JP" dirty="0"/>
          </a:p>
          <a:p>
            <a:r>
              <a:rPr lang="ja-JP" altLang="en-US" dirty="0"/>
              <a:t>しかし、割り付ける対象のブロック数も倍になる</a:t>
            </a:r>
            <a:endParaRPr lang="en-US" altLang="ja-JP" dirty="0"/>
          </a:p>
          <a:p>
            <a:pPr marL="0" indent="0">
              <a:buNone/>
            </a:pPr>
            <a:r>
              <a:rPr kumimoji="1" lang="ja-JP" altLang="en-US" dirty="0"/>
              <a:t>→　椅子とりゲームにたとえると</a:t>
            </a:r>
            <a:endParaRPr kumimoji="1" lang="en-US" altLang="ja-JP" dirty="0"/>
          </a:p>
          <a:p>
            <a:pPr lvl="1"/>
            <a:r>
              <a:rPr lang="ja-JP" altLang="en-US" dirty="0"/>
              <a:t>ダイレクトマップ：椅子</a:t>
            </a:r>
            <a:r>
              <a:rPr lang="en-US" altLang="ja-JP" dirty="0"/>
              <a:t>1</a:t>
            </a:r>
            <a:r>
              <a:rPr lang="ja-JP" altLang="en-US" dirty="0"/>
              <a:t>個　ライバル</a:t>
            </a:r>
            <a:r>
              <a:rPr lang="en-US" altLang="ja-JP" dirty="0"/>
              <a:t>16</a:t>
            </a:r>
            <a:r>
              <a:rPr lang="ja-JP" altLang="en-US" dirty="0"/>
              <a:t>人</a:t>
            </a:r>
            <a:endParaRPr lang="en-US" altLang="ja-JP" dirty="0"/>
          </a:p>
          <a:p>
            <a:pPr lvl="1"/>
            <a:r>
              <a:rPr kumimoji="1" lang="ja-JP" altLang="en-US" dirty="0"/>
              <a:t>２ウェイ：椅子</a:t>
            </a:r>
            <a:r>
              <a:rPr kumimoji="1" lang="en-US" altLang="ja-JP" dirty="0"/>
              <a:t>2</a:t>
            </a:r>
            <a:r>
              <a:rPr kumimoji="1" lang="ja-JP" altLang="en-US" dirty="0"/>
              <a:t>個　ライバル</a:t>
            </a:r>
            <a:r>
              <a:rPr kumimoji="1" lang="en-US" altLang="ja-JP" dirty="0"/>
              <a:t>32</a:t>
            </a:r>
            <a:r>
              <a:rPr kumimoji="1" lang="ja-JP" altLang="en-US" dirty="0"/>
              <a:t>人</a:t>
            </a:r>
            <a:endParaRPr kumimoji="1" lang="en-US" altLang="ja-JP" dirty="0"/>
          </a:p>
          <a:p>
            <a:pPr marL="0" indent="0">
              <a:buNone/>
            </a:pPr>
            <a:r>
              <a:rPr lang="ja-JP" altLang="en-US" dirty="0"/>
              <a:t>これではあまり状況が改善しないように思える</a:t>
            </a:r>
            <a:endParaRPr lang="en-US" altLang="ja-JP" dirty="0"/>
          </a:p>
          <a:p>
            <a:pPr marL="0" indent="0">
              <a:buNone/>
            </a:pPr>
            <a:r>
              <a:rPr kumimoji="1" lang="ja-JP" altLang="en-US" dirty="0"/>
              <a:t>しかし局所性の原則からライバルは概ねやる気がない</a:t>
            </a:r>
            <a:endParaRPr kumimoji="1" lang="en-US" altLang="ja-JP" dirty="0"/>
          </a:p>
          <a:p>
            <a:pPr marL="0" indent="0">
              <a:buNone/>
            </a:pPr>
            <a:r>
              <a:rPr lang="ja-JP" altLang="en-US" dirty="0"/>
              <a:t>→たまに出てくるやる気のあるライバルと共存できるので</a:t>
            </a:r>
            <a:r>
              <a:rPr lang="en-US" altLang="ja-JP" dirty="0"/>
              <a:t>2</a:t>
            </a:r>
            <a:r>
              <a:rPr lang="ja-JP" altLang="en-US" dirty="0"/>
              <a:t>ウェイは効果的</a:t>
            </a:r>
            <a:endParaRPr lang="en-US" altLang="ja-JP" dirty="0"/>
          </a:p>
          <a:p>
            <a:pPr marL="0" indent="0">
              <a:buNone/>
            </a:pPr>
            <a:r>
              <a:rPr lang="ja-JP" altLang="en-US" dirty="0"/>
              <a:t>倍のサイズのダイレクトマップと同じ程度の性能が出る</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644107292"/>
      </p:ext>
    </p:extLst>
  </p:cSld>
  <p:clrMapOvr>
    <a:masterClrMapping/>
  </p:clrMapOvr>
  <mc:AlternateContent xmlns:mc="http://schemas.openxmlformats.org/markup-compatibility/2006" xmlns:p14="http://schemas.microsoft.com/office/powerpoint/2010/main">
    <mc:Choice Requires="p14">
      <p:transition spd="slow" p14:dur="2000" advTm="179244"/>
    </mc:Choice>
    <mc:Fallback xmlns="">
      <p:transition spd="slow" advTm="17924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ja-JP" sz="3800"/>
              <a:t>4-way set associative Map</a:t>
            </a:r>
          </a:p>
        </p:txBody>
      </p:sp>
      <p:sp>
        <p:nvSpPr>
          <p:cNvPr id="29699" name="Rectangle 3"/>
          <p:cNvSpPr>
            <a:spLocks noChangeArrowheads="1"/>
          </p:cNvSpPr>
          <p:nvPr/>
        </p:nvSpPr>
        <p:spPr bwMode="auto">
          <a:xfrm>
            <a:off x="900113" y="1628775"/>
            <a:ext cx="10795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001101</a:t>
            </a:r>
          </a:p>
        </p:txBody>
      </p:sp>
      <p:sp>
        <p:nvSpPr>
          <p:cNvPr id="29700" name="Rectangle 4"/>
          <p:cNvSpPr>
            <a:spLocks noChangeArrowheads="1"/>
          </p:cNvSpPr>
          <p:nvPr/>
        </p:nvSpPr>
        <p:spPr bwMode="auto">
          <a:xfrm>
            <a:off x="1908175" y="1628775"/>
            <a:ext cx="2159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a:t>
            </a:r>
          </a:p>
        </p:txBody>
      </p:sp>
      <p:sp>
        <p:nvSpPr>
          <p:cNvPr id="29701" name="Rectangle 5"/>
          <p:cNvSpPr>
            <a:spLocks noChangeArrowheads="1"/>
          </p:cNvSpPr>
          <p:nvPr/>
        </p:nvSpPr>
        <p:spPr bwMode="auto">
          <a:xfrm>
            <a:off x="2124075" y="1628775"/>
            <a:ext cx="504825"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100</a:t>
            </a:r>
          </a:p>
        </p:txBody>
      </p:sp>
      <p:sp>
        <p:nvSpPr>
          <p:cNvPr id="29702" name="Rectangle 6"/>
          <p:cNvSpPr>
            <a:spLocks noChangeArrowheads="1"/>
          </p:cNvSpPr>
          <p:nvPr/>
        </p:nvSpPr>
        <p:spPr bwMode="auto">
          <a:xfrm>
            <a:off x="370840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03" name="Rectangle 7"/>
          <p:cNvSpPr>
            <a:spLocks noChangeArrowheads="1"/>
          </p:cNvSpPr>
          <p:nvPr/>
        </p:nvSpPr>
        <p:spPr bwMode="auto">
          <a:xfrm>
            <a:off x="4213225"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04" name="Rectangle 8"/>
          <p:cNvSpPr>
            <a:spLocks noChangeArrowheads="1"/>
          </p:cNvSpPr>
          <p:nvPr/>
        </p:nvSpPr>
        <p:spPr bwMode="auto">
          <a:xfrm>
            <a:off x="471805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05" name="Rectangle 9"/>
          <p:cNvSpPr>
            <a:spLocks noChangeArrowheads="1"/>
          </p:cNvSpPr>
          <p:nvPr/>
        </p:nvSpPr>
        <p:spPr bwMode="auto">
          <a:xfrm>
            <a:off x="6156325" y="1628775"/>
            <a:ext cx="503238" cy="50482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06" name="Rectangle 10"/>
          <p:cNvSpPr>
            <a:spLocks noChangeArrowheads="1"/>
          </p:cNvSpPr>
          <p:nvPr/>
        </p:nvSpPr>
        <p:spPr bwMode="auto">
          <a:xfrm>
            <a:off x="7594600" y="1628775"/>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07" name="Rectangle 11"/>
          <p:cNvSpPr>
            <a:spLocks noChangeArrowheads="1"/>
          </p:cNvSpPr>
          <p:nvPr/>
        </p:nvSpPr>
        <p:spPr bwMode="auto">
          <a:xfrm>
            <a:off x="8101013" y="1628775"/>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08" name="Rectangle 12"/>
          <p:cNvSpPr>
            <a:spLocks noChangeArrowheads="1"/>
          </p:cNvSpPr>
          <p:nvPr/>
        </p:nvSpPr>
        <p:spPr bwMode="auto">
          <a:xfrm>
            <a:off x="5219700" y="1628775"/>
            <a:ext cx="2376488"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09" name="Rectangle 13"/>
          <p:cNvSpPr>
            <a:spLocks noChangeArrowheads="1"/>
          </p:cNvSpPr>
          <p:nvPr/>
        </p:nvSpPr>
        <p:spPr bwMode="auto">
          <a:xfrm>
            <a:off x="2414588" y="3643313"/>
            <a:ext cx="7191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b="1"/>
          </a:p>
        </p:txBody>
      </p:sp>
      <p:sp>
        <p:nvSpPr>
          <p:cNvPr id="29710" name="Rectangle 14"/>
          <p:cNvSpPr>
            <a:spLocks noChangeArrowheads="1"/>
          </p:cNvSpPr>
          <p:nvPr/>
        </p:nvSpPr>
        <p:spPr bwMode="auto">
          <a:xfrm>
            <a:off x="2413000" y="2995613"/>
            <a:ext cx="7191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11" name="Rectangle 15"/>
          <p:cNvSpPr>
            <a:spLocks noChangeArrowheads="1"/>
          </p:cNvSpPr>
          <p:nvPr/>
        </p:nvSpPr>
        <p:spPr bwMode="auto">
          <a:xfrm>
            <a:off x="2413000" y="2636838"/>
            <a:ext cx="7191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001101</a:t>
            </a:r>
          </a:p>
        </p:txBody>
      </p:sp>
      <p:sp>
        <p:nvSpPr>
          <p:cNvPr id="29712" name="Rectangle 16"/>
          <p:cNvSpPr>
            <a:spLocks noChangeArrowheads="1"/>
          </p:cNvSpPr>
          <p:nvPr/>
        </p:nvSpPr>
        <p:spPr bwMode="auto">
          <a:xfrm>
            <a:off x="2413000" y="4003675"/>
            <a:ext cx="719138"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13" name="Rectangle 17"/>
          <p:cNvSpPr>
            <a:spLocks noChangeArrowheads="1"/>
          </p:cNvSpPr>
          <p:nvPr/>
        </p:nvSpPr>
        <p:spPr bwMode="auto">
          <a:xfrm>
            <a:off x="2413000" y="4651375"/>
            <a:ext cx="719138"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14" name="Rectangle 18"/>
          <p:cNvSpPr>
            <a:spLocks noChangeArrowheads="1"/>
          </p:cNvSpPr>
          <p:nvPr/>
        </p:nvSpPr>
        <p:spPr bwMode="auto">
          <a:xfrm>
            <a:off x="2413000" y="5011738"/>
            <a:ext cx="7191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15" name="Rectangle 19"/>
          <p:cNvSpPr>
            <a:spLocks noChangeArrowheads="1"/>
          </p:cNvSpPr>
          <p:nvPr/>
        </p:nvSpPr>
        <p:spPr bwMode="auto">
          <a:xfrm>
            <a:off x="2413000" y="5516563"/>
            <a:ext cx="7191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000000</a:t>
            </a:r>
          </a:p>
        </p:txBody>
      </p:sp>
      <p:sp>
        <p:nvSpPr>
          <p:cNvPr id="29716" name="Rectangle 20"/>
          <p:cNvSpPr>
            <a:spLocks noChangeArrowheads="1"/>
          </p:cNvSpPr>
          <p:nvPr/>
        </p:nvSpPr>
        <p:spPr bwMode="auto">
          <a:xfrm>
            <a:off x="2413000" y="5876925"/>
            <a:ext cx="719138"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17" name="Rectangle 21"/>
          <p:cNvSpPr>
            <a:spLocks noChangeArrowheads="1"/>
          </p:cNvSpPr>
          <p:nvPr/>
        </p:nvSpPr>
        <p:spPr bwMode="auto">
          <a:xfrm>
            <a:off x="4425950" y="4508500"/>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18" name="Rectangle 22"/>
          <p:cNvSpPr>
            <a:spLocks noChangeArrowheads="1"/>
          </p:cNvSpPr>
          <p:nvPr/>
        </p:nvSpPr>
        <p:spPr bwMode="auto">
          <a:xfrm>
            <a:off x="4930775" y="4508500"/>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19" name="Rectangle 23"/>
          <p:cNvSpPr>
            <a:spLocks noChangeArrowheads="1"/>
          </p:cNvSpPr>
          <p:nvPr/>
        </p:nvSpPr>
        <p:spPr bwMode="auto">
          <a:xfrm>
            <a:off x="4427538" y="2852738"/>
            <a:ext cx="503237" cy="50482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20" name="Rectangle 24"/>
          <p:cNvSpPr>
            <a:spLocks noChangeArrowheads="1"/>
          </p:cNvSpPr>
          <p:nvPr/>
        </p:nvSpPr>
        <p:spPr bwMode="auto">
          <a:xfrm>
            <a:off x="4932363" y="2852738"/>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21" name="Rectangle 25"/>
          <p:cNvSpPr>
            <a:spLocks noChangeArrowheads="1"/>
          </p:cNvSpPr>
          <p:nvPr/>
        </p:nvSpPr>
        <p:spPr bwMode="auto">
          <a:xfrm>
            <a:off x="4425950" y="53006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22" name="Rectangle 26"/>
          <p:cNvSpPr>
            <a:spLocks noChangeArrowheads="1"/>
          </p:cNvSpPr>
          <p:nvPr/>
        </p:nvSpPr>
        <p:spPr bwMode="auto">
          <a:xfrm>
            <a:off x="4930775" y="53006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23" name="Rectangle 27"/>
          <p:cNvSpPr>
            <a:spLocks noChangeArrowheads="1"/>
          </p:cNvSpPr>
          <p:nvPr/>
        </p:nvSpPr>
        <p:spPr bwMode="auto">
          <a:xfrm>
            <a:off x="4427538" y="3644900"/>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24" name="Rectangle 28"/>
          <p:cNvSpPr>
            <a:spLocks noChangeArrowheads="1"/>
          </p:cNvSpPr>
          <p:nvPr/>
        </p:nvSpPr>
        <p:spPr bwMode="auto">
          <a:xfrm>
            <a:off x="4932363" y="3644900"/>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25" name="Text Box 29"/>
          <p:cNvSpPr txBox="1">
            <a:spLocks noChangeArrowheads="1"/>
          </p:cNvSpPr>
          <p:nvPr/>
        </p:nvSpPr>
        <p:spPr bwMode="auto">
          <a:xfrm>
            <a:off x="5343525" y="17208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29726" name="Text Box 30"/>
          <p:cNvSpPr txBox="1">
            <a:spLocks noChangeArrowheads="1"/>
          </p:cNvSpPr>
          <p:nvPr/>
        </p:nvSpPr>
        <p:spPr bwMode="auto">
          <a:xfrm>
            <a:off x="6823075" y="17018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29727" name="Oval 31"/>
          <p:cNvSpPr>
            <a:spLocks noChangeArrowheads="1"/>
          </p:cNvSpPr>
          <p:nvPr/>
        </p:nvSpPr>
        <p:spPr bwMode="auto">
          <a:xfrm>
            <a:off x="3419475" y="2708275"/>
            <a:ext cx="431800" cy="4318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29728" name="Text Box 32"/>
          <p:cNvSpPr txBox="1">
            <a:spLocks noChangeArrowheads="1"/>
          </p:cNvSpPr>
          <p:nvPr/>
        </p:nvSpPr>
        <p:spPr bwMode="auto">
          <a:xfrm>
            <a:off x="5919788" y="114458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0011010</a:t>
            </a:r>
          </a:p>
        </p:txBody>
      </p:sp>
      <p:sp>
        <p:nvSpPr>
          <p:cNvPr id="29729" name="Text Box 33"/>
          <p:cNvSpPr txBox="1">
            <a:spLocks noChangeArrowheads="1"/>
          </p:cNvSpPr>
          <p:nvPr/>
        </p:nvSpPr>
        <p:spPr bwMode="auto">
          <a:xfrm>
            <a:off x="179388" y="5667375"/>
            <a:ext cx="2216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6666FF"/>
                </a:solidFill>
              </a:rPr>
              <a:t>Cache Directory</a:t>
            </a:r>
          </a:p>
          <a:p>
            <a:pPr eaLnBrk="1" hangingPunct="1"/>
            <a:r>
              <a:rPr lang="en-US" altLang="ja-JP" b="1">
                <a:solidFill>
                  <a:srgbClr val="6666FF"/>
                </a:solidFill>
              </a:rPr>
              <a:t>(Tag Memory)</a:t>
            </a:r>
          </a:p>
          <a:p>
            <a:pPr eaLnBrk="1" hangingPunct="1"/>
            <a:r>
              <a:rPr lang="en-US" altLang="ja-JP" b="1">
                <a:solidFill>
                  <a:srgbClr val="6666FF"/>
                </a:solidFill>
              </a:rPr>
              <a:t>2 entries X 6bit X 4</a:t>
            </a:r>
          </a:p>
          <a:p>
            <a:pPr eaLnBrk="1" hangingPunct="1"/>
            <a:endParaRPr lang="en-US" altLang="ja-JP" b="1">
              <a:solidFill>
                <a:srgbClr val="6666FF"/>
              </a:solidFill>
            </a:endParaRPr>
          </a:p>
        </p:txBody>
      </p:sp>
      <p:grpSp>
        <p:nvGrpSpPr>
          <p:cNvPr id="29730" name="Group 34"/>
          <p:cNvGrpSpPr>
            <a:grpSpLocks/>
          </p:cNvGrpSpPr>
          <p:nvPr/>
        </p:nvGrpSpPr>
        <p:grpSpPr bwMode="auto">
          <a:xfrm>
            <a:off x="1528763" y="1989138"/>
            <a:ext cx="666750" cy="950912"/>
            <a:chOff x="872" y="1253"/>
            <a:chExt cx="420" cy="1447"/>
          </a:xfrm>
        </p:grpSpPr>
        <p:grpSp>
          <p:nvGrpSpPr>
            <p:cNvPr id="29795" name="Group 35"/>
            <p:cNvGrpSpPr>
              <a:grpSpLocks/>
            </p:cNvGrpSpPr>
            <p:nvPr/>
          </p:nvGrpSpPr>
          <p:grpSpPr bwMode="auto">
            <a:xfrm>
              <a:off x="1156" y="1253"/>
              <a:ext cx="136" cy="1315"/>
              <a:chOff x="1111" y="1253"/>
              <a:chExt cx="181" cy="1270"/>
            </a:xfrm>
          </p:grpSpPr>
          <p:sp>
            <p:nvSpPr>
              <p:cNvPr id="29797" name="Line 36"/>
              <p:cNvSpPr>
                <a:spLocks noChangeShapeType="1"/>
              </p:cNvSpPr>
              <p:nvPr/>
            </p:nvSpPr>
            <p:spPr bwMode="auto">
              <a:xfrm>
                <a:off x="1111" y="1253"/>
                <a:ext cx="0" cy="127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98" name="Line 37"/>
              <p:cNvSpPr>
                <a:spLocks noChangeShapeType="1"/>
              </p:cNvSpPr>
              <p:nvPr/>
            </p:nvSpPr>
            <p:spPr bwMode="auto">
              <a:xfrm>
                <a:off x="1111" y="2523"/>
                <a:ext cx="181"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9796" name="Text Box 38"/>
            <p:cNvSpPr txBox="1">
              <a:spLocks noChangeArrowheads="1"/>
            </p:cNvSpPr>
            <p:nvPr/>
          </p:nvSpPr>
          <p:spPr bwMode="auto">
            <a:xfrm>
              <a:off x="872" y="2128"/>
              <a:ext cx="202" cy="57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CC0000"/>
                  </a:solidFill>
                </a:rPr>
                <a:t>0</a:t>
              </a:r>
            </a:p>
          </p:txBody>
        </p:sp>
      </p:grpSp>
      <p:sp>
        <p:nvSpPr>
          <p:cNvPr id="29731" name="Text Box 39"/>
          <p:cNvSpPr txBox="1">
            <a:spLocks noChangeArrowheads="1"/>
          </p:cNvSpPr>
          <p:nvPr/>
        </p:nvSpPr>
        <p:spPr bwMode="auto">
          <a:xfrm>
            <a:off x="6488113" y="5524500"/>
            <a:ext cx="17812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solidFill>
                  <a:srgbClr val="6666FF"/>
                </a:solidFill>
              </a:rPr>
              <a:t>Cache</a:t>
            </a:r>
          </a:p>
          <a:p>
            <a:pPr eaLnBrk="1" hangingPunct="1"/>
            <a:r>
              <a:rPr lang="en-US" altLang="ja-JP" b="1" dirty="0">
                <a:solidFill>
                  <a:srgbClr val="6666FF"/>
                </a:solidFill>
              </a:rPr>
              <a:t>(</a:t>
            </a:r>
            <a:r>
              <a:rPr lang="en-US" altLang="ja-JP" b="1" dirty="0" err="1">
                <a:solidFill>
                  <a:srgbClr val="6666FF"/>
                </a:solidFill>
              </a:rPr>
              <a:t>64B</a:t>
            </a:r>
            <a:r>
              <a:rPr lang="en-US" altLang="ja-JP" b="1" dirty="0">
                <a:solidFill>
                  <a:srgbClr val="6666FF"/>
                </a:solidFill>
              </a:rPr>
              <a:t>=</a:t>
            </a:r>
            <a:r>
              <a:rPr lang="en-US" altLang="ja-JP" b="1" dirty="0" err="1">
                <a:solidFill>
                  <a:srgbClr val="6666FF"/>
                </a:solidFill>
              </a:rPr>
              <a:t>8Blocks</a:t>
            </a:r>
            <a:r>
              <a:rPr lang="en-US" altLang="ja-JP" b="1" dirty="0">
                <a:solidFill>
                  <a:srgbClr val="6666FF"/>
                </a:solidFill>
              </a:rPr>
              <a:t>)</a:t>
            </a:r>
          </a:p>
        </p:txBody>
      </p:sp>
      <p:sp>
        <p:nvSpPr>
          <p:cNvPr id="29732" name="Text Box 40"/>
          <p:cNvSpPr txBox="1">
            <a:spLocks noChangeArrowheads="1"/>
          </p:cNvSpPr>
          <p:nvPr/>
        </p:nvSpPr>
        <p:spPr bwMode="auto">
          <a:xfrm>
            <a:off x="6711950" y="2224088"/>
            <a:ext cx="20762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solidFill>
                  <a:srgbClr val="6666FF"/>
                </a:solidFill>
              </a:rPr>
              <a:t>Main Memory</a:t>
            </a:r>
          </a:p>
          <a:p>
            <a:pPr eaLnBrk="1" hangingPunct="1"/>
            <a:r>
              <a:rPr lang="en-US" altLang="ja-JP" b="1" dirty="0">
                <a:solidFill>
                  <a:srgbClr val="6666FF"/>
                </a:solidFill>
              </a:rPr>
              <a:t>(</a:t>
            </a:r>
            <a:r>
              <a:rPr lang="en-US" altLang="ja-JP" b="1" dirty="0" err="1">
                <a:solidFill>
                  <a:srgbClr val="6666FF"/>
                </a:solidFill>
              </a:rPr>
              <a:t>1KB</a:t>
            </a:r>
            <a:r>
              <a:rPr lang="en-US" altLang="ja-JP" b="1" dirty="0">
                <a:solidFill>
                  <a:srgbClr val="6666FF"/>
                </a:solidFill>
              </a:rPr>
              <a:t>=</a:t>
            </a:r>
            <a:r>
              <a:rPr lang="en-US" altLang="ja-JP" b="1" dirty="0" err="1">
                <a:solidFill>
                  <a:srgbClr val="6666FF"/>
                </a:solidFill>
              </a:rPr>
              <a:t>128Blocks</a:t>
            </a:r>
            <a:r>
              <a:rPr lang="en-US" altLang="ja-JP" b="1" dirty="0">
                <a:solidFill>
                  <a:srgbClr val="6666FF"/>
                </a:solidFill>
              </a:rPr>
              <a:t>)</a:t>
            </a:r>
          </a:p>
          <a:p>
            <a:pPr eaLnBrk="1" hangingPunct="1"/>
            <a:endParaRPr lang="en-US" altLang="ja-JP" b="1" dirty="0">
              <a:solidFill>
                <a:srgbClr val="6666FF"/>
              </a:solidFill>
            </a:endParaRPr>
          </a:p>
        </p:txBody>
      </p:sp>
      <p:sp>
        <p:nvSpPr>
          <p:cNvPr id="29733" name="AutoShape 41"/>
          <p:cNvSpPr>
            <a:spLocks noChangeArrowheads="1"/>
          </p:cNvSpPr>
          <p:nvPr/>
        </p:nvSpPr>
        <p:spPr bwMode="auto">
          <a:xfrm>
            <a:off x="1619250" y="1268413"/>
            <a:ext cx="215900" cy="215900"/>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34" name="Text Box 42"/>
          <p:cNvSpPr txBox="1">
            <a:spLocks noChangeArrowheads="1"/>
          </p:cNvSpPr>
          <p:nvPr/>
        </p:nvSpPr>
        <p:spPr bwMode="auto">
          <a:xfrm>
            <a:off x="1816100" y="928688"/>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From CPU</a:t>
            </a:r>
          </a:p>
        </p:txBody>
      </p:sp>
      <p:sp>
        <p:nvSpPr>
          <p:cNvPr id="29735" name="Oval 43"/>
          <p:cNvSpPr>
            <a:spLocks noChangeArrowheads="1"/>
          </p:cNvSpPr>
          <p:nvPr/>
        </p:nvSpPr>
        <p:spPr bwMode="auto">
          <a:xfrm>
            <a:off x="3419475" y="3717925"/>
            <a:ext cx="431800" cy="4318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29736" name="Oval 44"/>
          <p:cNvSpPr>
            <a:spLocks noChangeArrowheads="1"/>
          </p:cNvSpPr>
          <p:nvPr/>
        </p:nvSpPr>
        <p:spPr bwMode="auto">
          <a:xfrm>
            <a:off x="3419475" y="4725988"/>
            <a:ext cx="431800" cy="4318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29737" name="Oval 45"/>
          <p:cNvSpPr>
            <a:spLocks noChangeArrowheads="1"/>
          </p:cNvSpPr>
          <p:nvPr/>
        </p:nvSpPr>
        <p:spPr bwMode="auto">
          <a:xfrm>
            <a:off x="3419475" y="5661025"/>
            <a:ext cx="431800" cy="4318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29738" name="Text Box 46"/>
          <p:cNvSpPr txBox="1">
            <a:spLocks noChangeArrowheads="1"/>
          </p:cNvSpPr>
          <p:nvPr/>
        </p:nvSpPr>
        <p:spPr bwMode="auto">
          <a:xfrm>
            <a:off x="2608263" y="24987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p>
        </p:txBody>
      </p:sp>
      <p:sp>
        <p:nvSpPr>
          <p:cNvPr id="29739" name="Line 47"/>
          <p:cNvSpPr>
            <a:spLocks noChangeShapeType="1"/>
          </p:cNvSpPr>
          <p:nvPr/>
        </p:nvSpPr>
        <p:spPr bwMode="auto">
          <a:xfrm>
            <a:off x="1979613" y="2852738"/>
            <a:ext cx="0" cy="28082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0" name="Line 48"/>
          <p:cNvSpPr>
            <a:spLocks noChangeShapeType="1"/>
          </p:cNvSpPr>
          <p:nvPr/>
        </p:nvSpPr>
        <p:spPr bwMode="auto">
          <a:xfrm>
            <a:off x="1979613" y="5661025"/>
            <a:ext cx="2159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1" name="Line 49"/>
          <p:cNvSpPr>
            <a:spLocks noChangeShapeType="1"/>
          </p:cNvSpPr>
          <p:nvPr/>
        </p:nvSpPr>
        <p:spPr bwMode="auto">
          <a:xfrm>
            <a:off x="1979613" y="2349500"/>
            <a:ext cx="216058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2" name="Line 50"/>
          <p:cNvSpPr>
            <a:spLocks noChangeShapeType="1"/>
          </p:cNvSpPr>
          <p:nvPr/>
        </p:nvSpPr>
        <p:spPr bwMode="auto">
          <a:xfrm>
            <a:off x="4140200" y="2349500"/>
            <a:ext cx="0" cy="33115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3" name="Line 51"/>
          <p:cNvSpPr>
            <a:spLocks noChangeShapeType="1"/>
          </p:cNvSpPr>
          <p:nvPr/>
        </p:nvSpPr>
        <p:spPr bwMode="auto">
          <a:xfrm>
            <a:off x="4140200" y="5661025"/>
            <a:ext cx="28733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4" name="Line 52"/>
          <p:cNvSpPr>
            <a:spLocks noChangeShapeType="1"/>
          </p:cNvSpPr>
          <p:nvPr/>
        </p:nvSpPr>
        <p:spPr bwMode="auto">
          <a:xfrm>
            <a:off x="4140200" y="4868863"/>
            <a:ext cx="28733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5" name="Line 53"/>
          <p:cNvSpPr>
            <a:spLocks noChangeShapeType="1"/>
          </p:cNvSpPr>
          <p:nvPr/>
        </p:nvSpPr>
        <p:spPr bwMode="auto">
          <a:xfrm>
            <a:off x="4140200" y="4005263"/>
            <a:ext cx="28733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6" name="Line 54"/>
          <p:cNvSpPr>
            <a:spLocks noChangeShapeType="1"/>
          </p:cNvSpPr>
          <p:nvPr/>
        </p:nvSpPr>
        <p:spPr bwMode="auto">
          <a:xfrm>
            <a:off x="4140200" y="3213100"/>
            <a:ext cx="28733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7" name="Line 55"/>
          <p:cNvSpPr>
            <a:spLocks noChangeShapeType="1"/>
          </p:cNvSpPr>
          <p:nvPr/>
        </p:nvSpPr>
        <p:spPr bwMode="auto">
          <a:xfrm>
            <a:off x="3132138" y="2781300"/>
            <a:ext cx="287337"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8" name="Line 56"/>
          <p:cNvSpPr>
            <a:spLocks noChangeShapeType="1"/>
          </p:cNvSpPr>
          <p:nvPr/>
        </p:nvSpPr>
        <p:spPr bwMode="auto">
          <a:xfrm>
            <a:off x="3132138" y="3789363"/>
            <a:ext cx="287337"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9" name="Line 57"/>
          <p:cNvSpPr>
            <a:spLocks noChangeShapeType="1"/>
          </p:cNvSpPr>
          <p:nvPr/>
        </p:nvSpPr>
        <p:spPr bwMode="auto">
          <a:xfrm>
            <a:off x="3132138" y="4797425"/>
            <a:ext cx="287337"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0" name="Line 58"/>
          <p:cNvSpPr>
            <a:spLocks noChangeShapeType="1"/>
          </p:cNvSpPr>
          <p:nvPr/>
        </p:nvSpPr>
        <p:spPr bwMode="auto">
          <a:xfrm>
            <a:off x="3132138" y="5734050"/>
            <a:ext cx="287337"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1" name="Line 59"/>
          <p:cNvSpPr>
            <a:spLocks noChangeShapeType="1"/>
          </p:cNvSpPr>
          <p:nvPr/>
        </p:nvSpPr>
        <p:spPr bwMode="auto">
          <a:xfrm>
            <a:off x="1403350" y="19891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2" name="Line 60"/>
          <p:cNvSpPr>
            <a:spLocks noChangeShapeType="1"/>
          </p:cNvSpPr>
          <p:nvPr/>
        </p:nvSpPr>
        <p:spPr bwMode="auto">
          <a:xfrm>
            <a:off x="1403350" y="2205038"/>
            <a:ext cx="1873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3" name="Line 61"/>
          <p:cNvSpPr>
            <a:spLocks noChangeShapeType="1"/>
          </p:cNvSpPr>
          <p:nvPr/>
        </p:nvSpPr>
        <p:spPr bwMode="auto">
          <a:xfrm>
            <a:off x="3276600" y="2205038"/>
            <a:ext cx="0" cy="3887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4" name="Line 62"/>
          <p:cNvSpPr>
            <a:spLocks noChangeShapeType="1"/>
          </p:cNvSpPr>
          <p:nvPr/>
        </p:nvSpPr>
        <p:spPr bwMode="auto">
          <a:xfrm flipV="1">
            <a:off x="3276600" y="6021388"/>
            <a:ext cx="215900"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5" name="Line 63"/>
          <p:cNvSpPr>
            <a:spLocks noChangeShapeType="1"/>
          </p:cNvSpPr>
          <p:nvPr/>
        </p:nvSpPr>
        <p:spPr bwMode="auto">
          <a:xfrm flipV="1">
            <a:off x="3276600" y="5157788"/>
            <a:ext cx="215900"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6" name="Line 64"/>
          <p:cNvSpPr>
            <a:spLocks noChangeShapeType="1"/>
          </p:cNvSpPr>
          <p:nvPr/>
        </p:nvSpPr>
        <p:spPr bwMode="auto">
          <a:xfrm flipV="1">
            <a:off x="3276600" y="4076700"/>
            <a:ext cx="2159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7" name="Line 65"/>
          <p:cNvSpPr>
            <a:spLocks noChangeShapeType="1"/>
          </p:cNvSpPr>
          <p:nvPr/>
        </p:nvSpPr>
        <p:spPr bwMode="auto">
          <a:xfrm flipV="1">
            <a:off x="3276600" y="3068638"/>
            <a:ext cx="215900"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8" name="Line 66"/>
          <p:cNvSpPr>
            <a:spLocks noChangeShapeType="1"/>
          </p:cNvSpPr>
          <p:nvPr/>
        </p:nvSpPr>
        <p:spPr bwMode="auto">
          <a:xfrm flipV="1">
            <a:off x="3779838" y="2708275"/>
            <a:ext cx="43180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9" name="Line 67"/>
          <p:cNvSpPr>
            <a:spLocks noChangeShapeType="1"/>
          </p:cNvSpPr>
          <p:nvPr/>
        </p:nvSpPr>
        <p:spPr bwMode="auto">
          <a:xfrm>
            <a:off x="4211638" y="2708275"/>
            <a:ext cx="19446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0" name="AutoShape 68"/>
          <p:cNvSpPr>
            <a:spLocks noChangeArrowheads="1"/>
          </p:cNvSpPr>
          <p:nvPr/>
        </p:nvSpPr>
        <p:spPr bwMode="auto">
          <a:xfrm rot="-5400000">
            <a:off x="5614988" y="4040187"/>
            <a:ext cx="865188" cy="360363"/>
          </a:xfrm>
          <a:custGeom>
            <a:avLst/>
            <a:gdLst>
              <a:gd name="T0" fmla="*/ 757040 w 21600"/>
              <a:gd name="T1" fmla="*/ 180182 h 21600"/>
              <a:gd name="T2" fmla="*/ 432594 w 21600"/>
              <a:gd name="T3" fmla="*/ 360363 h 21600"/>
              <a:gd name="T4" fmla="*/ 108149 w 21600"/>
              <a:gd name="T5" fmla="*/ 180182 h 21600"/>
              <a:gd name="T6" fmla="*/ 4325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761" name="Line 69"/>
          <p:cNvSpPr>
            <a:spLocks noChangeShapeType="1"/>
          </p:cNvSpPr>
          <p:nvPr/>
        </p:nvSpPr>
        <p:spPr bwMode="auto">
          <a:xfrm>
            <a:off x="4211638" y="3500438"/>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2" name="Line 70"/>
          <p:cNvSpPr>
            <a:spLocks noChangeShapeType="1"/>
          </p:cNvSpPr>
          <p:nvPr/>
        </p:nvSpPr>
        <p:spPr bwMode="auto">
          <a:xfrm>
            <a:off x="4211638" y="5157788"/>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3" name="Line 71"/>
          <p:cNvSpPr>
            <a:spLocks noChangeShapeType="1"/>
          </p:cNvSpPr>
          <p:nvPr/>
        </p:nvSpPr>
        <p:spPr bwMode="auto">
          <a:xfrm>
            <a:off x="4211638" y="5949950"/>
            <a:ext cx="19446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4" name="Line 72"/>
          <p:cNvSpPr>
            <a:spLocks noChangeShapeType="1"/>
          </p:cNvSpPr>
          <p:nvPr/>
        </p:nvSpPr>
        <p:spPr bwMode="auto">
          <a:xfrm flipH="1">
            <a:off x="3851275" y="3500438"/>
            <a:ext cx="360363"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5" name="Line 73"/>
          <p:cNvSpPr>
            <a:spLocks noChangeShapeType="1"/>
          </p:cNvSpPr>
          <p:nvPr/>
        </p:nvSpPr>
        <p:spPr bwMode="auto">
          <a:xfrm flipH="1" flipV="1">
            <a:off x="3851275" y="5013325"/>
            <a:ext cx="360363"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6" name="Line 74"/>
          <p:cNvSpPr>
            <a:spLocks noChangeShapeType="1"/>
          </p:cNvSpPr>
          <p:nvPr/>
        </p:nvSpPr>
        <p:spPr bwMode="auto">
          <a:xfrm flipH="1" flipV="1">
            <a:off x="3851275" y="5876925"/>
            <a:ext cx="360363"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7" name="Line 75"/>
          <p:cNvSpPr>
            <a:spLocks noChangeShapeType="1"/>
          </p:cNvSpPr>
          <p:nvPr/>
        </p:nvSpPr>
        <p:spPr bwMode="auto">
          <a:xfrm flipV="1">
            <a:off x="6011863" y="45815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8" name="Line 76"/>
          <p:cNvSpPr>
            <a:spLocks noChangeShapeType="1"/>
          </p:cNvSpPr>
          <p:nvPr/>
        </p:nvSpPr>
        <p:spPr bwMode="auto">
          <a:xfrm flipV="1">
            <a:off x="6156325" y="4508500"/>
            <a:ext cx="0" cy="144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9" name="Line 77"/>
          <p:cNvSpPr>
            <a:spLocks noChangeShapeType="1"/>
          </p:cNvSpPr>
          <p:nvPr/>
        </p:nvSpPr>
        <p:spPr bwMode="auto">
          <a:xfrm>
            <a:off x="6011863" y="35004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70" name="Line 78"/>
          <p:cNvSpPr>
            <a:spLocks noChangeShapeType="1"/>
          </p:cNvSpPr>
          <p:nvPr/>
        </p:nvSpPr>
        <p:spPr bwMode="auto">
          <a:xfrm>
            <a:off x="6156325" y="2708275"/>
            <a:ext cx="0" cy="1225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71" name="Line 79"/>
          <p:cNvSpPr>
            <a:spLocks noChangeShapeType="1"/>
          </p:cNvSpPr>
          <p:nvPr/>
        </p:nvSpPr>
        <p:spPr bwMode="auto">
          <a:xfrm>
            <a:off x="5435600" y="3068638"/>
            <a:ext cx="215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72" name="Line 80"/>
          <p:cNvSpPr>
            <a:spLocks noChangeShapeType="1"/>
          </p:cNvSpPr>
          <p:nvPr/>
        </p:nvSpPr>
        <p:spPr bwMode="auto">
          <a:xfrm>
            <a:off x="5651500" y="3068638"/>
            <a:ext cx="0" cy="792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73" name="Line 81"/>
          <p:cNvSpPr>
            <a:spLocks noChangeShapeType="1"/>
          </p:cNvSpPr>
          <p:nvPr/>
        </p:nvSpPr>
        <p:spPr bwMode="auto">
          <a:xfrm>
            <a:off x="5651500" y="3860800"/>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74" name="Line 82"/>
          <p:cNvSpPr>
            <a:spLocks noChangeShapeType="1"/>
          </p:cNvSpPr>
          <p:nvPr/>
        </p:nvSpPr>
        <p:spPr bwMode="auto">
          <a:xfrm>
            <a:off x="5435600" y="3860800"/>
            <a:ext cx="730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75" name="Line 83"/>
          <p:cNvSpPr>
            <a:spLocks noChangeShapeType="1"/>
          </p:cNvSpPr>
          <p:nvPr/>
        </p:nvSpPr>
        <p:spPr bwMode="auto">
          <a:xfrm>
            <a:off x="5508625" y="3860800"/>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76" name="Line 84"/>
          <p:cNvSpPr>
            <a:spLocks noChangeShapeType="1"/>
          </p:cNvSpPr>
          <p:nvPr/>
        </p:nvSpPr>
        <p:spPr bwMode="auto">
          <a:xfrm>
            <a:off x="5508625" y="4076700"/>
            <a:ext cx="3587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77" name="Line 85"/>
          <p:cNvSpPr>
            <a:spLocks noChangeShapeType="1"/>
          </p:cNvSpPr>
          <p:nvPr/>
        </p:nvSpPr>
        <p:spPr bwMode="auto">
          <a:xfrm>
            <a:off x="5435600" y="4797425"/>
            <a:ext cx="730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78" name="Line 86"/>
          <p:cNvSpPr>
            <a:spLocks noChangeShapeType="1"/>
          </p:cNvSpPr>
          <p:nvPr/>
        </p:nvSpPr>
        <p:spPr bwMode="auto">
          <a:xfrm flipV="1">
            <a:off x="5508625" y="4365625"/>
            <a:ext cx="0"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79" name="Line 87"/>
          <p:cNvSpPr>
            <a:spLocks noChangeShapeType="1"/>
          </p:cNvSpPr>
          <p:nvPr/>
        </p:nvSpPr>
        <p:spPr bwMode="auto">
          <a:xfrm>
            <a:off x="5508625" y="4365625"/>
            <a:ext cx="3587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80" name="Line 88"/>
          <p:cNvSpPr>
            <a:spLocks noChangeShapeType="1"/>
          </p:cNvSpPr>
          <p:nvPr/>
        </p:nvSpPr>
        <p:spPr bwMode="auto">
          <a:xfrm>
            <a:off x="5435600" y="5516563"/>
            <a:ext cx="215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81" name="Line 89"/>
          <p:cNvSpPr>
            <a:spLocks noChangeShapeType="1"/>
          </p:cNvSpPr>
          <p:nvPr/>
        </p:nvSpPr>
        <p:spPr bwMode="auto">
          <a:xfrm flipV="1">
            <a:off x="5651500" y="4581525"/>
            <a:ext cx="0" cy="935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82" name="Line 90"/>
          <p:cNvSpPr>
            <a:spLocks noChangeShapeType="1"/>
          </p:cNvSpPr>
          <p:nvPr/>
        </p:nvSpPr>
        <p:spPr bwMode="auto">
          <a:xfrm>
            <a:off x="5651500" y="4581525"/>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83" name="Line 91"/>
          <p:cNvSpPr>
            <a:spLocks noChangeShapeType="1"/>
          </p:cNvSpPr>
          <p:nvPr/>
        </p:nvSpPr>
        <p:spPr bwMode="auto">
          <a:xfrm>
            <a:off x="6227763" y="4221163"/>
            <a:ext cx="431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84" name="Text Box 92"/>
          <p:cNvSpPr txBox="1">
            <a:spLocks noChangeArrowheads="1"/>
          </p:cNvSpPr>
          <p:nvPr/>
        </p:nvSpPr>
        <p:spPr bwMode="auto">
          <a:xfrm>
            <a:off x="6567488" y="3651250"/>
            <a:ext cx="696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Ｄａｔａ</a:t>
            </a:r>
          </a:p>
        </p:txBody>
      </p:sp>
      <p:sp>
        <p:nvSpPr>
          <p:cNvPr id="29785" name="Line 93"/>
          <p:cNvSpPr>
            <a:spLocks noChangeShapeType="1"/>
          </p:cNvSpPr>
          <p:nvPr/>
        </p:nvSpPr>
        <p:spPr bwMode="auto">
          <a:xfrm>
            <a:off x="2339975" y="1989138"/>
            <a:ext cx="0" cy="28733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86" name="Line 94"/>
          <p:cNvSpPr>
            <a:spLocks noChangeShapeType="1"/>
          </p:cNvSpPr>
          <p:nvPr/>
        </p:nvSpPr>
        <p:spPr bwMode="auto">
          <a:xfrm>
            <a:off x="2339975" y="2276475"/>
            <a:ext cx="1727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87" name="Line 95"/>
          <p:cNvSpPr>
            <a:spLocks noChangeShapeType="1"/>
          </p:cNvSpPr>
          <p:nvPr/>
        </p:nvSpPr>
        <p:spPr bwMode="auto">
          <a:xfrm>
            <a:off x="4067175" y="2276475"/>
            <a:ext cx="0" cy="345757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88" name="Line 96"/>
          <p:cNvSpPr>
            <a:spLocks noChangeShapeType="1"/>
          </p:cNvSpPr>
          <p:nvPr/>
        </p:nvSpPr>
        <p:spPr bwMode="auto">
          <a:xfrm>
            <a:off x="4067175" y="5734050"/>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89" name="Line 97"/>
          <p:cNvSpPr>
            <a:spLocks noChangeShapeType="1"/>
          </p:cNvSpPr>
          <p:nvPr/>
        </p:nvSpPr>
        <p:spPr bwMode="auto">
          <a:xfrm>
            <a:off x="4067175" y="4941888"/>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90" name="Line 98"/>
          <p:cNvSpPr>
            <a:spLocks noChangeShapeType="1"/>
          </p:cNvSpPr>
          <p:nvPr/>
        </p:nvSpPr>
        <p:spPr bwMode="auto">
          <a:xfrm>
            <a:off x="4067175" y="4076700"/>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91" name="Line 99"/>
          <p:cNvSpPr>
            <a:spLocks noChangeShapeType="1"/>
          </p:cNvSpPr>
          <p:nvPr/>
        </p:nvSpPr>
        <p:spPr bwMode="auto">
          <a:xfrm>
            <a:off x="4067175" y="3284538"/>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92" name="Text Box 100"/>
          <p:cNvSpPr txBox="1">
            <a:spLocks noChangeArrowheads="1"/>
          </p:cNvSpPr>
          <p:nvPr/>
        </p:nvSpPr>
        <p:spPr bwMode="auto">
          <a:xfrm>
            <a:off x="4211638" y="112553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0000010</a:t>
            </a:r>
          </a:p>
        </p:txBody>
      </p:sp>
      <p:sp>
        <p:nvSpPr>
          <p:cNvPr id="29793" name="Rectangle 101"/>
          <p:cNvSpPr>
            <a:spLocks noChangeArrowheads="1"/>
          </p:cNvSpPr>
          <p:nvPr/>
        </p:nvSpPr>
        <p:spPr bwMode="auto">
          <a:xfrm>
            <a:off x="4716463" y="1628775"/>
            <a:ext cx="503237" cy="5048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29794" name="Rectangle 102"/>
          <p:cNvSpPr>
            <a:spLocks noChangeArrowheads="1"/>
          </p:cNvSpPr>
          <p:nvPr/>
        </p:nvSpPr>
        <p:spPr bwMode="auto">
          <a:xfrm>
            <a:off x="4427538" y="5300663"/>
            <a:ext cx="503237" cy="5048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Tree>
  </p:cSld>
  <p:clrMapOvr>
    <a:masterClrMapping/>
  </p:clrMapOvr>
  <mc:AlternateContent xmlns:mc="http://schemas.openxmlformats.org/markup-compatibility/2006" xmlns:p14="http://schemas.microsoft.com/office/powerpoint/2010/main">
    <mc:Choice Requires="p14">
      <p:transition spd="slow" p14:dur="2000" advTm="50165"/>
    </mc:Choice>
    <mc:Fallback xmlns="">
      <p:transition spd="slow" advTm="5016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ja-JP" sz="3800"/>
              <a:t>8-way set associative Map →</a:t>
            </a:r>
            <a:r>
              <a:rPr lang="ja-JP" altLang="en-US" sz="3800"/>
              <a:t>　</a:t>
            </a:r>
            <a:r>
              <a:rPr lang="en-US" altLang="ja-JP" sz="3800"/>
              <a:t>Full Map</a:t>
            </a:r>
          </a:p>
        </p:txBody>
      </p:sp>
      <p:sp>
        <p:nvSpPr>
          <p:cNvPr id="30723" name="Rectangle 3"/>
          <p:cNvSpPr>
            <a:spLocks noChangeArrowheads="1"/>
          </p:cNvSpPr>
          <p:nvPr/>
        </p:nvSpPr>
        <p:spPr bwMode="auto">
          <a:xfrm>
            <a:off x="900113" y="1628775"/>
            <a:ext cx="1223962"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0011010</a:t>
            </a:r>
          </a:p>
        </p:txBody>
      </p:sp>
      <p:sp>
        <p:nvSpPr>
          <p:cNvPr id="30724" name="Rectangle 4"/>
          <p:cNvSpPr>
            <a:spLocks noChangeArrowheads="1"/>
          </p:cNvSpPr>
          <p:nvPr/>
        </p:nvSpPr>
        <p:spPr bwMode="auto">
          <a:xfrm>
            <a:off x="2124075" y="1628775"/>
            <a:ext cx="504825"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100</a:t>
            </a:r>
          </a:p>
        </p:txBody>
      </p:sp>
      <p:sp>
        <p:nvSpPr>
          <p:cNvPr id="30725" name="Rectangle 5"/>
          <p:cNvSpPr>
            <a:spLocks noChangeArrowheads="1"/>
          </p:cNvSpPr>
          <p:nvPr/>
        </p:nvSpPr>
        <p:spPr bwMode="auto">
          <a:xfrm>
            <a:off x="3708400" y="1392238"/>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26" name="Rectangle 6"/>
          <p:cNvSpPr>
            <a:spLocks noChangeArrowheads="1"/>
          </p:cNvSpPr>
          <p:nvPr/>
        </p:nvSpPr>
        <p:spPr bwMode="auto">
          <a:xfrm>
            <a:off x="4213225" y="1392238"/>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27" name="Rectangle 7"/>
          <p:cNvSpPr>
            <a:spLocks noChangeArrowheads="1"/>
          </p:cNvSpPr>
          <p:nvPr/>
        </p:nvSpPr>
        <p:spPr bwMode="auto">
          <a:xfrm>
            <a:off x="4718050" y="1392238"/>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28" name="Rectangle 8"/>
          <p:cNvSpPr>
            <a:spLocks noChangeArrowheads="1"/>
          </p:cNvSpPr>
          <p:nvPr/>
        </p:nvSpPr>
        <p:spPr bwMode="auto">
          <a:xfrm>
            <a:off x="6156325" y="1392238"/>
            <a:ext cx="503238" cy="50482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29" name="Rectangle 9"/>
          <p:cNvSpPr>
            <a:spLocks noChangeArrowheads="1"/>
          </p:cNvSpPr>
          <p:nvPr/>
        </p:nvSpPr>
        <p:spPr bwMode="auto">
          <a:xfrm>
            <a:off x="7594600" y="1392238"/>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30" name="Rectangle 10"/>
          <p:cNvSpPr>
            <a:spLocks noChangeArrowheads="1"/>
          </p:cNvSpPr>
          <p:nvPr/>
        </p:nvSpPr>
        <p:spPr bwMode="auto">
          <a:xfrm>
            <a:off x="8101013" y="1392238"/>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31" name="Rectangle 11"/>
          <p:cNvSpPr>
            <a:spLocks noChangeArrowheads="1"/>
          </p:cNvSpPr>
          <p:nvPr/>
        </p:nvSpPr>
        <p:spPr bwMode="auto">
          <a:xfrm>
            <a:off x="5219700" y="1392238"/>
            <a:ext cx="2376488"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732" name="Rectangle 12"/>
          <p:cNvSpPr>
            <a:spLocks noChangeArrowheads="1"/>
          </p:cNvSpPr>
          <p:nvPr/>
        </p:nvSpPr>
        <p:spPr bwMode="auto">
          <a:xfrm>
            <a:off x="2124075" y="3643313"/>
            <a:ext cx="79375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b="1"/>
          </a:p>
        </p:txBody>
      </p:sp>
      <p:sp>
        <p:nvSpPr>
          <p:cNvPr id="30733" name="Rectangle 13"/>
          <p:cNvSpPr>
            <a:spLocks noChangeArrowheads="1"/>
          </p:cNvSpPr>
          <p:nvPr/>
        </p:nvSpPr>
        <p:spPr bwMode="auto">
          <a:xfrm>
            <a:off x="2124075" y="3140075"/>
            <a:ext cx="792163"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34" name="Rectangle 14"/>
          <p:cNvSpPr>
            <a:spLocks noChangeArrowheads="1"/>
          </p:cNvSpPr>
          <p:nvPr/>
        </p:nvSpPr>
        <p:spPr bwMode="auto">
          <a:xfrm>
            <a:off x="2124075" y="2636838"/>
            <a:ext cx="792163"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0011010</a:t>
            </a:r>
          </a:p>
        </p:txBody>
      </p:sp>
      <p:sp>
        <p:nvSpPr>
          <p:cNvPr id="30735" name="Rectangle 15"/>
          <p:cNvSpPr>
            <a:spLocks noChangeArrowheads="1"/>
          </p:cNvSpPr>
          <p:nvPr/>
        </p:nvSpPr>
        <p:spPr bwMode="auto">
          <a:xfrm>
            <a:off x="2124075" y="4076700"/>
            <a:ext cx="792163"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36" name="Rectangle 16"/>
          <p:cNvSpPr>
            <a:spLocks noChangeArrowheads="1"/>
          </p:cNvSpPr>
          <p:nvPr/>
        </p:nvSpPr>
        <p:spPr bwMode="auto">
          <a:xfrm>
            <a:off x="2124075" y="4581525"/>
            <a:ext cx="792163"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37" name="Rectangle 17"/>
          <p:cNvSpPr>
            <a:spLocks noChangeArrowheads="1"/>
          </p:cNvSpPr>
          <p:nvPr/>
        </p:nvSpPr>
        <p:spPr bwMode="auto">
          <a:xfrm>
            <a:off x="2124075" y="5084763"/>
            <a:ext cx="792163"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38" name="Rectangle 18"/>
          <p:cNvSpPr>
            <a:spLocks noChangeArrowheads="1"/>
          </p:cNvSpPr>
          <p:nvPr/>
        </p:nvSpPr>
        <p:spPr bwMode="auto">
          <a:xfrm>
            <a:off x="2124075" y="5516563"/>
            <a:ext cx="792163"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0000001</a:t>
            </a:r>
          </a:p>
        </p:txBody>
      </p:sp>
      <p:sp>
        <p:nvSpPr>
          <p:cNvPr id="30739" name="Rectangle 19"/>
          <p:cNvSpPr>
            <a:spLocks noChangeArrowheads="1"/>
          </p:cNvSpPr>
          <p:nvPr/>
        </p:nvSpPr>
        <p:spPr bwMode="auto">
          <a:xfrm>
            <a:off x="2124075" y="6021388"/>
            <a:ext cx="792163"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40" name="Rectangle 20"/>
          <p:cNvSpPr>
            <a:spLocks noChangeArrowheads="1"/>
          </p:cNvSpPr>
          <p:nvPr/>
        </p:nvSpPr>
        <p:spPr bwMode="auto">
          <a:xfrm>
            <a:off x="4425950" y="450691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41" name="Rectangle 21"/>
          <p:cNvSpPr>
            <a:spLocks noChangeArrowheads="1"/>
          </p:cNvSpPr>
          <p:nvPr/>
        </p:nvSpPr>
        <p:spPr bwMode="auto">
          <a:xfrm>
            <a:off x="4427538" y="5011738"/>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42" name="Rectangle 22"/>
          <p:cNvSpPr>
            <a:spLocks noChangeArrowheads="1"/>
          </p:cNvSpPr>
          <p:nvPr/>
        </p:nvSpPr>
        <p:spPr bwMode="auto">
          <a:xfrm>
            <a:off x="4427538" y="2490788"/>
            <a:ext cx="503237" cy="50482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43" name="Rectangle 23"/>
          <p:cNvSpPr>
            <a:spLocks noChangeArrowheads="1"/>
          </p:cNvSpPr>
          <p:nvPr/>
        </p:nvSpPr>
        <p:spPr bwMode="auto">
          <a:xfrm>
            <a:off x="4427538" y="2995613"/>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44" name="Rectangle 24"/>
          <p:cNvSpPr>
            <a:spLocks noChangeArrowheads="1"/>
          </p:cNvSpPr>
          <p:nvPr/>
        </p:nvSpPr>
        <p:spPr bwMode="auto">
          <a:xfrm>
            <a:off x="4425950" y="5516563"/>
            <a:ext cx="503238"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45" name="Rectangle 25"/>
          <p:cNvSpPr>
            <a:spLocks noChangeArrowheads="1"/>
          </p:cNvSpPr>
          <p:nvPr/>
        </p:nvSpPr>
        <p:spPr bwMode="auto">
          <a:xfrm>
            <a:off x="4427538" y="6019800"/>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46" name="Rectangle 26"/>
          <p:cNvSpPr>
            <a:spLocks noChangeArrowheads="1"/>
          </p:cNvSpPr>
          <p:nvPr/>
        </p:nvSpPr>
        <p:spPr bwMode="auto">
          <a:xfrm>
            <a:off x="4427538" y="3498850"/>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47" name="Rectangle 27"/>
          <p:cNvSpPr>
            <a:spLocks noChangeArrowheads="1"/>
          </p:cNvSpPr>
          <p:nvPr/>
        </p:nvSpPr>
        <p:spPr bwMode="auto">
          <a:xfrm>
            <a:off x="4427538" y="4002088"/>
            <a:ext cx="50323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48" name="Text Box 28"/>
          <p:cNvSpPr txBox="1">
            <a:spLocks noChangeArrowheads="1"/>
          </p:cNvSpPr>
          <p:nvPr/>
        </p:nvSpPr>
        <p:spPr bwMode="auto">
          <a:xfrm>
            <a:off x="5343525" y="148431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30749" name="Text Box 29"/>
          <p:cNvSpPr txBox="1">
            <a:spLocks noChangeArrowheads="1"/>
          </p:cNvSpPr>
          <p:nvPr/>
        </p:nvSpPr>
        <p:spPr bwMode="auto">
          <a:xfrm>
            <a:off x="6823075" y="146526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t>
            </a:r>
          </a:p>
        </p:txBody>
      </p:sp>
      <p:sp>
        <p:nvSpPr>
          <p:cNvPr id="30750" name="Oval 30"/>
          <p:cNvSpPr>
            <a:spLocks noChangeArrowheads="1"/>
          </p:cNvSpPr>
          <p:nvPr/>
        </p:nvSpPr>
        <p:spPr bwMode="auto">
          <a:xfrm>
            <a:off x="3276600" y="2708275"/>
            <a:ext cx="358775" cy="288925"/>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30751" name="Text Box 31"/>
          <p:cNvSpPr txBox="1">
            <a:spLocks noChangeArrowheads="1"/>
          </p:cNvSpPr>
          <p:nvPr/>
        </p:nvSpPr>
        <p:spPr bwMode="auto">
          <a:xfrm>
            <a:off x="5919788" y="90805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0011010</a:t>
            </a:r>
          </a:p>
        </p:txBody>
      </p:sp>
      <p:sp>
        <p:nvSpPr>
          <p:cNvPr id="30752" name="Text Box 32"/>
          <p:cNvSpPr txBox="1">
            <a:spLocks noChangeArrowheads="1"/>
          </p:cNvSpPr>
          <p:nvPr/>
        </p:nvSpPr>
        <p:spPr bwMode="auto">
          <a:xfrm>
            <a:off x="179388" y="5667375"/>
            <a:ext cx="1936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solidFill>
                  <a:srgbClr val="6666FF"/>
                </a:solidFill>
              </a:rPr>
              <a:t>Cache Directory</a:t>
            </a:r>
          </a:p>
          <a:p>
            <a:pPr eaLnBrk="1" hangingPunct="1"/>
            <a:r>
              <a:rPr lang="en-US" altLang="ja-JP" b="1">
                <a:solidFill>
                  <a:srgbClr val="6666FF"/>
                </a:solidFill>
              </a:rPr>
              <a:t>(Tag Memory)</a:t>
            </a:r>
          </a:p>
          <a:p>
            <a:pPr eaLnBrk="1" hangingPunct="1"/>
            <a:r>
              <a:rPr lang="en-US" altLang="ja-JP" b="1">
                <a:solidFill>
                  <a:srgbClr val="6666FF"/>
                </a:solidFill>
              </a:rPr>
              <a:t>7bit X 8</a:t>
            </a:r>
          </a:p>
          <a:p>
            <a:pPr eaLnBrk="1" hangingPunct="1"/>
            <a:endParaRPr lang="en-US" altLang="ja-JP" b="1">
              <a:solidFill>
                <a:srgbClr val="6666FF"/>
              </a:solidFill>
            </a:endParaRPr>
          </a:p>
        </p:txBody>
      </p:sp>
      <p:sp>
        <p:nvSpPr>
          <p:cNvPr id="30753" name="Text Box 33"/>
          <p:cNvSpPr txBox="1">
            <a:spLocks noChangeArrowheads="1"/>
          </p:cNvSpPr>
          <p:nvPr/>
        </p:nvSpPr>
        <p:spPr bwMode="auto">
          <a:xfrm>
            <a:off x="6488113" y="5524500"/>
            <a:ext cx="17812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solidFill>
                  <a:srgbClr val="6666FF"/>
                </a:solidFill>
              </a:rPr>
              <a:t>Cache</a:t>
            </a:r>
          </a:p>
          <a:p>
            <a:pPr eaLnBrk="1" hangingPunct="1"/>
            <a:r>
              <a:rPr lang="en-US" altLang="ja-JP" b="1" dirty="0">
                <a:solidFill>
                  <a:srgbClr val="6666FF"/>
                </a:solidFill>
              </a:rPr>
              <a:t>(</a:t>
            </a:r>
            <a:r>
              <a:rPr lang="en-US" altLang="ja-JP" b="1" dirty="0" err="1">
                <a:solidFill>
                  <a:srgbClr val="6666FF"/>
                </a:solidFill>
              </a:rPr>
              <a:t>64B</a:t>
            </a:r>
            <a:r>
              <a:rPr lang="en-US" altLang="ja-JP" b="1" dirty="0">
                <a:solidFill>
                  <a:srgbClr val="6666FF"/>
                </a:solidFill>
              </a:rPr>
              <a:t>=</a:t>
            </a:r>
            <a:r>
              <a:rPr lang="en-US" altLang="ja-JP" b="1" dirty="0" err="1">
                <a:solidFill>
                  <a:srgbClr val="6666FF"/>
                </a:solidFill>
              </a:rPr>
              <a:t>8Blocks</a:t>
            </a:r>
            <a:r>
              <a:rPr lang="en-US" altLang="ja-JP" b="1" dirty="0">
                <a:solidFill>
                  <a:srgbClr val="6666FF"/>
                </a:solidFill>
              </a:rPr>
              <a:t>)</a:t>
            </a:r>
          </a:p>
        </p:txBody>
      </p:sp>
      <p:sp>
        <p:nvSpPr>
          <p:cNvPr id="30754" name="Text Box 34"/>
          <p:cNvSpPr txBox="1">
            <a:spLocks noChangeArrowheads="1"/>
          </p:cNvSpPr>
          <p:nvPr/>
        </p:nvSpPr>
        <p:spPr bwMode="auto">
          <a:xfrm>
            <a:off x="6711950" y="2224088"/>
            <a:ext cx="20762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solidFill>
                  <a:srgbClr val="6666FF"/>
                </a:solidFill>
              </a:rPr>
              <a:t>Main Memory</a:t>
            </a:r>
          </a:p>
          <a:p>
            <a:pPr eaLnBrk="1" hangingPunct="1"/>
            <a:r>
              <a:rPr lang="en-US" altLang="ja-JP" b="1" dirty="0">
                <a:solidFill>
                  <a:srgbClr val="6666FF"/>
                </a:solidFill>
              </a:rPr>
              <a:t>(</a:t>
            </a:r>
            <a:r>
              <a:rPr lang="en-US" altLang="ja-JP" b="1" dirty="0" err="1">
                <a:solidFill>
                  <a:srgbClr val="6666FF"/>
                </a:solidFill>
              </a:rPr>
              <a:t>1KB</a:t>
            </a:r>
            <a:r>
              <a:rPr lang="en-US" altLang="ja-JP" b="1" dirty="0">
                <a:solidFill>
                  <a:srgbClr val="6666FF"/>
                </a:solidFill>
              </a:rPr>
              <a:t>=</a:t>
            </a:r>
            <a:r>
              <a:rPr lang="en-US" altLang="ja-JP" b="1" dirty="0" err="1">
                <a:solidFill>
                  <a:srgbClr val="6666FF"/>
                </a:solidFill>
              </a:rPr>
              <a:t>128Blocks</a:t>
            </a:r>
            <a:r>
              <a:rPr lang="en-US" altLang="ja-JP" b="1" dirty="0">
                <a:solidFill>
                  <a:srgbClr val="6666FF"/>
                </a:solidFill>
              </a:rPr>
              <a:t>)</a:t>
            </a:r>
          </a:p>
          <a:p>
            <a:pPr eaLnBrk="1" hangingPunct="1"/>
            <a:endParaRPr lang="en-US" altLang="ja-JP" b="1" dirty="0">
              <a:solidFill>
                <a:srgbClr val="6666FF"/>
              </a:solidFill>
            </a:endParaRPr>
          </a:p>
        </p:txBody>
      </p:sp>
      <p:sp>
        <p:nvSpPr>
          <p:cNvPr id="363555" name="AutoShape 35"/>
          <p:cNvSpPr>
            <a:spLocks noChangeArrowheads="1"/>
          </p:cNvSpPr>
          <p:nvPr/>
        </p:nvSpPr>
        <p:spPr bwMode="auto">
          <a:xfrm>
            <a:off x="1619250" y="1268413"/>
            <a:ext cx="215900" cy="215900"/>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3556" name="Text Box 36"/>
          <p:cNvSpPr txBox="1">
            <a:spLocks noChangeArrowheads="1"/>
          </p:cNvSpPr>
          <p:nvPr/>
        </p:nvSpPr>
        <p:spPr bwMode="auto">
          <a:xfrm>
            <a:off x="1816100" y="928688"/>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From CPU</a:t>
            </a:r>
          </a:p>
        </p:txBody>
      </p:sp>
      <p:sp>
        <p:nvSpPr>
          <p:cNvPr id="30757" name="Text Box 37"/>
          <p:cNvSpPr txBox="1">
            <a:spLocks noChangeArrowheads="1"/>
          </p:cNvSpPr>
          <p:nvPr/>
        </p:nvSpPr>
        <p:spPr bwMode="auto">
          <a:xfrm>
            <a:off x="2392363" y="24987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p>
        </p:txBody>
      </p:sp>
      <p:sp>
        <p:nvSpPr>
          <p:cNvPr id="30758" name="Line 38"/>
          <p:cNvSpPr>
            <a:spLocks noChangeShapeType="1"/>
          </p:cNvSpPr>
          <p:nvPr/>
        </p:nvSpPr>
        <p:spPr bwMode="auto">
          <a:xfrm>
            <a:off x="2916238" y="3789363"/>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59" name="Line 39"/>
          <p:cNvSpPr>
            <a:spLocks noChangeShapeType="1"/>
          </p:cNvSpPr>
          <p:nvPr/>
        </p:nvSpPr>
        <p:spPr bwMode="auto">
          <a:xfrm>
            <a:off x="1403350" y="19891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0" name="Line 40"/>
          <p:cNvSpPr>
            <a:spLocks noChangeShapeType="1"/>
          </p:cNvSpPr>
          <p:nvPr/>
        </p:nvSpPr>
        <p:spPr bwMode="auto">
          <a:xfrm>
            <a:off x="1403350" y="2205038"/>
            <a:ext cx="1655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1" name="Line 41"/>
          <p:cNvSpPr>
            <a:spLocks noChangeShapeType="1"/>
          </p:cNvSpPr>
          <p:nvPr/>
        </p:nvSpPr>
        <p:spPr bwMode="auto">
          <a:xfrm>
            <a:off x="3059113" y="2205038"/>
            <a:ext cx="0" cy="41036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2" name="Line 42"/>
          <p:cNvSpPr>
            <a:spLocks noChangeShapeType="1"/>
          </p:cNvSpPr>
          <p:nvPr/>
        </p:nvSpPr>
        <p:spPr bwMode="auto">
          <a:xfrm flipV="1">
            <a:off x="3060700" y="5229225"/>
            <a:ext cx="2159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3" name="Line 43"/>
          <p:cNvSpPr>
            <a:spLocks noChangeShapeType="1"/>
          </p:cNvSpPr>
          <p:nvPr/>
        </p:nvSpPr>
        <p:spPr bwMode="auto">
          <a:xfrm flipV="1">
            <a:off x="3060700" y="2924175"/>
            <a:ext cx="2159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4" name="AutoShape 44"/>
          <p:cNvSpPr>
            <a:spLocks noChangeArrowheads="1"/>
          </p:cNvSpPr>
          <p:nvPr/>
        </p:nvSpPr>
        <p:spPr bwMode="auto">
          <a:xfrm rot="-5400000">
            <a:off x="5003800" y="4076700"/>
            <a:ext cx="1223963" cy="360363"/>
          </a:xfrm>
          <a:custGeom>
            <a:avLst/>
            <a:gdLst>
              <a:gd name="T0" fmla="*/ 1070968 w 21600"/>
              <a:gd name="T1" fmla="*/ 180182 h 21600"/>
              <a:gd name="T2" fmla="*/ 611982 w 21600"/>
              <a:gd name="T3" fmla="*/ 360363 h 21600"/>
              <a:gd name="T4" fmla="*/ 152995 w 21600"/>
              <a:gd name="T5" fmla="*/ 180182 h 21600"/>
              <a:gd name="T6" fmla="*/ 61198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65" name="Line 45"/>
          <p:cNvSpPr>
            <a:spLocks noChangeShapeType="1"/>
          </p:cNvSpPr>
          <p:nvPr/>
        </p:nvSpPr>
        <p:spPr bwMode="auto">
          <a:xfrm>
            <a:off x="4932363" y="3284538"/>
            <a:ext cx="215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6" name="Line 46"/>
          <p:cNvSpPr>
            <a:spLocks noChangeShapeType="1"/>
          </p:cNvSpPr>
          <p:nvPr/>
        </p:nvSpPr>
        <p:spPr bwMode="auto">
          <a:xfrm>
            <a:off x="5148263" y="3284538"/>
            <a:ext cx="0" cy="5762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7" name="Line 47"/>
          <p:cNvSpPr>
            <a:spLocks noChangeShapeType="1"/>
          </p:cNvSpPr>
          <p:nvPr/>
        </p:nvSpPr>
        <p:spPr bwMode="auto">
          <a:xfrm>
            <a:off x="5148263" y="3860800"/>
            <a:ext cx="2873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8" name="Line 48"/>
          <p:cNvSpPr>
            <a:spLocks noChangeShapeType="1"/>
          </p:cNvSpPr>
          <p:nvPr/>
        </p:nvSpPr>
        <p:spPr bwMode="auto">
          <a:xfrm>
            <a:off x="4932363" y="3860800"/>
            <a:ext cx="730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9" name="Line 49"/>
          <p:cNvSpPr>
            <a:spLocks noChangeShapeType="1"/>
          </p:cNvSpPr>
          <p:nvPr/>
        </p:nvSpPr>
        <p:spPr bwMode="auto">
          <a:xfrm>
            <a:off x="5005388" y="3860800"/>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0" name="Line 50"/>
          <p:cNvSpPr>
            <a:spLocks noChangeShapeType="1"/>
          </p:cNvSpPr>
          <p:nvPr/>
        </p:nvSpPr>
        <p:spPr bwMode="auto">
          <a:xfrm>
            <a:off x="5005388" y="4076700"/>
            <a:ext cx="4302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1" name="Line 51"/>
          <p:cNvSpPr>
            <a:spLocks noChangeShapeType="1"/>
          </p:cNvSpPr>
          <p:nvPr/>
        </p:nvSpPr>
        <p:spPr bwMode="auto">
          <a:xfrm>
            <a:off x="4932363" y="4797425"/>
            <a:ext cx="730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2" name="Line 52"/>
          <p:cNvSpPr>
            <a:spLocks noChangeShapeType="1"/>
          </p:cNvSpPr>
          <p:nvPr/>
        </p:nvSpPr>
        <p:spPr bwMode="auto">
          <a:xfrm flipV="1">
            <a:off x="5005388" y="4365625"/>
            <a:ext cx="0"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3" name="Line 53"/>
          <p:cNvSpPr>
            <a:spLocks noChangeShapeType="1"/>
          </p:cNvSpPr>
          <p:nvPr/>
        </p:nvSpPr>
        <p:spPr bwMode="auto">
          <a:xfrm>
            <a:off x="5005388" y="4365625"/>
            <a:ext cx="4302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4" name="Line 54"/>
          <p:cNvSpPr>
            <a:spLocks noChangeShapeType="1"/>
          </p:cNvSpPr>
          <p:nvPr/>
        </p:nvSpPr>
        <p:spPr bwMode="auto">
          <a:xfrm>
            <a:off x="4932363" y="5229225"/>
            <a:ext cx="215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5" name="Line 55"/>
          <p:cNvSpPr>
            <a:spLocks noChangeShapeType="1"/>
          </p:cNvSpPr>
          <p:nvPr/>
        </p:nvSpPr>
        <p:spPr bwMode="auto">
          <a:xfrm flipV="1">
            <a:off x="5148263" y="4508500"/>
            <a:ext cx="0"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6" name="Line 56"/>
          <p:cNvSpPr>
            <a:spLocks noChangeShapeType="1"/>
          </p:cNvSpPr>
          <p:nvPr/>
        </p:nvSpPr>
        <p:spPr bwMode="auto">
          <a:xfrm>
            <a:off x="5148263" y="4508500"/>
            <a:ext cx="2873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7" name="Line 57"/>
          <p:cNvSpPr>
            <a:spLocks noChangeShapeType="1"/>
          </p:cNvSpPr>
          <p:nvPr/>
        </p:nvSpPr>
        <p:spPr bwMode="auto">
          <a:xfrm>
            <a:off x="4932363" y="4221163"/>
            <a:ext cx="5032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8" name="Text Box 58"/>
          <p:cNvSpPr txBox="1">
            <a:spLocks noChangeArrowheads="1"/>
          </p:cNvSpPr>
          <p:nvPr/>
        </p:nvSpPr>
        <p:spPr bwMode="auto">
          <a:xfrm>
            <a:off x="5940425" y="3860800"/>
            <a:ext cx="696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Ｄａｔａ</a:t>
            </a:r>
          </a:p>
        </p:txBody>
      </p:sp>
      <p:sp>
        <p:nvSpPr>
          <p:cNvPr id="30779" name="Line 59"/>
          <p:cNvSpPr>
            <a:spLocks noChangeShapeType="1"/>
          </p:cNvSpPr>
          <p:nvPr/>
        </p:nvSpPr>
        <p:spPr bwMode="auto">
          <a:xfrm>
            <a:off x="2339975" y="1989138"/>
            <a:ext cx="0" cy="28733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0" name="Line 60"/>
          <p:cNvSpPr>
            <a:spLocks noChangeShapeType="1"/>
          </p:cNvSpPr>
          <p:nvPr/>
        </p:nvSpPr>
        <p:spPr bwMode="auto">
          <a:xfrm>
            <a:off x="2339975" y="2276475"/>
            <a:ext cx="1727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1" name="Line 61"/>
          <p:cNvSpPr>
            <a:spLocks noChangeShapeType="1"/>
          </p:cNvSpPr>
          <p:nvPr/>
        </p:nvSpPr>
        <p:spPr bwMode="auto">
          <a:xfrm>
            <a:off x="4067175" y="2276475"/>
            <a:ext cx="0" cy="396081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2" name="Line 62"/>
          <p:cNvSpPr>
            <a:spLocks noChangeShapeType="1"/>
          </p:cNvSpPr>
          <p:nvPr/>
        </p:nvSpPr>
        <p:spPr bwMode="auto">
          <a:xfrm>
            <a:off x="4067175" y="5734050"/>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3" name="Line 63"/>
          <p:cNvSpPr>
            <a:spLocks noChangeShapeType="1"/>
          </p:cNvSpPr>
          <p:nvPr/>
        </p:nvSpPr>
        <p:spPr bwMode="auto">
          <a:xfrm>
            <a:off x="4067175" y="5229225"/>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4" name="Line 64"/>
          <p:cNvSpPr>
            <a:spLocks noChangeShapeType="1"/>
          </p:cNvSpPr>
          <p:nvPr/>
        </p:nvSpPr>
        <p:spPr bwMode="auto">
          <a:xfrm>
            <a:off x="4067175" y="4221163"/>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5" name="Line 65"/>
          <p:cNvSpPr>
            <a:spLocks noChangeShapeType="1"/>
          </p:cNvSpPr>
          <p:nvPr/>
        </p:nvSpPr>
        <p:spPr bwMode="auto">
          <a:xfrm>
            <a:off x="4067175" y="3284538"/>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6" name="Text Box 66"/>
          <p:cNvSpPr txBox="1">
            <a:spLocks noChangeArrowheads="1"/>
          </p:cNvSpPr>
          <p:nvPr/>
        </p:nvSpPr>
        <p:spPr bwMode="auto">
          <a:xfrm>
            <a:off x="4362450" y="90805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0000010</a:t>
            </a:r>
          </a:p>
        </p:txBody>
      </p:sp>
      <p:sp>
        <p:nvSpPr>
          <p:cNvPr id="30787" name="Rectangle 67"/>
          <p:cNvSpPr>
            <a:spLocks noChangeArrowheads="1"/>
          </p:cNvSpPr>
          <p:nvPr/>
        </p:nvSpPr>
        <p:spPr bwMode="auto">
          <a:xfrm>
            <a:off x="4716463" y="1392238"/>
            <a:ext cx="503237" cy="5048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88" name="Rectangle 68"/>
          <p:cNvSpPr>
            <a:spLocks noChangeArrowheads="1"/>
          </p:cNvSpPr>
          <p:nvPr/>
        </p:nvSpPr>
        <p:spPr bwMode="auto">
          <a:xfrm>
            <a:off x="4427538" y="5516563"/>
            <a:ext cx="503237" cy="5048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30789" name="Line 69"/>
          <p:cNvSpPr>
            <a:spLocks noChangeShapeType="1"/>
          </p:cNvSpPr>
          <p:nvPr/>
        </p:nvSpPr>
        <p:spPr bwMode="auto">
          <a:xfrm>
            <a:off x="2916238" y="3284538"/>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0" name="Oval 70"/>
          <p:cNvSpPr>
            <a:spLocks noChangeArrowheads="1"/>
          </p:cNvSpPr>
          <p:nvPr/>
        </p:nvSpPr>
        <p:spPr bwMode="auto">
          <a:xfrm>
            <a:off x="3276600" y="3211513"/>
            <a:ext cx="358775" cy="288925"/>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30791" name="Line 71"/>
          <p:cNvSpPr>
            <a:spLocks noChangeShapeType="1"/>
          </p:cNvSpPr>
          <p:nvPr/>
        </p:nvSpPr>
        <p:spPr bwMode="auto">
          <a:xfrm flipV="1">
            <a:off x="3060700" y="3427413"/>
            <a:ext cx="215900"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2" name="Oval 72"/>
          <p:cNvSpPr>
            <a:spLocks noChangeArrowheads="1"/>
          </p:cNvSpPr>
          <p:nvPr/>
        </p:nvSpPr>
        <p:spPr bwMode="auto">
          <a:xfrm>
            <a:off x="3276600" y="3716338"/>
            <a:ext cx="358775" cy="288925"/>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30793" name="Line 73"/>
          <p:cNvSpPr>
            <a:spLocks noChangeShapeType="1"/>
          </p:cNvSpPr>
          <p:nvPr/>
        </p:nvSpPr>
        <p:spPr bwMode="auto">
          <a:xfrm flipV="1">
            <a:off x="3060700" y="3932238"/>
            <a:ext cx="215900"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4" name="Oval 74"/>
          <p:cNvSpPr>
            <a:spLocks noChangeArrowheads="1"/>
          </p:cNvSpPr>
          <p:nvPr/>
        </p:nvSpPr>
        <p:spPr bwMode="auto">
          <a:xfrm>
            <a:off x="3276600" y="4148138"/>
            <a:ext cx="358775" cy="288925"/>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30795" name="Line 75"/>
          <p:cNvSpPr>
            <a:spLocks noChangeShapeType="1"/>
          </p:cNvSpPr>
          <p:nvPr/>
        </p:nvSpPr>
        <p:spPr bwMode="auto">
          <a:xfrm flipV="1">
            <a:off x="3060700" y="4364038"/>
            <a:ext cx="215900"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6" name="Oval 76"/>
          <p:cNvSpPr>
            <a:spLocks noChangeArrowheads="1"/>
          </p:cNvSpPr>
          <p:nvPr/>
        </p:nvSpPr>
        <p:spPr bwMode="auto">
          <a:xfrm>
            <a:off x="3276600" y="4579938"/>
            <a:ext cx="358775" cy="288925"/>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30797" name="Line 77"/>
          <p:cNvSpPr>
            <a:spLocks noChangeShapeType="1"/>
          </p:cNvSpPr>
          <p:nvPr/>
        </p:nvSpPr>
        <p:spPr bwMode="auto">
          <a:xfrm flipV="1">
            <a:off x="3060700" y="4795838"/>
            <a:ext cx="215900"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8" name="Oval 78"/>
          <p:cNvSpPr>
            <a:spLocks noChangeArrowheads="1"/>
          </p:cNvSpPr>
          <p:nvPr/>
        </p:nvSpPr>
        <p:spPr bwMode="auto">
          <a:xfrm>
            <a:off x="3276600" y="5084763"/>
            <a:ext cx="358775" cy="288925"/>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30799" name="Oval 79"/>
          <p:cNvSpPr>
            <a:spLocks noChangeArrowheads="1"/>
          </p:cNvSpPr>
          <p:nvPr/>
        </p:nvSpPr>
        <p:spPr bwMode="auto">
          <a:xfrm>
            <a:off x="3276600" y="5443538"/>
            <a:ext cx="358775" cy="288925"/>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30800" name="Line 80"/>
          <p:cNvSpPr>
            <a:spLocks noChangeShapeType="1"/>
          </p:cNvSpPr>
          <p:nvPr/>
        </p:nvSpPr>
        <p:spPr bwMode="auto">
          <a:xfrm flipV="1">
            <a:off x="3060700" y="5659438"/>
            <a:ext cx="215900"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01" name="Oval 81"/>
          <p:cNvSpPr>
            <a:spLocks noChangeArrowheads="1"/>
          </p:cNvSpPr>
          <p:nvPr/>
        </p:nvSpPr>
        <p:spPr bwMode="auto">
          <a:xfrm>
            <a:off x="3276600" y="6019800"/>
            <a:ext cx="358775" cy="288925"/>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t>
            </a:r>
          </a:p>
        </p:txBody>
      </p:sp>
      <p:sp>
        <p:nvSpPr>
          <p:cNvPr id="30802" name="Line 82"/>
          <p:cNvSpPr>
            <a:spLocks noChangeShapeType="1"/>
          </p:cNvSpPr>
          <p:nvPr/>
        </p:nvSpPr>
        <p:spPr bwMode="auto">
          <a:xfrm flipV="1">
            <a:off x="3060700" y="6235700"/>
            <a:ext cx="2159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03" name="Line 83"/>
          <p:cNvSpPr>
            <a:spLocks noChangeShapeType="1"/>
          </p:cNvSpPr>
          <p:nvPr/>
        </p:nvSpPr>
        <p:spPr bwMode="auto">
          <a:xfrm>
            <a:off x="2916238" y="278130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04" name="Line 84"/>
          <p:cNvSpPr>
            <a:spLocks noChangeShapeType="1"/>
          </p:cNvSpPr>
          <p:nvPr/>
        </p:nvSpPr>
        <p:spPr bwMode="auto">
          <a:xfrm>
            <a:off x="2916238" y="4221163"/>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05" name="Line 85"/>
          <p:cNvSpPr>
            <a:spLocks noChangeShapeType="1"/>
          </p:cNvSpPr>
          <p:nvPr/>
        </p:nvSpPr>
        <p:spPr bwMode="auto">
          <a:xfrm>
            <a:off x="2916238" y="472440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06" name="Line 86"/>
          <p:cNvSpPr>
            <a:spLocks noChangeShapeType="1"/>
          </p:cNvSpPr>
          <p:nvPr/>
        </p:nvSpPr>
        <p:spPr bwMode="auto">
          <a:xfrm>
            <a:off x="2916238" y="5157788"/>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07" name="Line 87"/>
          <p:cNvSpPr>
            <a:spLocks noChangeShapeType="1"/>
          </p:cNvSpPr>
          <p:nvPr/>
        </p:nvSpPr>
        <p:spPr bwMode="auto">
          <a:xfrm>
            <a:off x="2916238" y="5589588"/>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08" name="Line 88"/>
          <p:cNvSpPr>
            <a:spLocks noChangeShapeType="1"/>
          </p:cNvSpPr>
          <p:nvPr/>
        </p:nvSpPr>
        <p:spPr bwMode="auto">
          <a:xfrm>
            <a:off x="2916238" y="616585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09" name="Line 89"/>
          <p:cNvSpPr>
            <a:spLocks noChangeShapeType="1"/>
          </p:cNvSpPr>
          <p:nvPr/>
        </p:nvSpPr>
        <p:spPr bwMode="auto">
          <a:xfrm>
            <a:off x="4067175" y="2781300"/>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10" name="Line 90"/>
          <p:cNvSpPr>
            <a:spLocks noChangeShapeType="1"/>
          </p:cNvSpPr>
          <p:nvPr/>
        </p:nvSpPr>
        <p:spPr bwMode="auto">
          <a:xfrm>
            <a:off x="4067175" y="3716338"/>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11" name="Line 91"/>
          <p:cNvSpPr>
            <a:spLocks noChangeShapeType="1"/>
          </p:cNvSpPr>
          <p:nvPr/>
        </p:nvSpPr>
        <p:spPr bwMode="auto">
          <a:xfrm>
            <a:off x="4067175" y="4797425"/>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12" name="Line 92"/>
          <p:cNvSpPr>
            <a:spLocks noChangeShapeType="1"/>
          </p:cNvSpPr>
          <p:nvPr/>
        </p:nvSpPr>
        <p:spPr bwMode="auto">
          <a:xfrm>
            <a:off x="4067175" y="6237288"/>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13" name="Line 93"/>
          <p:cNvSpPr>
            <a:spLocks noChangeShapeType="1"/>
          </p:cNvSpPr>
          <p:nvPr/>
        </p:nvSpPr>
        <p:spPr bwMode="auto">
          <a:xfrm>
            <a:off x="4932363" y="5734050"/>
            <a:ext cx="2873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14" name="Line 94"/>
          <p:cNvSpPr>
            <a:spLocks noChangeShapeType="1"/>
          </p:cNvSpPr>
          <p:nvPr/>
        </p:nvSpPr>
        <p:spPr bwMode="auto">
          <a:xfrm flipV="1">
            <a:off x="5219700" y="4652963"/>
            <a:ext cx="0" cy="10810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15" name="Line 95"/>
          <p:cNvSpPr>
            <a:spLocks noChangeShapeType="1"/>
          </p:cNvSpPr>
          <p:nvPr/>
        </p:nvSpPr>
        <p:spPr bwMode="auto">
          <a:xfrm>
            <a:off x="4932363" y="6308725"/>
            <a:ext cx="3603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16" name="Line 96"/>
          <p:cNvSpPr>
            <a:spLocks noChangeShapeType="1"/>
          </p:cNvSpPr>
          <p:nvPr/>
        </p:nvSpPr>
        <p:spPr bwMode="auto">
          <a:xfrm flipV="1">
            <a:off x="5292725" y="4797425"/>
            <a:ext cx="0" cy="151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17" name="Line 97"/>
          <p:cNvSpPr>
            <a:spLocks noChangeShapeType="1"/>
          </p:cNvSpPr>
          <p:nvPr/>
        </p:nvSpPr>
        <p:spPr bwMode="auto">
          <a:xfrm>
            <a:off x="5219700" y="4652963"/>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18" name="Line 98"/>
          <p:cNvSpPr>
            <a:spLocks noChangeShapeType="1"/>
          </p:cNvSpPr>
          <p:nvPr/>
        </p:nvSpPr>
        <p:spPr bwMode="auto">
          <a:xfrm>
            <a:off x="5292725" y="4797425"/>
            <a:ext cx="1428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19" name="Line 99"/>
          <p:cNvSpPr>
            <a:spLocks noChangeShapeType="1"/>
          </p:cNvSpPr>
          <p:nvPr/>
        </p:nvSpPr>
        <p:spPr bwMode="auto">
          <a:xfrm>
            <a:off x="4932363" y="2708275"/>
            <a:ext cx="2873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20" name="Line 100"/>
          <p:cNvSpPr>
            <a:spLocks noChangeShapeType="1"/>
          </p:cNvSpPr>
          <p:nvPr/>
        </p:nvSpPr>
        <p:spPr bwMode="auto">
          <a:xfrm>
            <a:off x="5219700" y="2708275"/>
            <a:ext cx="0" cy="10080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21" name="Line 101"/>
          <p:cNvSpPr>
            <a:spLocks noChangeShapeType="1"/>
          </p:cNvSpPr>
          <p:nvPr/>
        </p:nvSpPr>
        <p:spPr bwMode="auto">
          <a:xfrm>
            <a:off x="5219700" y="371633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22" name="Line 102"/>
          <p:cNvSpPr>
            <a:spLocks noChangeShapeType="1"/>
          </p:cNvSpPr>
          <p:nvPr/>
        </p:nvSpPr>
        <p:spPr bwMode="auto">
          <a:xfrm>
            <a:off x="5795963" y="4292600"/>
            <a:ext cx="6477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23" name="Line 103"/>
          <p:cNvSpPr>
            <a:spLocks noChangeShapeType="1"/>
          </p:cNvSpPr>
          <p:nvPr/>
        </p:nvSpPr>
        <p:spPr bwMode="auto">
          <a:xfrm>
            <a:off x="3635375" y="2852738"/>
            <a:ext cx="288925"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24" name="Line 104"/>
          <p:cNvSpPr>
            <a:spLocks noChangeShapeType="1"/>
          </p:cNvSpPr>
          <p:nvPr/>
        </p:nvSpPr>
        <p:spPr bwMode="auto">
          <a:xfrm>
            <a:off x="3635375" y="3357563"/>
            <a:ext cx="288925"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25" name="Line 105"/>
          <p:cNvSpPr>
            <a:spLocks noChangeShapeType="1"/>
          </p:cNvSpPr>
          <p:nvPr/>
        </p:nvSpPr>
        <p:spPr bwMode="auto">
          <a:xfrm>
            <a:off x="3635375" y="3860800"/>
            <a:ext cx="288925"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26" name="Line 106"/>
          <p:cNvSpPr>
            <a:spLocks noChangeShapeType="1"/>
          </p:cNvSpPr>
          <p:nvPr/>
        </p:nvSpPr>
        <p:spPr bwMode="auto">
          <a:xfrm>
            <a:off x="3635375" y="4292600"/>
            <a:ext cx="288925"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27" name="Line 107"/>
          <p:cNvSpPr>
            <a:spLocks noChangeShapeType="1"/>
          </p:cNvSpPr>
          <p:nvPr/>
        </p:nvSpPr>
        <p:spPr bwMode="auto">
          <a:xfrm>
            <a:off x="3635375" y="4724400"/>
            <a:ext cx="288925"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28" name="Line 108"/>
          <p:cNvSpPr>
            <a:spLocks noChangeShapeType="1"/>
          </p:cNvSpPr>
          <p:nvPr/>
        </p:nvSpPr>
        <p:spPr bwMode="auto">
          <a:xfrm>
            <a:off x="3635375" y="5229225"/>
            <a:ext cx="288925"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29" name="Line 109"/>
          <p:cNvSpPr>
            <a:spLocks noChangeShapeType="1"/>
          </p:cNvSpPr>
          <p:nvPr/>
        </p:nvSpPr>
        <p:spPr bwMode="auto">
          <a:xfrm>
            <a:off x="3635375" y="5589588"/>
            <a:ext cx="288925"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30" name="Line 110"/>
          <p:cNvSpPr>
            <a:spLocks noChangeShapeType="1"/>
          </p:cNvSpPr>
          <p:nvPr/>
        </p:nvSpPr>
        <p:spPr bwMode="auto">
          <a:xfrm>
            <a:off x="3635375" y="6165850"/>
            <a:ext cx="288925"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31" name="Line 111"/>
          <p:cNvSpPr>
            <a:spLocks noChangeShapeType="1"/>
          </p:cNvSpPr>
          <p:nvPr/>
        </p:nvSpPr>
        <p:spPr bwMode="auto">
          <a:xfrm>
            <a:off x="5508625" y="3429000"/>
            <a:ext cx="0" cy="28733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32" name="Line 112"/>
          <p:cNvSpPr>
            <a:spLocks noChangeShapeType="1"/>
          </p:cNvSpPr>
          <p:nvPr/>
        </p:nvSpPr>
        <p:spPr bwMode="auto">
          <a:xfrm>
            <a:off x="5580063" y="3500438"/>
            <a:ext cx="0" cy="28733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33" name="Line 113"/>
          <p:cNvSpPr>
            <a:spLocks noChangeShapeType="1"/>
          </p:cNvSpPr>
          <p:nvPr/>
        </p:nvSpPr>
        <p:spPr bwMode="auto">
          <a:xfrm>
            <a:off x="5651500" y="3571875"/>
            <a:ext cx="0" cy="28733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34" name="Line 114"/>
          <p:cNvSpPr>
            <a:spLocks noChangeShapeType="1"/>
          </p:cNvSpPr>
          <p:nvPr/>
        </p:nvSpPr>
        <p:spPr bwMode="auto">
          <a:xfrm>
            <a:off x="5722938" y="3643313"/>
            <a:ext cx="0" cy="28733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35" name="Line 115"/>
          <p:cNvSpPr>
            <a:spLocks noChangeShapeType="1"/>
          </p:cNvSpPr>
          <p:nvPr/>
        </p:nvSpPr>
        <p:spPr bwMode="auto">
          <a:xfrm flipV="1">
            <a:off x="5508625" y="4868863"/>
            <a:ext cx="0" cy="2889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36" name="Line 116"/>
          <p:cNvSpPr>
            <a:spLocks noChangeShapeType="1"/>
          </p:cNvSpPr>
          <p:nvPr/>
        </p:nvSpPr>
        <p:spPr bwMode="auto">
          <a:xfrm flipV="1">
            <a:off x="5580063" y="4795838"/>
            <a:ext cx="0" cy="2889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37" name="Line 117"/>
          <p:cNvSpPr>
            <a:spLocks noChangeShapeType="1"/>
          </p:cNvSpPr>
          <p:nvPr/>
        </p:nvSpPr>
        <p:spPr bwMode="auto">
          <a:xfrm flipV="1">
            <a:off x="5651500" y="4722813"/>
            <a:ext cx="0" cy="2889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38" name="Line 118"/>
          <p:cNvSpPr>
            <a:spLocks noChangeShapeType="1"/>
          </p:cNvSpPr>
          <p:nvPr/>
        </p:nvSpPr>
        <p:spPr bwMode="auto">
          <a:xfrm flipV="1">
            <a:off x="5722938" y="4649788"/>
            <a:ext cx="0" cy="2889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advTm="79352"/>
    </mc:Choice>
    <mc:Fallback xmlns="">
      <p:transition spd="slow" advTm="7935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465138" y="115888"/>
            <a:ext cx="8229600" cy="1139825"/>
          </a:xfrm>
        </p:spPr>
        <p:txBody>
          <a:bodyPr/>
          <a:lstStyle/>
          <a:p>
            <a:pPr eaLnBrk="1" hangingPunct="1"/>
            <a:r>
              <a:rPr lang="ja-JP" altLang="en-US"/>
              <a:t>タグメモリの設計法</a:t>
            </a:r>
          </a:p>
        </p:txBody>
      </p:sp>
      <p:sp>
        <p:nvSpPr>
          <p:cNvPr id="31747" name="コンテンツ プレースホルダー 2"/>
          <p:cNvSpPr>
            <a:spLocks noGrp="1"/>
          </p:cNvSpPr>
          <p:nvPr>
            <p:ph idx="1"/>
          </p:nvPr>
        </p:nvSpPr>
        <p:spPr>
          <a:xfrm>
            <a:off x="395288" y="836613"/>
            <a:ext cx="8497192" cy="4530725"/>
          </a:xfrm>
        </p:spPr>
        <p:txBody>
          <a:bodyPr/>
          <a:lstStyle/>
          <a:p>
            <a:pPr eaLnBrk="1" hangingPunct="1"/>
            <a:r>
              <a:rPr lang="ja-JP" altLang="en-US" sz="2400" dirty="0"/>
              <a:t>キャッシュ内に何ブロック入るかを計算する。</a:t>
            </a:r>
            <a:endParaRPr lang="en-US" altLang="ja-JP" sz="2400" dirty="0"/>
          </a:p>
          <a:p>
            <a:pPr lvl="1" eaLnBrk="1" hangingPunct="1"/>
            <a:r>
              <a:rPr lang="ja-JP" altLang="en-US" sz="2400" dirty="0"/>
              <a:t>２の</a:t>
            </a:r>
            <a:r>
              <a:rPr lang="en-US" altLang="ja-JP" sz="2400" dirty="0"/>
              <a:t>n</a:t>
            </a:r>
            <a:r>
              <a:rPr lang="ja-JP" altLang="en-US" sz="2400" dirty="0"/>
              <a:t>乗である時</a:t>
            </a:r>
            <a:endParaRPr lang="en-US" altLang="ja-JP" sz="2400" dirty="0"/>
          </a:p>
          <a:p>
            <a:pPr lvl="1" eaLnBrk="1" hangingPunct="1"/>
            <a:r>
              <a:rPr lang="ja-JP" altLang="en-US" sz="2400" dirty="0"/>
              <a:t>インデックスは</a:t>
            </a:r>
            <a:r>
              <a:rPr lang="en-US" altLang="ja-JP" sz="2400" dirty="0" err="1"/>
              <a:t>nbit</a:t>
            </a:r>
            <a:r>
              <a:rPr lang="ja-JP" altLang="en-US" sz="2400" dirty="0"/>
              <a:t>となる</a:t>
            </a:r>
            <a:endParaRPr lang="en-US" altLang="ja-JP" sz="2400" dirty="0"/>
          </a:p>
          <a:p>
            <a:pPr eaLnBrk="1" hangingPunct="1"/>
            <a:r>
              <a:rPr lang="ja-JP" altLang="en-US" sz="2400" dirty="0"/>
              <a:t>主記憶内に何ブロック入るかを計算する。</a:t>
            </a:r>
            <a:endParaRPr lang="en-US" altLang="ja-JP" sz="2400" dirty="0"/>
          </a:p>
          <a:p>
            <a:pPr lvl="1" eaLnBrk="1" hangingPunct="1"/>
            <a:r>
              <a:rPr lang="ja-JP" altLang="en-US" sz="2400" dirty="0"/>
              <a:t>２の</a:t>
            </a:r>
            <a:r>
              <a:rPr lang="en-US" altLang="ja-JP" sz="2400" dirty="0"/>
              <a:t>h</a:t>
            </a:r>
            <a:r>
              <a:rPr lang="ja-JP" altLang="en-US" sz="2400" dirty="0"/>
              <a:t>乗である時</a:t>
            </a:r>
            <a:endParaRPr lang="en-US" altLang="ja-JP" sz="2400" dirty="0"/>
          </a:p>
          <a:p>
            <a:pPr lvl="1" eaLnBrk="1" hangingPunct="1"/>
            <a:r>
              <a:rPr lang="ja-JP" altLang="en-US" sz="2400" dirty="0"/>
              <a:t>タグは</a:t>
            </a:r>
            <a:r>
              <a:rPr lang="en-US" altLang="ja-JP" sz="2400" dirty="0"/>
              <a:t>h-n=</a:t>
            </a:r>
            <a:r>
              <a:rPr lang="en-US" altLang="ja-JP" sz="2400" dirty="0" err="1"/>
              <a:t>mbit</a:t>
            </a:r>
            <a:r>
              <a:rPr lang="ja-JP" altLang="en-US" sz="2400" dirty="0"/>
              <a:t>となる</a:t>
            </a:r>
            <a:endParaRPr lang="en-US" altLang="ja-JP" sz="2400" dirty="0"/>
          </a:p>
          <a:p>
            <a:pPr eaLnBrk="1" hangingPunct="1"/>
            <a:r>
              <a:rPr lang="ja-JP" altLang="en-US" sz="2400" dirty="0"/>
              <a:t>ダイレクトマップでは幅</a:t>
            </a:r>
            <a:r>
              <a:rPr lang="en-US" altLang="ja-JP" sz="2400" dirty="0"/>
              <a:t>m,</a:t>
            </a:r>
            <a:r>
              <a:rPr lang="ja-JP" altLang="en-US" sz="2400" dirty="0"/>
              <a:t>深さ</a:t>
            </a:r>
            <a:r>
              <a:rPr lang="en-US" altLang="ja-JP" sz="2400" dirty="0"/>
              <a:t>2</a:t>
            </a:r>
            <a:r>
              <a:rPr lang="ja-JP" altLang="en-US" sz="2400" dirty="0"/>
              <a:t>の</a:t>
            </a:r>
            <a:r>
              <a:rPr lang="en-US" altLang="ja-JP" sz="2400" dirty="0"/>
              <a:t>n</a:t>
            </a:r>
            <a:r>
              <a:rPr lang="ja-JP" altLang="en-US" sz="2400" dirty="0"/>
              <a:t>乗のタグメモリが必要</a:t>
            </a:r>
            <a:endParaRPr lang="en-US" altLang="ja-JP" sz="2400" dirty="0"/>
          </a:p>
          <a:p>
            <a:pPr eaLnBrk="1" hangingPunct="1"/>
            <a:r>
              <a:rPr lang="en-US" altLang="ja-JP" sz="2400" dirty="0"/>
              <a:t>2-way set associative</a:t>
            </a:r>
            <a:r>
              <a:rPr lang="ja-JP" altLang="en-US" sz="2400" dirty="0"/>
              <a:t>は、インデックスが</a:t>
            </a:r>
            <a:r>
              <a:rPr lang="en-US" altLang="ja-JP" sz="2400" dirty="0"/>
              <a:t>1bit</a:t>
            </a:r>
            <a:r>
              <a:rPr lang="ja-JP" altLang="en-US" sz="2400" dirty="0"/>
              <a:t>減り深さが半分となり、タグ（幅）が</a:t>
            </a:r>
            <a:r>
              <a:rPr lang="en-US" altLang="ja-JP" sz="2400" dirty="0"/>
              <a:t>1bit</a:t>
            </a:r>
            <a:r>
              <a:rPr lang="ja-JP" altLang="en-US" sz="2400" dirty="0"/>
              <a:t>を増える。しかしこれがダブルで必要</a:t>
            </a:r>
            <a:endParaRPr lang="en-US" altLang="ja-JP" sz="2400" dirty="0"/>
          </a:p>
          <a:p>
            <a:pPr lvl="1" eaLnBrk="1" hangingPunct="1"/>
            <a:r>
              <a:rPr lang="en-US" altLang="ja-JP" sz="2400" dirty="0"/>
              <a:t>way</a:t>
            </a:r>
            <a:r>
              <a:rPr lang="ja-JP" altLang="en-US" sz="2400" dirty="0"/>
              <a:t>数が倍になる度にインデックスが</a:t>
            </a:r>
            <a:r>
              <a:rPr lang="en-US" altLang="ja-JP" sz="2400" dirty="0"/>
              <a:t>1bit</a:t>
            </a:r>
            <a:r>
              <a:rPr lang="ja-JP" altLang="en-US" sz="2400" dirty="0"/>
              <a:t>減り、深さが半分になり、タグ（幅）が</a:t>
            </a:r>
            <a:r>
              <a:rPr lang="en-US" altLang="ja-JP" sz="2400" dirty="0"/>
              <a:t>1bit</a:t>
            </a:r>
            <a:r>
              <a:rPr lang="ja-JP" altLang="en-US" sz="2400" dirty="0"/>
              <a:t>増え、タグ自体が倍になる。</a:t>
            </a:r>
            <a:endParaRPr lang="en-US" altLang="ja-JP" sz="2400" dirty="0"/>
          </a:p>
          <a:p>
            <a:pPr eaLnBrk="1" hangingPunct="1"/>
            <a:endParaRPr lang="ja-JP" altLang="en-US" sz="2400" dirty="0"/>
          </a:p>
        </p:txBody>
      </p:sp>
    </p:spTree>
  </p:cSld>
  <p:clrMapOvr>
    <a:masterClrMapping/>
  </p:clrMapOvr>
  <mc:AlternateContent xmlns:mc="http://schemas.openxmlformats.org/markup-compatibility/2006" xmlns:p14="http://schemas.microsoft.com/office/powerpoint/2010/main">
    <mc:Choice Requires="p14">
      <p:transition spd="slow" p14:dur="2000" advTm="159717"/>
    </mc:Choice>
    <mc:Fallback xmlns="">
      <p:transition spd="slow" advTm="15971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キャッシュのシミュレーション</a:t>
            </a:r>
          </a:p>
        </p:txBody>
      </p:sp>
      <p:sp>
        <p:nvSpPr>
          <p:cNvPr id="3" name="コンテンツ プレースホルダー 2"/>
          <p:cNvSpPr>
            <a:spLocks noGrp="1"/>
          </p:cNvSpPr>
          <p:nvPr>
            <p:ph idx="1"/>
          </p:nvPr>
        </p:nvSpPr>
        <p:spPr>
          <a:xfrm>
            <a:off x="239452" y="1052736"/>
            <a:ext cx="8665096" cy="5805264"/>
          </a:xfrm>
        </p:spPr>
        <p:txBody>
          <a:bodyPr/>
          <a:lstStyle/>
          <a:p>
            <a:r>
              <a:rPr kumimoji="1" lang="en-US" altLang="ja-JP" sz="2400" dirty="0"/>
              <a:t>c1kai/direct</a:t>
            </a:r>
            <a:r>
              <a:rPr kumimoji="1" lang="ja-JP" altLang="en-US" sz="2400" dirty="0"/>
              <a:t>の下と、</a:t>
            </a:r>
            <a:r>
              <a:rPr kumimoji="1" lang="en-US" altLang="ja-JP" sz="2400" dirty="0"/>
              <a:t>c1kai/2way</a:t>
            </a:r>
            <a:r>
              <a:rPr kumimoji="1" lang="ja-JP" altLang="en-US" sz="2400" dirty="0"/>
              <a:t>の下のそれぞれで</a:t>
            </a:r>
            <a:r>
              <a:rPr kumimoji="1" lang="en-US" altLang="ja-JP" sz="2400" dirty="0"/>
              <a:t>ctest.asm</a:t>
            </a:r>
            <a:r>
              <a:rPr kumimoji="1" lang="ja-JP" altLang="en-US" sz="2400" dirty="0"/>
              <a:t>をシミュレーションする</a:t>
            </a:r>
            <a:endParaRPr kumimoji="1" lang="en-US" altLang="ja-JP" sz="2400" dirty="0"/>
          </a:p>
          <a:p>
            <a:r>
              <a:rPr lang="en-US" altLang="ja-JP" sz="2400" dirty="0"/>
              <a:t>ctest.asm: 0</a:t>
            </a:r>
            <a:r>
              <a:rPr lang="ja-JP" altLang="en-US" sz="2400" dirty="0"/>
              <a:t>番地と</a:t>
            </a:r>
            <a:r>
              <a:rPr lang="en-US" altLang="ja-JP" sz="2400" dirty="0"/>
              <a:t>4</a:t>
            </a:r>
            <a:r>
              <a:rPr lang="ja-JP" altLang="en-US" sz="2400" dirty="0"/>
              <a:t>番地の値を足し算、</a:t>
            </a:r>
            <a:r>
              <a:rPr lang="en-US" altLang="ja-JP" sz="2400" dirty="0"/>
              <a:t>100</a:t>
            </a:r>
            <a:r>
              <a:rPr lang="ja-JP" altLang="en-US" sz="2400" dirty="0"/>
              <a:t>番地と</a:t>
            </a:r>
            <a:r>
              <a:rPr lang="en-US" altLang="ja-JP" sz="2400" dirty="0"/>
              <a:t>104</a:t>
            </a:r>
            <a:r>
              <a:rPr lang="ja-JP" altLang="en-US" sz="2400" dirty="0"/>
              <a:t>番地の値を足し算。この値の差を求めて</a:t>
            </a:r>
            <a:r>
              <a:rPr lang="en-US" altLang="ja-JP" sz="2400" dirty="0"/>
              <a:t>8</a:t>
            </a:r>
            <a:r>
              <a:rPr lang="ja-JP" altLang="en-US" sz="2400" dirty="0"/>
              <a:t>番地の値及び</a:t>
            </a:r>
            <a:r>
              <a:rPr lang="en-US" altLang="ja-JP" sz="2400" dirty="0"/>
              <a:t>108</a:t>
            </a:r>
            <a:r>
              <a:rPr lang="ja-JP" altLang="en-US" sz="2400" dirty="0"/>
              <a:t>番地の値と足し算</a:t>
            </a:r>
            <a:endParaRPr lang="en-US" altLang="ja-JP" sz="2400" dirty="0"/>
          </a:p>
          <a:p>
            <a:pPr lvl="1"/>
            <a:r>
              <a:rPr lang="en-US" altLang="ja-JP" sz="2400" dirty="0"/>
              <a:t>0: 0,1,2,3,4,5,6,7</a:t>
            </a:r>
          </a:p>
          <a:p>
            <a:pPr lvl="1"/>
            <a:r>
              <a:rPr lang="en-US" altLang="ja-JP" sz="2400" dirty="0" err="1"/>
              <a:t>0x100</a:t>
            </a:r>
            <a:r>
              <a:rPr lang="en-US" altLang="ja-JP" sz="2400" dirty="0"/>
              <a:t>: 0x40,0x41,0x42,0x43,0x44,0x45,0x46,0x47</a:t>
            </a:r>
          </a:p>
          <a:p>
            <a:pPr lvl="1"/>
            <a:r>
              <a:rPr kumimoji="1" lang="ja-JP" altLang="en-US" sz="2400" dirty="0"/>
              <a:t>よくわかんないプログラムだが</a:t>
            </a:r>
            <a:r>
              <a:rPr kumimoji="1" lang="en-US" altLang="ja-JP" sz="2400" dirty="0"/>
              <a:t>x3</a:t>
            </a:r>
            <a:r>
              <a:rPr kumimoji="1" lang="ja-JP" altLang="en-US" sz="2400" dirty="0"/>
              <a:t>が</a:t>
            </a:r>
            <a:r>
              <a:rPr lang="en-US" altLang="ja-JP" sz="2400" dirty="0" err="1"/>
              <a:t>0xce</a:t>
            </a:r>
            <a:r>
              <a:rPr kumimoji="1" lang="ja-JP" altLang="en-US" sz="2400" dirty="0"/>
              <a:t>になるはず</a:t>
            </a:r>
            <a:endParaRPr kumimoji="1" lang="en-US" altLang="ja-JP" sz="2400" dirty="0"/>
          </a:p>
          <a:p>
            <a:r>
              <a:rPr lang="ja-JP" altLang="en-US" sz="2400" dirty="0"/>
              <a:t>両者の動きを比較しよう </a:t>
            </a:r>
            <a:endParaRPr lang="en-US" altLang="ja-JP" sz="2400" dirty="0"/>
          </a:p>
          <a:p>
            <a:pPr marL="327025" lvl="1" indent="0">
              <a:buNone/>
            </a:pPr>
            <a:r>
              <a:rPr lang="en-US" altLang="ja-JP" sz="2400" dirty="0" err="1"/>
              <a:t>iverilog</a:t>
            </a:r>
            <a:r>
              <a:rPr lang="ja-JP" altLang="en-US" sz="2400" dirty="0"/>
              <a:t>は</a:t>
            </a:r>
            <a:r>
              <a:rPr lang="en-US" altLang="ja-JP" sz="2400" dirty="0"/>
              <a:t>make</a:t>
            </a:r>
            <a:r>
              <a:rPr lang="ja-JP" altLang="en-US" sz="2400" dirty="0"/>
              <a:t>で</a:t>
            </a:r>
            <a:r>
              <a:rPr lang="en-US" altLang="ja-JP" sz="2400" dirty="0"/>
              <a:t>OK</a:t>
            </a:r>
          </a:p>
          <a:p>
            <a:pPr marL="327025" lvl="1" indent="0">
              <a:buNone/>
            </a:pPr>
            <a:r>
              <a:rPr lang="ja-JP" altLang="en-US" sz="2400" dirty="0"/>
              <a:t>アセンブラは</a:t>
            </a:r>
            <a:r>
              <a:rPr lang="en-US" altLang="ja-JP" sz="2400" dirty="0"/>
              <a:t>make </a:t>
            </a:r>
            <a:r>
              <a:rPr lang="en-US" altLang="ja-JP" sz="2400" dirty="0" err="1"/>
              <a:t>ctest</a:t>
            </a:r>
            <a:r>
              <a:rPr lang="ja-JP" altLang="en-US" sz="2400" dirty="0"/>
              <a:t>で</a:t>
            </a:r>
            <a:r>
              <a:rPr lang="en-US" altLang="ja-JP" sz="2400" dirty="0"/>
              <a:t>OK</a:t>
            </a:r>
          </a:p>
          <a:p>
            <a:pPr marL="327025" lvl="1" indent="0">
              <a:buNone/>
            </a:pPr>
            <a:r>
              <a:rPr lang="ja-JP" altLang="en-US" sz="2400" dirty="0"/>
              <a:t>実行は</a:t>
            </a:r>
            <a:r>
              <a:rPr lang="en-US" altLang="ja-JP" sz="2400" dirty="0"/>
              <a:t>./test</a:t>
            </a:r>
          </a:p>
          <a:p>
            <a:pPr marL="327025" lvl="1" indent="0">
              <a:buNone/>
            </a:pPr>
            <a:r>
              <a:rPr lang="en-US" altLang="ja-JP" sz="2400" dirty="0"/>
              <a:t>Clock Count, Wait Count, Hit, Miss</a:t>
            </a:r>
            <a:r>
              <a:rPr lang="ja-JP" altLang="en-US" sz="2400" dirty="0"/>
              <a:t>はそれぞれの回数</a:t>
            </a:r>
            <a:endParaRPr lang="en-US" altLang="ja-JP" sz="2400" dirty="0"/>
          </a:p>
          <a:p>
            <a:pPr marL="327025" lvl="1" indent="0">
              <a:buNone/>
            </a:pPr>
            <a:endParaRPr lang="en-US" altLang="ja-JP" dirty="0"/>
          </a:p>
          <a:p>
            <a:r>
              <a:rPr kumimoji="1" lang="ja-JP" altLang="en-US" dirty="0"/>
              <a:t>ｃ</a:t>
            </a:r>
          </a:p>
        </p:txBody>
      </p:sp>
    </p:spTree>
    <p:extLst>
      <p:ext uri="{BB962C8B-B14F-4D97-AF65-F5344CB8AC3E}">
        <p14:creationId xmlns:p14="http://schemas.microsoft.com/office/powerpoint/2010/main" val="1992667134"/>
      </p:ext>
    </p:extLst>
  </p:cSld>
  <p:clrMapOvr>
    <a:masterClrMapping/>
  </p:clrMapOvr>
  <mc:AlternateContent xmlns:mc="http://schemas.openxmlformats.org/markup-compatibility/2006" xmlns:p14="http://schemas.microsoft.com/office/powerpoint/2010/main">
    <mc:Choice Requires="p14">
      <p:transition spd="slow" p14:dur="2000" advTm="114043"/>
    </mc:Choice>
    <mc:Fallback xmlns="">
      <p:transition spd="slow" advTm="11404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ja-JP" altLang="en-US"/>
              <a:t>ミスの原因：３つの</a:t>
            </a:r>
            <a:r>
              <a:rPr lang="en-US" altLang="ja-JP"/>
              <a:t>C</a:t>
            </a:r>
          </a:p>
        </p:txBody>
      </p:sp>
      <p:sp>
        <p:nvSpPr>
          <p:cNvPr id="41987" name="Rectangle 3"/>
          <p:cNvSpPr>
            <a:spLocks noGrp="1" noChangeArrowheads="1"/>
          </p:cNvSpPr>
          <p:nvPr>
            <p:ph type="body" idx="1"/>
          </p:nvPr>
        </p:nvSpPr>
        <p:spPr>
          <a:xfrm>
            <a:off x="323850" y="1341438"/>
            <a:ext cx="8362950" cy="4530725"/>
          </a:xfrm>
        </p:spPr>
        <p:txBody>
          <a:bodyPr/>
          <a:lstStyle/>
          <a:p>
            <a:pPr eaLnBrk="1" hangingPunct="1"/>
            <a:r>
              <a:rPr lang="en-US" altLang="ja-JP" dirty="0"/>
              <a:t>Capacity Miss</a:t>
            </a:r>
            <a:r>
              <a:rPr lang="ja-JP" altLang="en-US" dirty="0"/>
              <a:t>：容量ミス</a:t>
            </a:r>
          </a:p>
          <a:p>
            <a:pPr lvl="1" eaLnBrk="1" hangingPunct="1"/>
            <a:r>
              <a:rPr lang="ja-JP" altLang="en-US" dirty="0"/>
              <a:t>絶対的な容量不足により起きる</a:t>
            </a:r>
          </a:p>
          <a:p>
            <a:pPr eaLnBrk="1" hangingPunct="1"/>
            <a:r>
              <a:rPr lang="en-US" altLang="ja-JP" dirty="0"/>
              <a:t>Conflict Miss:</a:t>
            </a:r>
            <a:r>
              <a:rPr lang="ja-JP" altLang="en-US" dirty="0"/>
              <a:t>競合（衝突）ミス</a:t>
            </a:r>
          </a:p>
          <a:p>
            <a:pPr lvl="1" eaLnBrk="1" hangingPunct="1"/>
            <a:r>
              <a:rPr lang="ja-JP" altLang="en-US" dirty="0"/>
              <a:t>容量に余裕があっても、</a:t>
            </a:r>
            <a:r>
              <a:rPr lang="en-US" altLang="ja-JP" dirty="0"/>
              <a:t>index</a:t>
            </a:r>
            <a:r>
              <a:rPr lang="ja-JP" altLang="en-US" dirty="0"/>
              <a:t>が衝突することで、格納することができなくなる</a:t>
            </a:r>
          </a:p>
          <a:p>
            <a:pPr eaLnBrk="1" hangingPunct="1"/>
            <a:r>
              <a:rPr lang="en-US" altLang="ja-JP" dirty="0"/>
              <a:t>Compulsory Miss (Cold Start Miss) </a:t>
            </a:r>
            <a:r>
              <a:rPr lang="ja-JP" altLang="en-US" dirty="0"/>
              <a:t>初期化ミス</a:t>
            </a:r>
          </a:p>
          <a:p>
            <a:pPr lvl="1" eaLnBrk="1" hangingPunct="1"/>
            <a:r>
              <a:rPr lang="ja-JP" altLang="en-US" dirty="0"/>
              <a:t>スタート時、プロセス切り替え時に最初にキャッシュにブロックを持ってくるためのミス。避けることができない</a:t>
            </a:r>
          </a:p>
        </p:txBody>
      </p:sp>
    </p:spTree>
    <p:extLst>
      <p:ext uri="{BB962C8B-B14F-4D97-AF65-F5344CB8AC3E}">
        <p14:creationId xmlns:p14="http://schemas.microsoft.com/office/powerpoint/2010/main" val="3139468166"/>
      </p:ext>
    </p:extLst>
  </p:cSld>
  <p:clrMapOvr>
    <a:masterClrMapping/>
  </p:clrMapOvr>
  <mc:AlternateContent xmlns:mc="http://schemas.openxmlformats.org/markup-compatibility/2006" xmlns:p14="http://schemas.microsoft.com/office/powerpoint/2010/main">
    <mc:Choice Requires="p14">
      <p:transition spd="slow" p14:dur="2000" advTm="84043"/>
    </mc:Choice>
    <mc:Fallback xmlns="">
      <p:transition spd="slow" advTm="8404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m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15913"/>
            <a:ext cx="6518275" cy="773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6948488" y="2349500"/>
            <a:ext cx="1958975"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キャッシュサイズと</a:t>
            </a:r>
          </a:p>
          <a:p>
            <a:pPr eaLnBrk="1" hangingPunct="1"/>
            <a:r>
              <a:rPr lang="ja-JP" altLang="en-US"/>
              <a:t>それぞれもミスの</a:t>
            </a:r>
          </a:p>
          <a:p>
            <a:pPr eaLnBrk="1" hangingPunct="1"/>
            <a:r>
              <a:rPr lang="ja-JP" altLang="en-US"/>
              <a:t>割合</a:t>
            </a:r>
          </a:p>
          <a:p>
            <a:pPr eaLnBrk="1" hangingPunct="1"/>
            <a:r>
              <a:rPr lang="en-US" altLang="ja-JP"/>
              <a:t>Hennessy &amp; </a:t>
            </a:r>
          </a:p>
          <a:p>
            <a:pPr eaLnBrk="1" hangingPunct="1"/>
            <a:r>
              <a:rPr lang="en-US" altLang="ja-JP"/>
              <a:t>Patterson</a:t>
            </a:r>
          </a:p>
          <a:p>
            <a:pPr eaLnBrk="1" hangingPunct="1"/>
            <a:r>
              <a:rPr lang="en-US" altLang="ja-JP"/>
              <a:t>Computer </a:t>
            </a:r>
          </a:p>
          <a:p>
            <a:pPr eaLnBrk="1" hangingPunct="1"/>
            <a:r>
              <a:rPr lang="en-US" altLang="ja-JP"/>
              <a:t>Architecture</a:t>
            </a:r>
            <a:r>
              <a:rPr lang="ja-JP" altLang="en-US"/>
              <a:t>より</a:t>
            </a:r>
          </a:p>
        </p:txBody>
      </p:sp>
    </p:spTree>
    <p:extLst>
      <p:ext uri="{BB962C8B-B14F-4D97-AF65-F5344CB8AC3E}">
        <p14:creationId xmlns:p14="http://schemas.microsoft.com/office/powerpoint/2010/main" val="3889353418"/>
      </p:ext>
    </p:extLst>
  </p:cSld>
  <p:clrMapOvr>
    <a:masterClrMapping/>
  </p:clrMapOvr>
  <mc:AlternateContent xmlns:mc="http://schemas.openxmlformats.org/markup-compatibility/2006" xmlns:p14="http://schemas.microsoft.com/office/powerpoint/2010/main">
    <mc:Choice Requires="p14">
      <p:transition spd="slow" p14:dur="2000" advTm="144902"/>
    </mc:Choice>
    <mc:Fallback xmlns="">
      <p:transition spd="slow" advTm="14490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ja-JP" altLang="en-US" dirty="0"/>
              <a:t>キャッシュの基本的なパラメータ</a:t>
            </a:r>
          </a:p>
        </p:txBody>
      </p:sp>
      <p:sp>
        <p:nvSpPr>
          <p:cNvPr id="44035" name="Rectangle 3"/>
          <p:cNvSpPr>
            <a:spLocks noGrp="1" noChangeArrowheads="1"/>
          </p:cNvSpPr>
          <p:nvPr>
            <p:ph type="body" idx="1"/>
          </p:nvPr>
        </p:nvSpPr>
        <p:spPr>
          <a:xfrm>
            <a:off x="457200" y="1341438"/>
            <a:ext cx="8229600" cy="4708525"/>
          </a:xfrm>
        </p:spPr>
        <p:txBody>
          <a:bodyPr/>
          <a:lstStyle/>
          <a:p>
            <a:pPr eaLnBrk="1" hangingPunct="1">
              <a:lnSpc>
                <a:spcPct val="90000"/>
              </a:lnSpc>
            </a:pPr>
            <a:r>
              <a:rPr lang="ja-JP" altLang="en-US" sz="2100" dirty="0"/>
              <a:t>容量を増やす</a:t>
            </a:r>
          </a:p>
          <a:p>
            <a:pPr lvl="1" eaLnBrk="1" hangingPunct="1">
              <a:lnSpc>
                <a:spcPct val="90000"/>
              </a:lnSpc>
              <a:buFont typeface="Wingdings" panose="05000000000000000000" pitchFamily="2" charset="2"/>
              <a:buNone/>
            </a:pPr>
            <a:r>
              <a:rPr lang="ja-JP" altLang="en-US" sz="2000" dirty="0"/>
              <a:t>〇容量ミスはもちろん減る。競合（衝突）ミスも減る。</a:t>
            </a:r>
          </a:p>
          <a:p>
            <a:pPr lvl="1" eaLnBrk="1" hangingPunct="1">
              <a:lnSpc>
                <a:spcPct val="90000"/>
              </a:lnSpc>
              <a:buFont typeface="Wingdings" panose="05000000000000000000" pitchFamily="2" charset="2"/>
              <a:buNone/>
            </a:pPr>
            <a:r>
              <a:rPr lang="en-US" altLang="ja-JP" sz="2000" dirty="0"/>
              <a:t>×</a:t>
            </a:r>
            <a:r>
              <a:rPr lang="ja-JP" altLang="en-US" sz="2000" dirty="0"/>
              <a:t>コストが大きくなる。ヒット時間が増える。チップ（ボード）に載らない</a:t>
            </a:r>
          </a:p>
          <a:p>
            <a:pPr eaLnBrk="1" hangingPunct="1">
              <a:lnSpc>
                <a:spcPct val="90000"/>
              </a:lnSpc>
            </a:pPr>
            <a:r>
              <a:rPr lang="en-US" altLang="ja-JP" sz="2100" dirty="0"/>
              <a:t>Way</a:t>
            </a:r>
            <a:r>
              <a:rPr lang="ja-JP" altLang="en-US" sz="2100" dirty="0"/>
              <a:t>数を増やす</a:t>
            </a:r>
          </a:p>
          <a:p>
            <a:pPr lvl="1" eaLnBrk="1" hangingPunct="1">
              <a:lnSpc>
                <a:spcPct val="90000"/>
              </a:lnSpc>
              <a:buFont typeface="Wingdings" panose="05000000000000000000" pitchFamily="2" charset="2"/>
              <a:buNone/>
            </a:pPr>
            <a:r>
              <a:rPr lang="ja-JP" altLang="en-US" sz="2000" dirty="0"/>
              <a:t>〇競合（衝突）ミスが減る</a:t>
            </a:r>
          </a:p>
          <a:p>
            <a:pPr lvl="2" eaLnBrk="1" hangingPunct="1">
              <a:lnSpc>
                <a:spcPct val="90000"/>
              </a:lnSpc>
              <a:buFont typeface="Wingdings" panose="05000000000000000000" pitchFamily="2" charset="2"/>
              <a:buNone/>
            </a:pPr>
            <a:r>
              <a:rPr lang="ja-JP" altLang="en-US" sz="1800" dirty="0"/>
              <a:t>キャッシュ容量が小さいと効果的、</a:t>
            </a:r>
            <a:r>
              <a:rPr lang="en-US" altLang="ja-JP" sz="1800" dirty="0"/>
              <a:t>2Way</a:t>
            </a:r>
            <a:r>
              <a:rPr lang="ja-JP" altLang="en-US" sz="1800" dirty="0"/>
              <a:t>は、</a:t>
            </a:r>
            <a:r>
              <a:rPr lang="en-US" altLang="ja-JP" sz="1800" dirty="0"/>
              <a:t>2</a:t>
            </a:r>
            <a:r>
              <a:rPr lang="ja-JP" altLang="en-US" sz="1800" dirty="0"/>
              <a:t>倍の大きさの</a:t>
            </a:r>
            <a:r>
              <a:rPr lang="en-US" altLang="ja-JP" sz="1800" dirty="0"/>
              <a:t>Direct Map</a:t>
            </a:r>
            <a:r>
              <a:rPr lang="ja-JP" altLang="en-US" sz="1800" dirty="0"/>
              <a:t>と同じ位のミス率になる</a:t>
            </a:r>
          </a:p>
          <a:p>
            <a:pPr lvl="2" eaLnBrk="1" hangingPunct="1">
              <a:lnSpc>
                <a:spcPct val="90000"/>
              </a:lnSpc>
              <a:buFont typeface="Wingdings" panose="05000000000000000000" pitchFamily="2" charset="2"/>
              <a:buNone/>
            </a:pPr>
            <a:r>
              <a:rPr lang="ja-JP" altLang="en-US" sz="1800" dirty="0"/>
              <a:t>キャッシュ容量が大きい場合、残った不運な競合（衝突）ミスを減らす効果がある</a:t>
            </a:r>
          </a:p>
          <a:p>
            <a:pPr lvl="1" eaLnBrk="1" hangingPunct="1">
              <a:lnSpc>
                <a:spcPct val="90000"/>
              </a:lnSpc>
              <a:buFont typeface="Wingdings" panose="05000000000000000000" pitchFamily="2" charset="2"/>
              <a:buNone/>
            </a:pPr>
            <a:r>
              <a:rPr lang="en-US" altLang="ja-JP" sz="2000" dirty="0"/>
              <a:t>×</a:t>
            </a:r>
            <a:r>
              <a:rPr lang="ja-JP" altLang="en-US" sz="2000" dirty="0"/>
              <a:t>コストが大きくなる。ヒット時間が増える。</a:t>
            </a:r>
            <a:r>
              <a:rPr lang="en-US" altLang="ja-JP" sz="2000" dirty="0"/>
              <a:t>4</a:t>
            </a:r>
            <a:r>
              <a:rPr lang="ja-JP" altLang="en-US" sz="2000" dirty="0"/>
              <a:t>以上はあまり効果がない。</a:t>
            </a:r>
          </a:p>
          <a:p>
            <a:pPr eaLnBrk="1" hangingPunct="1">
              <a:lnSpc>
                <a:spcPct val="90000"/>
              </a:lnSpc>
            </a:pPr>
            <a:r>
              <a:rPr lang="ja-JP" altLang="en-US" sz="2100" dirty="0"/>
              <a:t>ブロックサイズを大きくする</a:t>
            </a:r>
          </a:p>
          <a:p>
            <a:pPr lvl="1" eaLnBrk="1" hangingPunct="1">
              <a:lnSpc>
                <a:spcPct val="90000"/>
              </a:lnSpc>
              <a:buFont typeface="Wingdings" panose="05000000000000000000" pitchFamily="2" charset="2"/>
              <a:buNone/>
            </a:pPr>
            <a:r>
              <a:rPr lang="ja-JP" altLang="en-US" sz="2000" dirty="0"/>
              <a:t>　〇局所性によりミスが減る。</a:t>
            </a:r>
          </a:p>
          <a:p>
            <a:pPr lvl="1" eaLnBrk="1" hangingPunct="1">
              <a:lnSpc>
                <a:spcPct val="90000"/>
              </a:lnSpc>
              <a:buFont typeface="Wingdings" panose="05000000000000000000" pitchFamily="2" charset="2"/>
              <a:buNone/>
            </a:pPr>
            <a:r>
              <a:rPr lang="ja-JP" altLang="en-US" sz="2000" dirty="0"/>
              <a:t>　</a:t>
            </a:r>
            <a:r>
              <a:rPr lang="en-US" altLang="ja-JP" sz="2000" dirty="0"/>
              <a:t>×</a:t>
            </a:r>
            <a:r>
              <a:rPr lang="ja-JP" altLang="en-US" sz="2000" dirty="0"/>
              <a:t>ミスペナルテイが増える。（ブロックサイズに比例はしないが</a:t>
            </a:r>
            <a:r>
              <a:rPr lang="ja-JP" altLang="en-US" sz="2000" dirty="0" err="1"/>
              <a:t>、、</a:t>
            </a:r>
            <a:r>
              <a:rPr lang="ja-JP" altLang="en-US" sz="2000" dirty="0"/>
              <a:t>）</a:t>
            </a:r>
          </a:p>
          <a:p>
            <a:pPr lvl="1" eaLnBrk="1" hangingPunct="1">
              <a:lnSpc>
                <a:spcPct val="90000"/>
              </a:lnSpc>
              <a:buFont typeface="Wingdings" panose="05000000000000000000" pitchFamily="2" charset="2"/>
              <a:buNone/>
            </a:pPr>
            <a:r>
              <a:rPr lang="ja-JP" altLang="en-US" sz="2000" dirty="0"/>
              <a:t>　　　キャッシュ容量が小さいと衝突ミスが増える</a:t>
            </a:r>
          </a:p>
          <a:p>
            <a:pPr lvl="1" eaLnBrk="1" hangingPunct="1">
              <a:lnSpc>
                <a:spcPct val="90000"/>
              </a:lnSpc>
              <a:buFont typeface="Wingdings" panose="05000000000000000000" pitchFamily="2" charset="2"/>
              <a:buNone/>
            </a:pPr>
            <a:r>
              <a:rPr lang="ja-JP" altLang="en-US" sz="2000" dirty="0"/>
              <a:t>容量に応じて適切なブロックサイズを選ぶ。</a:t>
            </a:r>
            <a:r>
              <a:rPr lang="en-US" altLang="ja-JP" sz="2000" dirty="0"/>
              <a:t>32byte-128byte</a:t>
            </a:r>
          </a:p>
        </p:txBody>
      </p:sp>
    </p:spTree>
    <p:extLst>
      <p:ext uri="{BB962C8B-B14F-4D97-AF65-F5344CB8AC3E}">
        <p14:creationId xmlns:p14="http://schemas.microsoft.com/office/powerpoint/2010/main" val="3886043281"/>
      </p:ext>
    </p:extLst>
  </p:cSld>
  <p:clrMapOvr>
    <a:masterClrMapping/>
  </p:clrMapOvr>
  <mc:AlternateContent xmlns:mc="http://schemas.openxmlformats.org/markup-compatibility/2006" xmlns:p14="http://schemas.microsoft.com/office/powerpoint/2010/main">
    <mc:Choice Requires="p14">
      <p:transition spd="slow" p14:dur="2000" advTm="202325"/>
    </mc:Choice>
    <mc:Fallback xmlns="">
      <p:transition spd="slow" advTm="20232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ja-JP" altLang="ja-JP"/>
          </a:p>
        </p:txBody>
      </p:sp>
      <p:sp>
        <p:nvSpPr>
          <p:cNvPr id="45059" name="Rectangle 3"/>
          <p:cNvSpPr>
            <a:spLocks noGrp="1" noChangeArrowheads="1"/>
          </p:cNvSpPr>
          <p:nvPr>
            <p:ph type="body" idx="1"/>
          </p:nvPr>
        </p:nvSpPr>
        <p:spPr/>
        <p:txBody>
          <a:bodyPr/>
          <a:lstStyle/>
          <a:p>
            <a:pPr eaLnBrk="1" hangingPunct="1"/>
            <a:endParaRPr lang="ja-JP" altLang="ja-JP"/>
          </a:p>
        </p:txBody>
      </p:sp>
      <p:pic>
        <p:nvPicPr>
          <p:cNvPr id="45060" name="Picture 4" descr="c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604838"/>
            <a:ext cx="9039225" cy="80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34925" y="188913"/>
            <a:ext cx="177006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ブロックサイズと</a:t>
            </a:r>
          </a:p>
          <a:p>
            <a:pPr eaLnBrk="1" hangingPunct="1"/>
            <a:r>
              <a:rPr lang="ja-JP" altLang="en-US"/>
              <a:t>ミスの割合</a:t>
            </a:r>
          </a:p>
          <a:p>
            <a:pPr eaLnBrk="1" hangingPunct="1"/>
            <a:r>
              <a:rPr lang="en-US" altLang="ja-JP"/>
              <a:t>Hennessy &amp; </a:t>
            </a:r>
          </a:p>
          <a:p>
            <a:pPr eaLnBrk="1" hangingPunct="1"/>
            <a:r>
              <a:rPr lang="en-US" altLang="ja-JP"/>
              <a:t>Patterson</a:t>
            </a:r>
          </a:p>
          <a:p>
            <a:pPr eaLnBrk="1" hangingPunct="1"/>
            <a:r>
              <a:rPr lang="en-US" altLang="ja-JP"/>
              <a:t>Computer </a:t>
            </a:r>
          </a:p>
          <a:p>
            <a:pPr eaLnBrk="1" hangingPunct="1"/>
            <a:r>
              <a:rPr lang="en-US" altLang="ja-JP"/>
              <a:t>Architecture</a:t>
            </a:r>
            <a:r>
              <a:rPr lang="ja-JP" altLang="en-US"/>
              <a:t>より</a:t>
            </a:r>
          </a:p>
        </p:txBody>
      </p:sp>
    </p:spTree>
    <p:extLst>
      <p:ext uri="{BB962C8B-B14F-4D97-AF65-F5344CB8AC3E}">
        <p14:creationId xmlns:p14="http://schemas.microsoft.com/office/powerpoint/2010/main" val="2050552436"/>
      </p:ext>
    </p:extLst>
  </p:cSld>
  <p:clrMapOvr>
    <a:masterClrMapping/>
  </p:clrMapOvr>
  <mc:AlternateContent xmlns:mc="http://schemas.openxmlformats.org/markup-compatibility/2006" xmlns:p14="http://schemas.microsoft.com/office/powerpoint/2010/main">
    <mc:Choice Requires="p14">
      <p:transition spd="slow" p14:dur="2000" advTm="52487"/>
    </mc:Choice>
    <mc:Fallback xmlns="">
      <p:transition spd="slow" advTm="52487"/>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ja-JP" altLang="ja-JP"/>
          </a:p>
        </p:txBody>
      </p:sp>
      <p:sp>
        <p:nvSpPr>
          <p:cNvPr id="46083" name="Rectangle 3"/>
          <p:cNvSpPr>
            <a:spLocks noGrp="1" noChangeArrowheads="1"/>
          </p:cNvSpPr>
          <p:nvPr>
            <p:ph type="body" idx="1"/>
          </p:nvPr>
        </p:nvSpPr>
        <p:spPr/>
        <p:txBody>
          <a:bodyPr/>
          <a:lstStyle/>
          <a:p>
            <a:pPr eaLnBrk="1" hangingPunct="1"/>
            <a:endParaRPr lang="ja-JP" altLang="ja-JP"/>
          </a:p>
        </p:txBody>
      </p:sp>
      <p:pic>
        <p:nvPicPr>
          <p:cNvPr id="46084" name="Picture 4" descr="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0"/>
            <a:ext cx="9144000"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468313" y="3141663"/>
            <a:ext cx="19034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ブロックサイズと</a:t>
            </a:r>
          </a:p>
          <a:p>
            <a:pPr eaLnBrk="1" hangingPunct="1"/>
            <a:r>
              <a:rPr lang="ja-JP" altLang="en-US"/>
              <a:t>平均アクセス時間</a:t>
            </a:r>
          </a:p>
          <a:p>
            <a:pPr eaLnBrk="1" hangingPunct="1"/>
            <a:r>
              <a:rPr lang="en-US" altLang="ja-JP"/>
              <a:t>Hennessy &amp; </a:t>
            </a:r>
          </a:p>
          <a:p>
            <a:pPr eaLnBrk="1" hangingPunct="1"/>
            <a:r>
              <a:rPr lang="en-US" altLang="ja-JP"/>
              <a:t>Patterson</a:t>
            </a:r>
          </a:p>
          <a:p>
            <a:pPr eaLnBrk="1" hangingPunct="1"/>
            <a:r>
              <a:rPr lang="en-US" altLang="ja-JP"/>
              <a:t>Computer </a:t>
            </a:r>
          </a:p>
          <a:p>
            <a:pPr eaLnBrk="1" hangingPunct="1"/>
            <a:r>
              <a:rPr lang="en-US" altLang="ja-JP"/>
              <a:t>Architecture</a:t>
            </a:r>
            <a:r>
              <a:rPr lang="ja-JP" altLang="en-US"/>
              <a:t>より</a:t>
            </a:r>
          </a:p>
        </p:txBody>
      </p:sp>
    </p:spTree>
    <p:extLst>
      <p:ext uri="{BB962C8B-B14F-4D97-AF65-F5344CB8AC3E}">
        <p14:creationId xmlns:p14="http://schemas.microsoft.com/office/powerpoint/2010/main" val="3030981689"/>
      </p:ext>
    </p:extLst>
  </p:cSld>
  <p:clrMapOvr>
    <a:masterClrMapping/>
  </p:clrMapOvr>
  <mc:AlternateContent xmlns:mc="http://schemas.openxmlformats.org/markup-compatibility/2006" xmlns:p14="http://schemas.microsoft.com/office/powerpoint/2010/main">
    <mc:Choice Requires="p14">
      <p:transition spd="slow" p14:dur="2000" advTm="64352"/>
    </mc:Choice>
    <mc:Fallback xmlns="">
      <p:transition spd="slow" advTm="643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ja-JP" altLang="en-US"/>
              <a:t>半導体メモリの分類</a:t>
            </a:r>
          </a:p>
        </p:txBody>
      </p:sp>
      <p:sp>
        <p:nvSpPr>
          <p:cNvPr id="125955" name="Rectangle 3"/>
          <p:cNvSpPr>
            <a:spLocks noGrp="1" noChangeArrowheads="1"/>
          </p:cNvSpPr>
          <p:nvPr>
            <p:ph type="body" idx="1"/>
          </p:nvPr>
        </p:nvSpPr>
        <p:spPr>
          <a:xfrm>
            <a:off x="457200" y="1417638"/>
            <a:ext cx="8229600" cy="4530725"/>
          </a:xfrm>
        </p:spPr>
        <p:txBody>
          <a:bodyPr/>
          <a:lstStyle/>
          <a:p>
            <a:pPr>
              <a:lnSpc>
                <a:spcPct val="90000"/>
              </a:lnSpc>
            </a:pPr>
            <a:r>
              <a:rPr lang="en-US" altLang="ja-JP" sz="2800" dirty="0"/>
              <a:t>RAM</a:t>
            </a:r>
            <a:r>
              <a:rPr lang="ja-JP" altLang="en-US" sz="2800" dirty="0"/>
              <a:t>　</a:t>
            </a:r>
            <a:r>
              <a:rPr lang="en-US" altLang="ja-JP" sz="2800" dirty="0"/>
              <a:t>(Random Access Memory)</a:t>
            </a:r>
            <a:r>
              <a:rPr lang="ja-JP" altLang="en-US" sz="2800" dirty="0"/>
              <a:t>：　揮発性メモリ</a:t>
            </a:r>
          </a:p>
          <a:p>
            <a:pPr lvl="1">
              <a:lnSpc>
                <a:spcPct val="90000"/>
              </a:lnSpc>
            </a:pPr>
            <a:r>
              <a:rPr lang="ja-JP" altLang="en-US" sz="2500" dirty="0"/>
              <a:t>電源を切ると内容が消滅</a:t>
            </a:r>
          </a:p>
          <a:p>
            <a:pPr lvl="1">
              <a:lnSpc>
                <a:spcPct val="90000"/>
              </a:lnSpc>
            </a:pPr>
            <a:r>
              <a:rPr lang="en-US" altLang="ja-JP" sz="2500" dirty="0"/>
              <a:t>SRAM(Static</a:t>
            </a:r>
            <a:r>
              <a:rPr lang="ja-JP" altLang="en-US" sz="2500" dirty="0"/>
              <a:t>　</a:t>
            </a:r>
            <a:r>
              <a:rPr lang="en-US" altLang="ja-JP" sz="2500" dirty="0"/>
              <a:t>RAM)</a:t>
            </a:r>
          </a:p>
          <a:p>
            <a:pPr lvl="1">
              <a:lnSpc>
                <a:spcPct val="90000"/>
              </a:lnSpc>
            </a:pPr>
            <a:r>
              <a:rPr lang="en-US" altLang="ja-JP" sz="2500" dirty="0"/>
              <a:t>DRAM(Dynamic</a:t>
            </a:r>
            <a:r>
              <a:rPr lang="ja-JP" altLang="en-US" sz="2500" dirty="0"/>
              <a:t>　</a:t>
            </a:r>
            <a:r>
              <a:rPr lang="en-US" altLang="ja-JP" sz="2500" dirty="0"/>
              <a:t>RAM)</a:t>
            </a:r>
          </a:p>
          <a:p>
            <a:pPr>
              <a:lnSpc>
                <a:spcPct val="90000"/>
              </a:lnSpc>
            </a:pPr>
            <a:r>
              <a:rPr lang="en-US" altLang="ja-JP" sz="2800" dirty="0"/>
              <a:t>ROM(Read Only Memory)</a:t>
            </a:r>
            <a:r>
              <a:rPr lang="ja-JP" altLang="en-US" sz="2800" dirty="0"/>
              <a:t>：不揮発性メモリ</a:t>
            </a:r>
          </a:p>
          <a:p>
            <a:pPr lvl="1">
              <a:lnSpc>
                <a:spcPct val="90000"/>
              </a:lnSpc>
            </a:pPr>
            <a:r>
              <a:rPr lang="ja-JP" altLang="en-US" sz="2500" dirty="0"/>
              <a:t>電源を切っても内容が保持</a:t>
            </a:r>
          </a:p>
          <a:p>
            <a:pPr lvl="1">
              <a:lnSpc>
                <a:spcPct val="90000"/>
              </a:lnSpc>
            </a:pPr>
            <a:r>
              <a:rPr lang="en-US" altLang="ja-JP" sz="2500" dirty="0"/>
              <a:t>Mask ROM </a:t>
            </a:r>
            <a:r>
              <a:rPr lang="ja-JP" altLang="en-US" sz="2500" dirty="0"/>
              <a:t>書き換え不能</a:t>
            </a:r>
          </a:p>
          <a:p>
            <a:pPr lvl="1">
              <a:lnSpc>
                <a:spcPct val="90000"/>
              </a:lnSpc>
            </a:pPr>
            <a:r>
              <a:rPr lang="en-US" altLang="ja-JP" sz="2500" dirty="0"/>
              <a:t>PROM(Programmable ROM)</a:t>
            </a:r>
            <a:r>
              <a:rPr lang="ja-JP" altLang="en-US" sz="2500" dirty="0"/>
              <a:t>　プログラム可</a:t>
            </a:r>
          </a:p>
          <a:p>
            <a:pPr lvl="2">
              <a:lnSpc>
                <a:spcPct val="90000"/>
              </a:lnSpc>
            </a:pPr>
            <a:r>
              <a:rPr lang="en-US" altLang="ja-JP" sz="2200" dirty="0"/>
              <a:t>One Time PROM</a:t>
            </a:r>
            <a:r>
              <a:rPr lang="ja-JP" altLang="en-US" sz="2200" dirty="0"/>
              <a:t>　一回のみ書き込める</a:t>
            </a:r>
          </a:p>
          <a:p>
            <a:pPr lvl="2">
              <a:lnSpc>
                <a:spcPct val="90000"/>
              </a:lnSpc>
            </a:pPr>
            <a:r>
              <a:rPr lang="en-US" altLang="ja-JP" sz="2200" dirty="0"/>
              <a:t>Erasable PROM</a:t>
            </a:r>
            <a:r>
              <a:rPr lang="ja-JP" altLang="en-US" sz="2200" dirty="0"/>
              <a:t>　消去、再書き込み可能</a:t>
            </a:r>
          </a:p>
          <a:p>
            <a:pPr lvl="3">
              <a:lnSpc>
                <a:spcPct val="90000"/>
              </a:lnSpc>
            </a:pPr>
            <a:r>
              <a:rPr lang="en-US" altLang="ja-JP" sz="1800" dirty="0"/>
              <a:t>UV EPROM</a:t>
            </a:r>
            <a:r>
              <a:rPr lang="ja-JP" altLang="en-US" sz="1800" dirty="0"/>
              <a:t>　（紫外線消去型）</a:t>
            </a:r>
          </a:p>
          <a:p>
            <a:pPr lvl="3">
              <a:lnSpc>
                <a:spcPct val="90000"/>
              </a:lnSpc>
            </a:pPr>
            <a:r>
              <a:rPr lang="en-US" altLang="ja-JP" sz="1800" dirty="0"/>
              <a:t>EEPROM </a:t>
            </a:r>
            <a:r>
              <a:rPr lang="ja-JP" altLang="en-US" sz="1800" dirty="0"/>
              <a:t>（電気的消去可能型）　</a:t>
            </a:r>
            <a:r>
              <a:rPr lang="en-US" altLang="ja-JP" sz="1800" dirty="0">
                <a:solidFill>
                  <a:srgbClr val="FF0000"/>
                </a:solidFill>
              </a:rPr>
              <a:t>FLASH</a:t>
            </a:r>
            <a:r>
              <a:rPr lang="ja-JP" altLang="en-US" sz="1800" dirty="0">
                <a:solidFill>
                  <a:srgbClr val="FF0000"/>
                </a:solidFill>
              </a:rPr>
              <a:t>　</a:t>
            </a:r>
            <a:r>
              <a:rPr lang="en-US" altLang="ja-JP" sz="1800" dirty="0">
                <a:solidFill>
                  <a:srgbClr val="FF0000"/>
                </a:solidFill>
              </a:rPr>
              <a:t>Memory</a:t>
            </a:r>
          </a:p>
          <a:p>
            <a:pPr>
              <a:lnSpc>
                <a:spcPct val="90000"/>
              </a:lnSpc>
            </a:pPr>
            <a:endParaRPr lang="en-US" altLang="ja-JP" sz="2800" dirty="0"/>
          </a:p>
        </p:txBody>
      </p:sp>
    </p:spTree>
    <p:extLst>
      <p:ext uri="{BB962C8B-B14F-4D97-AF65-F5344CB8AC3E}">
        <p14:creationId xmlns:p14="http://schemas.microsoft.com/office/powerpoint/2010/main" val="650835469"/>
      </p:ext>
    </p:extLst>
  </p:cSld>
  <p:clrMapOvr>
    <a:masterClrMapping/>
  </p:clrMapOvr>
  <mc:AlternateContent xmlns:mc="http://schemas.openxmlformats.org/markup-compatibility/2006" xmlns:p14="http://schemas.microsoft.com/office/powerpoint/2010/main">
    <mc:Choice Requires="p14">
      <p:transition spd="slow" p14:dur="2000" advTm="164430"/>
    </mc:Choice>
    <mc:Fallback xmlns="">
      <p:transition spd="slow" advTm="16443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本日のまとめ</a:t>
            </a:r>
          </a:p>
        </p:txBody>
      </p:sp>
      <p:sp>
        <p:nvSpPr>
          <p:cNvPr id="3" name="コンテンツ プレースホルダー 2"/>
          <p:cNvSpPr>
            <a:spLocks noGrp="1"/>
          </p:cNvSpPr>
          <p:nvPr>
            <p:ph idx="1"/>
          </p:nvPr>
        </p:nvSpPr>
        <p:spPr>
          <a:xfrm>
            <a:off x="391817" y="980728"/>
            <a:ext cx="8717396" cy="4525963"/>
          </a:xfrm>
        </p:spPr>
        <p:txBody>
          <a:bodyPr/>
          <a:lstStyle/>
          <a:p>
            <a:r>
              <a:rPr lang="ja-JP" altLang="en-US" sz="2400" dirty="0"/>
              <a:t>記憶の階層は、高速小容量のメモリを</a:t>
            </a:r>
            <a:r>
              <a:rPr lang="en-US" altLang="ja-JP" sz="2400" dirty="0"/>
              <a:t>CPU</a:t>
            </a:r>
            <a:r>
              <a:rPr lang="ja-JP" altLang="en-US" sz="2400" dirty="0"/>
              <a:t>の近くに、遅いが大容量のメモリを遠くに置く</a:t>
            </a:r>
            <a:endParaRPr lang="en-US" altLang="ja-JP" sz="2400" dirty="0"/>
          </a:p>
          <a:p>
            <a:pPr lvl="1"/>
            <a:r>
              <a:rPr lang="ja-JP" altLang="en-US" sz="2000" dirty="0"/>
              <a:t>局所性の原則により、高速かつ大容量のメモリに見せかけることが可能</a:t>
            </a:r>
            <a:endParaRPr lang="en-US" altLang="ja-JP" sz="2000" dirty="0"/>
          </a:p>
          <a:p>
            <a:pPr lvl="1"/>
            <a:r>
              <a:rPr lang="ja-JP" altLang="en-US" sz="2000" dirty="0"/>
              <a:t>キャッシュ</a:t>
            </a:r>
            <a:endParaRPr lang="en-US" altLang="ja-JP" sz="2000" dirty="0"/>
          </a:p>
          <a:p>
            <a:pPr lvl="2"/>
            <a:r>
              <a:rPr lang="ja-JP" altLang="en-US" sz="1600" dirty="0"/>
              <a:t>良く使うデータを入れておく高速小容量のメモリ</a:t>
            </a:r>
            <a:endParaRPr lang="en-US" altLang="ja-JP" sz="1600" dirty="0"/>
          </a:p>
          <a:p>
            <a:pPr lvl="1"/>
            <a:r>
              <a:rPr lang="en-US" altLang="ja-JP" sz="2000" dirty="0"/>
              <a:t>CPU</a:t>
            </a:r>
            <a:r>
              <a:rPr lang="ja-JP" altLang="en-US" sz="2000" dirty="0"/>
              <a:t>から順に</a:t>
            </a:r>
            <a:r>
              <a:rPr lang="en-US" altLang="ja-JP" sz="2000" dirty="0"/>
              <a:t>L1,L2</a:t>
            </a:r>
            <a:r>
              <a:rPr lang="ja-JP" altLang="en-US" sz="2000" dirty="0"/>
              <a:t>はオンチップ</a:t>
            </a:r>
            <a:r>
              <a:rPr lang="en-US" altLang="ja-JP" sz="2000" dirty="0"/>
              <a:t>SRAM,L3</a:t>
            </a:r>
            <a:r>
              <a:rPr lang="ja-JP" altLang="en-US" sz="2000" dirty="0"/>
              <a:t>はオンボード</a:t>
            </a:r>
            <a:r>
              <a:rPr lang="en-US" altLang="ja-JP" sz="2000" dirty="0"/>
              <a:t>SRAM</a:t>
            </a:r>
          </a:p>
          <a:p>
            <a:pPr lvl="1"/>
            <a:r>
              <a:rPr lang="ja-JP" altLang="en-US" sz="2000" dirty="0"/>
              <a:t>主記憶は</a:t>
            </a:r>
            <a:r>
              <a:rPr lang="en-US" altLang="ja-JP" sz="2000" dirty="0"/>
              <a:t>DRAM</a:t>
            </a:r>
            <a:r>
              <a:rPr lang="ja-JP" altLang="en-US" sz="2000" dirty="0" err="1"/>
              <a:t>、</a:t>
            </a:r>
            <a:r>
              <a:rPr lang="ja-JP" altLang="en-US" sz="2000" dirty="0"/>
              <a:t>補助記憶はディスクかフラッシュメモリで作る</a:t>
            </a:r>
            <a:endParaRPr lang="en-US" altLang="ja-JP" sz="2000" dirty="0"/>
          </a:p>
          <a:p>
            <a:r>
              <a:rPr lang="ja-JP" altLang="en-US" sz="2400" dirty="0"/>
              <a:t>キャッシュのマッピング</a:t>
            </a:r>
            <a:endParaRPr lang="en-US" altLang="ja-JP" sz="2400" dirty="0"/>
          </a:p>
          <a:p>
            <a:pPr lvl="1"/>
            <a:r>
              <a:rPr lang="ja-JP" altLang="en-US" sz="2000" dirty="0"/>
              <a:t>ダイレクトマップは</a:t>
            </a:r>
            <a:r>
              <a:rPr lang="en-US" altLang="ja-JP" sz="2000" dirty="0"/>
              <a:t>index</a:t>
            </a:r>
            <a:r>
              <a:rPr lang="ja-JP" altLang="en-US" sz="2000" dirty="0"/>
              <a:t>によって入る場所が一箇所に決まる</a:t>
            </a:r>
            <a:endParaRPr lang="en-US" altLang="ja-JP" sz="2000" dirty="0"/>
          </a:p>
          <a:p>
            <a:pPr lvl="1"/>
            <a:r>
              <a:rPr lang="en-US" altLang="ja-JP" sz="2400" dirty="0"/>
              <a:t>n-way</a:t>
            </a:r>
            <a:r>
              <a:rPr lang="ja-JP" altLang="en-US" sz="2400" dirty="0"/>
              <a:t>は</a:t>
            </a:r>
            <a:r>
              <a:rPr lang="en-US" altLang="ja-JP" sz="2400" dirty="0"/>
              <a:t>N</a:t>
            </a:r>
            <a:r>
              <a:rPr lang="ja-JP" altLang="en-US" sz="2400" dirty="0"/>
              <a:t>箇所の中から選ぶことができる</a:t>
            </a:r>
            <a:endParaRPr lang="en-US" altLang="ja-JP" sz="2400" dirty="0"/>
          </a:p>
          <a:p>
            <a:pPr lvl="1"/>
            <a:r>
              <a:rPr lang="ja-JP" altLang="en-US" sz="2400" dirty="0"/>
              <a:t>フルマップはどこに置いても良い</a:t>
            </a:r>
            <a:endParaRPr lang="en-US" altLang="ja-JP" sz="2400" dirty="0"/>
          </a:p>
          <a:p>
            <a:pPr lvl="1"/>
            <a:r>
              <a:rPr lang="ja-JP" altLang="en-US" sz="2400" dirty="0"/>
              <a:t>キャッシュ構成の設計は</a:t>
            </a:r>
            <a:r>
              <a:rPr lang="en-US" altLang="ja-JP" sz="2400" dirty="0"/>
              <a:t>28</a:t>
            </a:r>
            <a:r>
              <a:rPr lang="ja-JP" altLang="en-US" sz="2400" dirty="0"/>
              <a:t>ページを参照</a:t>
            </a:r>
            <a:endParaRPr lang="en-US" altLang="ja-JP" sz="2400" dirty="0"/>
          </a:p>
          <a:p>
            <a:r>
              <a:rPr lang="ja-JP" altLang="en-US" sz="2800" dirty="0"/>
              <a:t>キャッシュのミスの原因は</a:t>
            </a:r>
            <a:r>
              <a:rPr lang="en-US" altLang="ja-JP" sz="2800" dirty="0"/>
              <a:t>3</a:t>
            </a:r>
            <a:r>
              <a:rPr lang="ja-JP" altLang="en-US" sz="2800" dirty="0" err="1"/>
              <a:t>つの</a:t>
            </a:r>
            <a:r>
              <a:rPr lang="en-US" altLang="ja-JP" sz="2800" dirty="0"/>
              <a:t>C</a:t>
            </a:r>
          </a:p>
          <a:p>
            <a:pPr lvl="1"/>
            <a:r>
              <a:rPr lang="ja-JP" altLang="en-US" sz="2400" dirty="0"/>
              <a:t>キャッシュ容量、ブロックサイズ、</a:t>
            </a:r>
            <a:r>
              <a:rPr lang="en-US" altLang="ja-JP" sz="2400" dirty="0"/>
              <a:t>way</a:t>
            </a:r>
            <a:r>
              <a:rPr lang="ja-JP" altLang="en-US" sz="2400" dirty="0"/>
              <a:t>数に依存</a:t>
            </a:r>
            <a:endParaRPr lang="en-US" altLang="ja-JP" sz="2400" dirty="0"/>
          </a:p>
          <a:p>
            <a:pPr lvl="1"/>
            <a:endParaRPr lang="en-US" altLang="ja-JP" sz="2000" dirty="0"/>
          </a:p>
          <a:p>
            <a:endParaRPr lang="en-US" altLang="ja-JP" sz="2000" dirty="0"/>
          </a:p>
          <a:p>
            <a:pPr marL="0" indent="0" eaLnBrk="1" hangingPunct="1">
              <a:buFontTx/>
              <a:buNone/>
            </a:pPr>
            <a:r>
              <a:rPr lang="ja-JP" altLang="en-US" sz="2400" dirty="0"/>
              <a:t>　</a:t>
            </a:r>
            <a:endParaRPr lang="en-US" altLang="ja-JP" sz="2400" dirty="0"/>
          </a:p>
          <a:p>
            <a:endParaRPr kumimoji="1" lang="en-US" altLang="ja-JP" sz="2400" dirty="0"/>
          </a:p>
          <a:p>
            <a:endParaRPr kumimoji="1" lang="en-US" altLang="ja-JP" sz="2400" dirty="0"/>
          </a:p>
          <a:p>
            <a:pPr marL="0" indent="0">
              <a:buNone/>
            </a:pPr>
            <a:endParaRPr lang="en-US" altLang="ja-JP" sz="2400" dirty="0"/>
          </a:p>
          <a:p>
            <a:pPr marL="0" indent="0">
              <a:buNone/>
            </a:pPr>
            <a:endParaRPr kumimoji="1" lang="en-US" altLang="ja-JP" sz="2400" dirty="0"/>
          </a:p>
        </p:txBody>
      </p:sp>
      <p:pic>
        <p:nvPicPr>
          <p:cNvPr id="4"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48624" y="4823498"/>
            <a:ext cx="1995376" cy="203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974088"/>
      </p:ext>
    </p:extLst>
  </p:cSld>
  <p:clrMapOvr>
    <a:masterClrMapping/>
  </p:clrMapOvr>
  <mc:AlternateContent xmlns:mc="http://schemas.openxmlformats.org/markup-compatibility/2006" xmlns:p14="http://schemas.microsoft.com/office/powerpoint/2010/main">
    <mc:Choice Requires="p14">
      <p:transition spd="slow" p14:dur="2000" advTm="123517"/>
    </mc:Choice>
    <mc:Fallback xmlns="">
      <p:transition spd="slow" advTm="123517"/>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ja-JP" altLang="en-US"/>
              <a:t>演習</a:t>
            </a:r>
            <a:r>
              <a:rPr lang="en-US" altLang="ja-JP"/>
              <a:t>1</a:t>
            </a:r>
          </a:p>
        </p:txBody>
      </p:sp>
      <p:sp>
        <p:nvSpPr>
          <p:cNvPr id="60419" name="Rectangle 3"/>
          <p:cNvSpPr>
            <a:spLocks noGrp="1" noChangeArrowheads="1"/>
          </p:cNvSpPr>
          <p:nvPr>
            <p:ph type="body" idx="1"/>
          </p:nvPr>
        </p:nvSpPr>
        <p:spPr>
          <a:xfrm>
            <a:off x="457200" y="1052736"/>
            <a:ext cx="8229600" cy="5078189"/>
          </a:xfrm>
        </p:spPr>
        <p:txBody>
          <a:bodyPr/>
          <a:lstStyle/>
          <a:p>
            <a:pPr eaLnBrk="1" hangingPunct="1">
              <a:lnSpc>
                <a:spcPct val="80000"/>
              </a:lnSpc>
            </a:pPr>
            <a:r>
              <a:rPr lang="en-US" altLang="ja-JP" sz="2600" dirty="0"/>
              <a:t>0x00</a:t>
            </a:r>
            <a:r>
              <a:rPr lang="ja-JP" altLang="en-US" sz="2600" dirty="0"/>
              <a:t>番地からサイズ</a:t>
            </a:r>
            <a:r>
              <a:rPr lang="en-US" altLang="ja-JP" sz="2600" dirty="0"/>
              <a:t>8</a:t>
            </a:r>
            <a:r>
              <a:rPr lang="ja-JP" altLang="en-US" sz="2600" dirty="0"/>
              <a:t>の配列</a:t>
            </a:r>
            <a:r>
              <a:rPr lang="en-US" altLang="ja-JP" sz="2600" dirty="0"/>
              <a:t>A[</a:t>
            </a:r>
            <a:r>
              <a:rPr lang="en-US" altLang="ja-JP" sz="2600" dirty="0" err="1"/>
              <a:t>i</a:t>
            </a:r>
            <a:r>
              <a:rPr lang="en-US" altLang="ja-JP" sz="2600" dirty="0"/>
              <a:t>]</a:t>
            </a:r>
            <a:r>
              <a:rPr lang="ja-JP" altLang="en-US" sz="2600" dirty="0"/>
              <a:t>が、</a:t>
            </a:r>
            <a:r>
              <a:rPr lang="en-US" altLang="ja-JP" sz="2600" dirty="0" err="1"/>
              <a:t>0x100</a:t>
            </a:r>
            <a:r>
              <a:rPr lang="ja-JP" altLang="en-US" sz="2600" dirty="0"/>
              <a:t>番地から同じくサイズ</a:t>
            </a:r>
            <a:r>
              <a:rPr lang="en-US" altLang="ja-JP" sz="2600" dirty="0"/>
              <a:t>8</a:t>
            </a:r>
            <a:r>
              <a:rPr lang="ja-JP" altLang="en-US" sz="2600" dirty="0"/>
              <a:t>の配列</a:t>
            </a:r>
            <a:r>
              <a:rPr lang="en-US" altLang="ja-JP" sz="2600" dirty="0"/>
              <a:t>B[</a:t>
            </a:r>
            <a:r>
              <a:rPr lang="en-US" altLang="ja-JP" sz="2600" dirty="0" err="1"/>
              <a:t>i</a:t>
            </a:r>
            <a:r>
              <a:rPr lang="en-US" altLang="ja-JP" sz="2600" dirty="0"/>
              <a:t>]</a:t>
            </a:r>
            <a:r>
              <a:rPr lang="ja-JP" altLang="en-US" sz="2600" dirty="0"/>
              <a:t>が割り付けられている。</a:t>
            </a:r>
          </a:p>
          <a:p>
            <a:pPr eaLnBrk="1" hangingPunct="1">
              <a:lnSpc>
                <a:spcPct val="80000"/>
              </a:lnSpc>
            </a:pPr>
            <a:r>
              <a:rPr lang="en-US" altLang="ja-JP" sz="2600" dirty="0" err="1"/>
              <a:t>enshu.s</a:t>
            </a:r>
            <a:r>
              <a:rPr lang="ja-JP" altLang="en-US" sz="2600" dirty="0"/>
              <a:t>は以下を計算するプログラムである</a:t>
            </a:r>
          </a:p>
          <a:p>
            <a:pPr eaLnBrk="1" hangingPunct="1">
              <a:lnSpc>
                <a:spcPct val="80000"/>
              </a:lnSpc>
              <a:buFont typeface="Wingdings" panose="05000000000000000000" pitchFamily="2" charset="2"/>
              <a:buNone/>
            </a:pPr>
            <a:r>
              <a:rPr lang="en-US" altLang="ja-JP" sz="2600" dirty="0" err="1"/>
              <a:t>int</a:t>
            </a:r>
            <a:r>
              <a:rPr lang="en-US" altLang="ja-JP" sz="2600" dirty="0"/>
              <a:t> </a:t>
            </a:r>
            <a:r>
              <a:rPr lang="en-US" altLang="ja-JP" sz="2600" dirty="0" err="1"/>
              <a:t>i,dsum</a:t>
            </a:r>
            <a:r>
              <a:rPr lang="en-US" altLang="ja-JP" sz="2600" dirty="0"/>
              <a:t>;</a:t>
            </a:r>
          </a:p>
          <a:p>
            <a:pPr eaLnBrk="1" hangingPunct="1">
              <a:lnSpc>
                <a:spcPct val="80000"/>
              </a:lnSpc>
              <a:buFont typeface="Wingdings" panose="05000000000000000000" pitchFamily="2" charset="2"/>
              <a:buNone/>
            </a:pPr>
            <a:r>
              <a:rPr lang="en-US" altLang="ja-JP" sz="2600" dirty="0" err="1"/>
              <a:t>dsum</a:t>
            </a:r>
            <a:r>
              <a:rPr lang="en-US" altLang="ja-JP" sz="2600" dirty="0"/>
              <a:t> =0;</a:t>
            </a:r>
          </a:p>
          <a:p>
            <a:pPr eaLnBrk="1" hangingPunct="1">
              <a:lnSpc>
                <a:spcPct val="80000"/>
              </a:lnSpc>
              <a:buFont typeface="Wingdings" panose="05000000000000000000" pitchFamily="2" charset="2"/>
              <a:buNone/>
            </a:pPr>
            <a:r>
              <a:rPr lang="en-US" altLang="ja-JP" sz="2600" dirty="0"/>
              <a:t>for(</a:t>
            </a:r>
            <a:r>
              <a:rPr lang="en-US" altLang="ja-JP" sz="2600" dirty="0" err="1"/>
              <a:t>i</a:t>
            </a:r>
            <a:r>
              <a:rPr lang="en-US" altLang="ja-JP" sz="2600" dirty="0"/>
              <a:t>=0; </a:t>
            </a:r>
            <a:r>
              <a:rPr lang="en-US" altLang="ja-JP" sz="2600" dirty="0" err="1"/>
              <a:t>i</a:t>
            </a:r>
            <a:r>
              <a:rPr lang="en-US" altLang="ja-JP" sz="2600" dirty="0"/>
              <a:t>&lt;8;i++) </a:t>
            </a:r>
          </a:p>
          <a:p>
            <a:pPr eaLnBrk="1" hangingPunct="1">
              <a:lnSpc>
                <a:spcPct val="80000"/>
              </a:lnSpc>
              <a:buFont typeface="Wingdings" panose="05000000000000000000" pitchFamily="2" charset="2"/>
              <a:buNone/>
            </a:pPr>
            <a:r>
              <a:rPr lang="en-US" altLang="ja-JP" sz="2600" dirty="0"/>
              <a:t>  </a:t>
            </a:r>
            <a:r>
              <a:rPr lang="en-US" altLang="ja-JP" sz="2600" dirty="0" err="1"/>
              <a:t>dsum</a:t>
            </a:r>
            <a:r>
              <a:rPr lang="en-US" altLang="ja-JP" sz="2600" dirty="0"/>
              <a:t> += B[</a:t>
            </a:r>
            <a:r>
              <a:rPr lang="en-US" altLang="ja-JP" sz="2600" dirty="0" err="1"/>
              <a:t>i</a:t>
            </a:r>
            <a:r>
              <a:rPr lang="en-US" altLang="ja-JP" sz="2600" dirty="0"/>
              <a:t>]-A[</a:t>
            </a:r>
            <a:r>
              <a:rPr lang="en-US" altLang="ja-JP" sz="2600" dirty="0" err="1"/>
              <a:t>i</a:t>
            </a:r>
            <a:r>
              <a:rPr lang="en-US" altLang="ja-JP" sz="2600" dirty="0"/>
              <a:t>];</a:t>
            </a:r>
          </a:p>
          <a:p>
            <a:pPr eaLnBrk="1" hangingPunct="1">
              <a:lnSpc>
                <a:spcPct val="80000"/>
              </a:lnSpc>
            </a:pPr>
            <a:r>
              <a:rPr lang="ja-JP" altLang="en-US" sz="2600" dirty="0"/>
              <a:t>これをダイレクトマップのキャッシュ（</a:t>
            </a:r>
            <a:r>
              <a:rPr lang="en-US" altLang="ja-JP" sz="2600" dirty="0"/>
              <a:t>direct)</a:t>
            </a:r>
            <a:r>
              <a:rPr lang="ja-JP" altLang="en-US" sz="2600" dirty="0"/>
              <a:t>で実行したときと２ウェイセットアソシアティブ（</a:t>
            </a:r>
            <a:r>
              <a:rPr lang="en-US" altLang="ja-JP" sz="2600" dirty="0"/>
              <a:t>2way)</a:t>
            </a:r>
            <a:r>
              <a:rPr lang="ja-JP" altLang="en-US" sz="2600" dirty="0"/>
              <a:t>で実行したときで、両者のミスの回数と、演算結果が出るまでのクロック数をシミュレーションして求めよ。（動かして出た数字を記録する）</a:t>
            </a:r>
            <a:endParaRPr lang="en-US" altLang="ja-JP" sz="2600" dirty="0"/>
          </a:p>
          <a:p>
            <a:pPr eaLnBrk="1" hangingPunct="1">
              <a:lnSpc>
                <a:spcPct val="80000"/>
              </a:lnSpc>
            </a:pPr>
            <a:r>
              <a:rPr lang="ja-JP" altLang="en-US" sz="2600" dirty="0"/>
              <a:t>計算の順番を変えることにより、</a:t>
            </a:r>
            <a:r>
              <a:rPr lang="en-US" altLang="ja-JP" sz="2600" dirty="0"/>
              <a:t>direct</a:t>
            </a:r>
            <a:r>
              <a:rPr lang="ja-JP" altLang="en-US" sz="2600" dirty="0"/>
              <a:t>で実行した場合のミス率を減らせ（</a:t>
            </a:r>
            <a:r>
              <a:rPr lang="en-US" altLang="ja-JP" sz="2600" dirty="0"/>
              <a:t>direct</a:t>
            </a:r>
            <a:r>
              <a:rPr lang="ja-JP" altLang="en-US" sz="2600" dirty="0"/>
              <a:t>は変更前、変更後の数値、</a:t>
            </a:r>
            <a:r>
              <a:rPr lang="en-US" altLang="ja-JP" sz="2600" dirty="0" err="1"/>
              <a:t>2way</a:t>
            </a:r>
            <a:r>
              <a:rPr lang="ja-JP" altLang="en-US" sz="2600" dirty="0"/>
              <a:t>は変更前の数値を示し、変更した</a:t>
            </a:r>
            <a:r>
              <a:rPr lang="en-US" altLang="ja-JP" sz="2600" dirty="0" err="1"/>
              <a:t>enshu.s</a:t>
            </a:r>
            <a:r>
              <a:rPr lang="ja-JP" altLang="en-US" sz="2600" dirty="0"/>
              <a:t>と共に提出せよ。</a:t>
            </a:r>
            <a:endParaRPr lang="en-US" altLang="ja-JP" sz="2600" dirty="0"/>
          </a:p>
          <a:p>
            <a:pPr eaLnBrk="1" hangingPunct="1">
              <a:lnSpc>
                <a:spcPct val="80000"/>
              </a:lnSpc>
            </a:pPr>
            <a:endParaRPr lang="en-US" altLang="ja-JP" sz="2600" dirty="0"/>
          </a:p>
          <a:p>
            <a:pPr eaLnBrk="1" hangingPunct="1">
              <a:lnSpc>
                <a:spcPct val="80000"/>
              </a:lnSpc>
              <a:buFont typeface="Wingdings" panose="05000000000000000000" pitchFamily="2" charset="2"/>
              <a:buNone/>
            </a:pPr>
            <a:endParaRPr lang="ja-JP" altLang="en-US" sz="2600" dirty="0"/>
          </a:p>
          <a:p>
            <a:pPr eaLnBrk="1" hangingPunct="1">
              <a:lnSpc>
                <a:spcPct val="80000"/>
              </a:lnSpc>
              <a:buFont typeface="Wingdings" panose="05000000000000000000" pitchFamily="2" charset="2"/>
              <a:buNone/>
            </a:pPr>
            <a:endParaRPr lang="en-US" altLang="ja-JP" sz="2600" dirty="0"/>
          </a:p>
        </p:txBody>
      </p:sp>
    </p:spTree>
  </p:cSld>
  <p:clrMapOvr>
    <a:masterClrMapping/>
  </p:clrMapOvr>
  <mc:AlternateContent xmlns:mc="http://schemas.openxmlformats.org/markup-compatibility/2006" xmlns:p14="http://schemas.microsoft.com/office/powerpoint/2010/main">
    <mc:Choice Requires="p14">
      <p:transition spd="slow" p14:dur="2000" advTm="25319"/>
    </mc:Choice>
    <mc:Fallback xmlns="">
      <p:transition spd="slow" advTm="25319"/>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a:t>演習</a:t>
            </a:r>
            <a:r>
              <a:rPr lang="en-US" altLang="ja-JP"/>
              <a:t>2</a:t>
            </a:r>
          </a:p>
        </p:txBody>
      </p:sp>
      <p:sp>
        <p:nvSpPr>
          <p:cNvPr id="61443" name="Rectangle 3"/>
          <p:cNvSpPr>
            <a:spLocks noGrp="1" noChangeArrowheads="1"/>
          </p:cNvSpPr>
          <p:nvPr>
            <p:ph type="body" idx="1"/>
          </p:nvPr>
        </p:nvSpPr>
        <p:spPr/>
        <p:txBody>
          <a:bodyPr/>
          <a:lstStyle/>
          <a:p>
            <a:pPr eaLnBrk="1" hangingPunct="1"/>
            <a:r>
              <a:rPr lang="en-US" altLang="ja-JP" dirty="0" err="1"/>
              <a:t>64Kbyte</a:t>
            </a:r>
            <a:r>
              <a:rPr lang="ja-JP" altLang="en-US" dirty="0"/>
              <a:t>の主記憶に対して</a:t>
            </a:r>
            <a:r>
              <a:rPr lang="en-US" altLang="ja-JP" dirty="0" err="1"/>
              <a:t>4Kbyte</a:t>
            </a:r>
            <a:r>
              <a:rPr lang="ja-JP" altLang="en-US" dirty="0"/>
              <a:t>のキャッシュを設ける</a:t>
            </a:r>
          </a:p>
          <a:p>
            <a:pPr eaLnBrk="1" hangingPunct="1"/>
            <a:r>
              <a:rPr lang="ja-JP" altLang="en-US" dirty="0"/>
              <a:t>ブロックサイズは</a:t>
            </a:r>
            <a:r>
              <a:rPr lang="en-US" altLang="ja-JP" dirty="0" err="1"/>
              <a:t>16byte</a:t>
            </a:r>
            <a:r>
              <a:rPr lang="ja-JP" altLang="en-US" dirty="0"/>
              <a:t>とする</a:t>
            </a:r>
          </a:p>
          <a:p>
            <a:pPr eaLnBrk="1" hangingPunct="1"/>
            <a:r>
              <a:rPr lang="ja-JP" altLang="en-US" dirty="0"/>
              <a:t>ダイレクトマップ、</a:t>
            </a:r>
            <a:r>
              <a:rPr lang="en-US" altLang="ja-JP" dirty="0" err="1"/>
              <a:t>2way</a:t>
            </a:r>
            <a:r>
              <a:rPr lang="en-US" altLang="ja-JP" dirty="0"/>
              <a:t> set associative</a:t>
            </a:r>
            <a:r>
              <a:rPr lang="ja-JP" altLang="en-US" dirty="0" err="1"/>
              <a:t>、</a:t>
            </a:r>
            <a:r>
              <a:rPr lang="en-US" altLang="ja-JP" dirty="0" err="1"/>
              <a:t>4way</a:t>
            </a:r>
            <a:r>
              <a:rPr lang="en-US" altLang="ja-JP" dirty="0"/>
              <a:t> set associative</a:t>
            </a:r>
            <a:r>
              <a:rPr lang="ja-JP" altLang="en-US" dirty="0"/>
              <a:t>キャッシュのタグメモリ構成をそれぞれ示せ</a:t>
            </a:r>
            <a:endParaRPr lang="en-US" altLang="ja-JP" dirty="0"/>
          </a:p>
          <a:p>
            <a:pPr eaLnBrk="1" hangingPunct="1"/>
            <a:r>
              <a:rPr lang="ja-JP" altLang="en-US" dirty="0"/>
              <a:t>ヒント：タグメモリの設計法のページを参照！</a:t>
            </a:r>
          </a:p>
        </p:txBody>
      </p:sp>
    </p:spTree>
  </p:cSld>
  <p:clrMapOvr>
    <a:masterClrMapping/>
  </p:clrMapOvr>
  <mc:AlternateContent xmlns:mc="http://schemas.openxmlformats.org/markup-compatibility/2006" xmlns:p14="http://schemas.microsoft.com/office/powerpoint/2010/main">
    <mc:Choice Requires="p14">
      <p:transition spd="slow" p14:dur="2000" advTm="44337"/>
    </mc:Choice>
    <mc:Fallback xmlns="">
      <p:transition spd="slow" advTm="443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457200"/>
            <a:ext cx="8229601" cy="1143000"/>
          </a:xfrm>
        </p:spPr>
        <p:txBody>
          <a:bodyPr/>
          <a:lstStyle/>
          <a:p>
            <a:r>
              <a:rPr lang="ja-JP" altLang="en-US" dirty="0"/>
              <a:t>ＲＡＭの容量</a:t>
            </a:r>
          </a:p>
        </p:txBody>
      </p:sp>
      <p:sp>
        <p:nvSpPr>
          <p:cNvPr id="135171" name="Rectangle 3"/>
          <p:cNvSpPr>
            <a:spLocks noGrp="1" noChangeArrowheads="1"/>
          </p:cNvSpPr>
          <p:nvPr>
            <p:ph type="body" sz="half" idx="1"/>
          </p:nvPr>
        </p:nvSpPr>
        <p:spPr>
          <a:xfrm>
            <a:off x="457200" y="1600200"/>
            <a:ext cx="2819400" cy="4525963"/>
          </a:xfrm>
        </p:spPr>
        <p:txBody>
          <a:bodyPr/>
          <a:lstStyle/>
          <a:p>
            <a:r>
              <a:rPr lang="ja-JP" altLang="en-US" sz="2800"/>
              <a:t>深さ</a:t>
            </a:r>
            <a:r>
              <a:rPr lang="en-US" altLang="ja-JP" sz="2800"/>
              <a:t>×</a:t>
            </a:r>
            <a:r>
              <a:rPr lang="ja-JP" altLang="en-US" sz="2800"/>
              <a:t>幅</a:t>
            </a:r>
          </a:p>
          <a:p>
            <a:r>
              <a:rPr lang="ja-JP" altLang="en-US" sz="2800"/>
              <a:t>右の表に幅を掛ければ全体の容量が出る</a:t>
            </a:r>
          </a:p>
          <a:p>
            <a:r>
              <a:rPr lang="ja-JP" altLang="en-US" sz="2800"/>
              <a:t>省略した言い方でも十分（端数を覚えている人は少ない）</a:t>
            </a:r>
          </a:p>
          <a:p>
            <a:endParaRPr lang="en-US" altLang="ja-JP" sz="2800"/>
          </a:p>
        </p:txBody>
      </p:sp>
      <p:graphicFrame>
        <p:nvGraphicFramePr>
          <p:cNvPr id="135172" name="Group 4"/>
          <p:cNvGraphicFramePr>
            <a:graphicFrameLocks noGrp="1"/>
          </p:cNvGraphicFramePr>
          <p:nvPr>
            <p:ph sz="half" idx="2"/>
            <p:extLst>
              <p:ext uri="{D42A27DB-BD31-4B8C-83A1-F6EECF244321}">
                <p14:modId xmlns:p14="http://schemas.microsoft.com/office/powerpoint/2010/main" val="878411173"/>
              </p:ext>
            </p:extLst>
          </p:nvPr>
        </p:nvGraphicFramePr>
        <p:xfrm>
          <a:off x="3419475" y="260350"/>
          <a:ext cx="5473700" cy="6225477"/>
        </p:xfrm>
        <a:graphic>
          <a:graphicData uri="http://schemas.openxmlformats.org/drawingml/2006/table">
            <a:tbl>
              <a:tblPr/>
              <a:tblGrid>
                <a:gridCol w="1944688">
                  <a:extLst>
                    <a:ext uri="{9D8B030D-6E8A-4147-A177-3AD203B41FA5}">
                      <a16:colId xmlns:a16="http://schemas.microsoft.com/office/drawing/2014/main" val="20000"/>
                    </a:ext>
                  </a:extLst>
                </a:gridCol>
                <a:gridCol w="1704975">
                  <a:extLst>
                    <a:ext uri="{9D8B030D-6E8A-4147-A177-3AD203B41FA5}">
                      <a16:colId xmlns:a16="http://schemas.microsoft.com/office/drawing/2014/main" val="20001"/>
                    </a:ext>
                  </a:extLst>
                </a:gridCol>
                <a:gridCol w="1824037">
                  <a:extLst>
                    <a:ext uri="{9D8B030D-6E8A-4147-A177-3AD203B41FA5}">
                      <a16:colId xmlns:a16="http://schemas.microsoft.com/office/drawing/2014/main" val="20002"/>
                    </a:ext>
                  </a:extLst>
                </a:gridCol>
              </a:tblGrid>
              <a:tr h="7667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アドレス</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本数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容量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省略した言い方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８</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２５６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２５６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65536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64Ki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262144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256Ki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1048576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1Mi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16777216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16Mi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18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268435456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256Mi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1073741824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1Gi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4294967296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4Gi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03153452"/>
      </p:ext>
    </p:extLst>
  </p:cSld>
  <p:clrMapOvr>
    <a:masterClrMapping/>
  </p:clrMapOvr>
  <mc:AlternateContent xmlns:mc="http://schemas.openxmlformats.org/markup-compatibility/2006" xmlns:p14="http://schemas.microsoft.com/office/powerpoint/2010/main">
    <mc:Choice Requires="p14">
      <p:transition spd="slow" p14:dur="2000" advTm="128671"/>
    </mc:Choice>
    <mc:Fallback xmlns="">
      <p:transition spd="slow" advTm="1286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ja-JP"/>
              <a:t>SRAM</a:t>
            </a:r>
            <a:r>
              <a:rPr lang="ja-JP" altLang="en-US"/>
              <a:t>　</a:t>
            </a:r>
            <a:r>
              <a:rPr lang="en-US" altLang="ja-JP"/>
              <a:t>(Static</a:t>
            </a:r>
            <a:r>
              <a:rPr lang="ja-JP" altLang="en-US"/>
              <a:t>　</a:t>
            </a:r>
            <a:r>
              <a:rPr lang="en-US" altLang="ja-JP"/>
              <a:t>RAM)</a:t>
            </a:r>
          </a:p>
        </p:txBody>
      </p:sp>
      <p:sp>
        <p:nvSpPr>
          <p:cNvPr id="131075" name="Rectangle 3"/>
          <p:cNvSpPr>
            <a:spLocks noGrp="1" noChangeArrowheads="1"/>
          </p:cNvSpPr>
          <p:nvPr>
            <p:ph type="body" idx="1"/>
          </p:nvPr>
        </p:nvSpPr>
        <p:spPr>
          <a:xfrm>
            <a:off x="495300" y="980728"/>
            <a:ext cx="8229600" cy="4530725"/>
          </a:xfrm>
        </p:spPr>
        <p:txBody>
          <a:bodyPr/>
          <a:lstStyle/>
          <a:p>
            <a:r>
              <a:rPr lang="ja-JP" altLang="en-US" sz="2800" dirty="0"/>
              <a:t>普通のフリップフロップ内にデータを記憶する</a:t>
            </a:r>
            <a:endParaRPr lang="en-US" altLang="ja-JP" sz="2800" dirty="0"/>
          </a:p>
          <a:p>
            <a:pPr lvl="1"/>
            <a:r>
              <a:rPr lang="ja-JP" altLang="en-US" sz="2400" dirty="0"/>
              <a:t>安定、高速使い易い</a:t>
            </a:r>
            <a:endParaRPr lang="en-US" altLang="ja-JP" sz="2400" dirty="0"/>
          </a:p>
          <a:p>
            <a:r>
              <a:rPr lang="ja-JP" altLang="en-US" sz="2800" dirty="0"/>
              <a:t>非同期式</a:t>
            </a:r>
            <a:r>
              <a:rPr lang="en-US" altLang="ja-JP" sz="2800" dirty="0"/>
              <a:t>SRAM</a:t>
            </a:r>
          </a:p>
          <a:p>
            <a:pPr lvl="1"/>
            <a:r>
              <a:rPr lang="ja-JP" altLang="en-US" sz="2500" dirty="0"/>
              <a:t>古典的なＳＲＡＭ</a:t>
            </a:r>
          </a:p>
          <a:p>
            <a:pPr lvl="1"/>
            <a:r>
              <a:rPr lang="ja-JP" altLang="en-US" sz="2500" dirty="0"/>
              <a:t>クロックを用いない</a:t>
            </a:r>
          </a:p>
          <a:p>
            <a:pPr lvl="1"/>
            <a:r>
              <a:rPr lang="ja-JP" altLang="en-US" sz="2500" dirty="0"/>
              <a:t>現在も低電力</a:t>
            </a:r>
            <a:r>
              <a:rPr lang="en-US" altLang="ja-JP" sz="2500" dirty="0"/>
              <a:t>SRAM</a:t>
            </a:r>
            <a:r>
              <a:rPr lang="ja-JP" altLang="en-US" sz="2500" dirty="0"/>
              <a:t>シリーズなどで用いられる</a:t>
            </a:r>
          </a:p>
          <a:p>
            <a:r>
              <a:rPr lang="ja-JP" altLang="en-US" sz="2800" dirty="0"/>
              <a:t>連続転送機能を強化した</a:t>
            </a:r>
            <a:r>
              <a:rPr lang="en-US" altLang="ja-JP" sz="2800" dirty="0"/>
              <a:t>SSRAM</a:t>
            </a:r>
            <a:r>
              <a:rPr lang="ja-JP" altLang="en-US" sz="2800" dirty="0"/>
              <a:t>　</a:t>
            </a:r>
            <a:r>
              <a:rPr lang="en-US" altLang="ja-JP" sz="2800" dirty="0"/>
              <a:t>(Synchronous</a:t>
            </a:r>
            <a:r>
              <a:rPr lang="ja-JP" altLang="en-US" sz="2800" dirty="0"/>
              <a:t>　</a:t>
            </a:r>
            <a:r>
              <a:rPr lang="en-US" altLang="ja-JP" sz="2800" dirty="0"/>
              <a:t>SRAM</a:t>
            </a:r>
            <a:r>
              <a:rPr lang="ja-JP" altLang="en-US" sz="2800" dirty="0"/>
              <a:t>）が登場、高速大容量転送に用いられる</a:t>
            </a:r>
          </a:p>
          <a:p>
            <a:pPr lvl="1"/>
            <a:r>
              <a:rPr lang="en-US" altLang="ja-JP" sz="2500" dirty="0"/>
              <a:t>8Mbit/Chip-64Mbit/Chip</a:t>
            </a:r>
            <a:r>
              <a:rPr lang="ja-JP" altLang="en-US" sz="2500" dirty="0"/>
              <a:t>程度</a:t>
            </a:r>
          </a:p>
          <a:p>
            <a:pPr lvl="1"/>
            <a:r>
              <a:rPr lang="en-US" altLang="ja-JP" sz="2500" dirty="0"/>
              <a:t>TSOP (Thin Small </a:t>
            </a:r>
            <a:r>
              <a:rPr lang="en-US" altLang="ja-JP" sz="2500" dirty="0" err="1"/>
              <a:t>OutBlock</a:t>
            </a:r>
            <a:r>
              <a:rPr lang="en-US" altLang="ja-JP" sz="2500" dirty="0"/>
              <a:t> Package)</a:t>
            </a:r>
            <a:r>
              <a:rPr lang="ja-JP" altLang="en-US" sz="2500" dirty="0"/>
              <a:t>や</a:t>
            </a:r>
            <a:r>
              <a:rPr lang="en-US" altLang="ja-JP" sz="2500" dirty="0"/>
              <a:t>BGA(Ball Grid Array)</a:t>
            </a:r>
            <a:r>
              <a:rPr lang="ja-JP" altLang="en-US" sz="2500" dirty="0"/>
              <a:t>を利用</a:t>
            </a:r>
          </a:p>
        </p:txBody>
      </p:sp>
    </p:spTree>
    <p:extLst>
      <p:ext uri="{BB962C8B-B14F-4D97-AF65-F5344CB8AC3E}">
        <p14:creationId xmlns:p14="http://schemas.microsoft.com/office/powerpoint/2010/main" val="2684212792"/>
      </p:ext>
    </p:extLst>
  </p:cSld>
  <p:clrMapOvr>
    <a:masterClrMapping/>
  </p:clrMapOvr>
  <mc:AlternateContent xmlns:mc="http://schemas.openxmlformats.org/markup-compatibility/2006" xmlns:p14="http://schemas.microsoft.com/office/powerpoint/2010/main">
    <mc:Choice Requires="p14">
      <p:transition spd="slow" p14:dur="2000" advTm="28338"/>
    </mc:Choice>
    <mc:Fallback xmlns="">
      <p:transition spd="slow" advTm="2833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ja-JP"/>
              <a:t>DRAM</a:t>
            </a:r>
            <a:r>
              <a:rPr lang="ja-JP" altLang="en-US"/>
              <a:t>（</a:t>
            </a:r>
            <a:r>
              <a:rPr lang="en-US" altLang="ja-JP"/>
              <a:t>Dynamic</a:t>
            </a:r>
            <a:r>
              <a:rPr lang="ja-JP" altLang="en-US"/>
              <a:t>　</a:t>
            </a:r>
            <a:r>
              <a:rPr lang="en-US" altLang="ja-JP"/>
              <a:t>RAM)</a:t>
            </a:r>
          </a:p>
        </p:txBody>
      </p:sp>
      <p:sp>
        <p:nvSpPr>
          <p:cNvPr id="147459" name="Rectangle 3"/>
          <p:cNvSpPr>
            <a:spLocks noGrp="1" noChangeArrowheads="1"/>
          </p:cNvSpPr>
          <p:nvPr>
            <p:ph type="body" idx="1"/>
          </p:nvPr>
        </p:nvSpPr>
        <p:spPr/>
        <p:txBody>
          <a:bodyPr/>
          <a:lstStyle/>
          <a:p>
            <a:r>
              <a:rPr lang="ja-JP" altLang="en-US" dirty="0"/>
              <a:t>記憶はコンデンサ内の電荷によって行う</a:t>
            </a:r>
          </a:p>
          <a:p>
            <a:r>
              <a:rPr lang="ja-JP" altLang="en-US" dirty="0"/>
              <a:t>リフレッシュ、プリチャージが必要</a:t>
            </a:r>
          </a:p>
          <a:p>
            <a:r>
              <a:rPr lang="ja-JP" altLang="en-US" dirty="0"/>
              <a:t>２５６</a:t>
            </a:r>
            <a:r>
              <a:rPr lang="en-US" altLang="ja-JP" dirty="0"/>
              <a:t>Mibit/Chip</a:t>
            </a:r>
            <a:r>
              <a:rPr lang="ja-JP" altLang="en-US" dirty="0"/>
              <a:t>の大容量</a:t>
            </a:r>
          </a:p>
          <a:p>
            <a:r>
              <a:rPr lang="ja-JP" altLang="en-US" dirty="0"/>
              <a:t>連続転送は高速</a:t>
            </a:r>
          </a:p>
          <a:p>
            <a:r>
              <a:rPr lang="en-US" altLang="ja-JP" dirty="0"/>
              <a:t>SDRAM</a:t>
            </a:r>
            <a:r>
              <a:rPr lang="ja-JP" altLang="en-US" dirty="0"/>
              <a:t>（</a:t>
            </a:r>
            <a:r>
              <a:rPr lang="en-US" altLang="ja-JP" dirty="0"/>
              <a:t>Synchronous</a:t>
            </a:r>
            <a:r>
              <a:rPr lang="ja-JP" altLang="en-US" dirty="0"/>
              <a:t>　</a:t>
            </a:r>
            <a:r>
              <a:rPr lang="en-US" altLang="ja-JP" dirty="0"/>
              <a:t>DRAM</a:t>
            </a:r>
            <a:r>
              <a:rPr lang="ja-JP" altLang="en-US" dirty="0"/>
              <a:t>）の普及</a:t>
            </a:r>
          </a:p>
          <a:p>
            <a:r>
              <a:rPr lang="en-US" altLang="ja-JP" dirty="0"/>
              <a:t>DDR-SDRAM</a:t>
            </a:r>
            <a:r>
              <a:rPr lang="ja-JP" altLang="en-US" dirty="0"/>
              <a:t>の登場</a:t>
            </a:r>
          </a:p>
          <a:p>
            <a:pPr lvl="1"/>
            <a:r>
              <a:rPr lang="en-US" altLang="ja-JP" dirty="0"/>
              <a:t>DDR2 →</a:t>
            </a:r>
            <a:r>
              <a:rPr lang="ja-JP" altLang="en-US" dirty="0"/>
              <a:t>　</a:t>
            </a:r>
            <a:r>
              <a:rPr lang="en-US" altLang="ja-JP" dirty="0"/>
              <a:t>DDR3</a:t>
            </a:r>
            <a:r>
              <a:rPr lang="ja-JP" altLang="en-US" dirty="0"/>
              <a:t>　→　</a:t>
            </a:r>
            <a:r>
              <a:rPr lang="en-US" altLang="ja-JP" dirty="0"/>
              <a:t>DDR4</a:t>
            </a:r>
          </a:p>
        </p:txBody>
      </p:sp>
    </p:spTree>
    <p:extLst>
      <p:ext uri="{BB962C8B-B14F-4D97-AF65-F5344CB8AC3E}">
        <p14:creationId xmlns:p14="http://schemas.microsoft.com/office/powerpoint/2010/main" val="1892690830"/>
      </p:ext>
    </p:extLst>
  </p:cSld>
  <p:clrMapOvr>
    <a:masterClrMapping/>
  </p:clrMapOvr>
  <mc:AlternateContent xmlns:mc="http://schemas.openxmlformats.org/markup-compatibility/2006" xmlns:p14="http://schemas.microsoft.com/office/powerpoint/2010/main">
    <mc:Choice Requires="p14">
      <p:transition spd="slow" p14:dur="2000" advTm="60614"/>
    </mc:Choice>
    <mc:Fallback xmlns="">
      <p:transition spd="slow" advTm="6061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5808C085-16E5-4042-8699-0A1D25A6846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996142" y="619897"/>
            <a:ext cx="4333875" cy="5778500"/>
          </a:xfrm>
        </p:spPr>
      </p:pic>
      <p:sp>
        <p:nvSpPr>
          <p:cNvPr id="6" name="テキスト ボックス 5">
            <a:extLst>
              <a:ext uri="{FF2B5EF4-FFF2-40B4-BE49-F238E27FC236}">
                <a16:creationId xmlns:a16="http://schemas.microsoft.com/office/drawing/2014/main" id="{B3BE313D-3E78-4E32-903B-AF01AEFB12B0}"/>
              </a:ext>
            </a:extLst>
          </p:cNvPr>
          <p:cNvSpPr txBox="1"/>
          <p:nvPr/>
        </p:nvSpPr>
        <p:spPr>
          <a:xfrm>
            <a:off x="4487494" y="723945"/>
            <a:ext cx="2997937" cy="415498"/>
          </a:xfrm>
          <a:prstGeom prst="rect">
            <a:avLst/>
          </a:prstGeom>
          <a:noFill/>
        </p:spPr>
        <p:txBody>
          <a:bodyPr wrap="none" rtlCol="0">
            <a:spAutoFit/>
          </a:bodyPr>
          <a:lstStyle/>
          <a:p>
            <a:r>
              <a:rPr lang="en-US" altLang="ja-JP" sz="2100" dirty="0"/>
              <a:t>PC</a:t>
            </a:r>
            <a:r>
              <a:rPr lang="ja-JP" altLang="en-US" sz="2100" dirty="0"/>
              <a:t>におけるメモリの位置</a:t>
            </a:r>
          </a:p>
        </p:txBody>
      </p:sp>
      <p:sp>
        <p:nvSpPr>
          <p:cNvPr id="7" name="テキスト ボックス 6">
            <a:extLst>
              <a:ext uri="{FF2B5EF4-FFF2-40B4-BE49-F238E27FC236}">
                <a16:creationId xmlns:a16="http://schemas.microsoft.com/office/drawing/2014/main" id="{6E2244CD-A2F5-4D8B-A60B-5951EC765BB3}"/>
              </a:ext>
            </a:extLst>
          </p:cNvPr>
          <p:cNvSpPr txBox="1"/>
          <p:nvPr/>
        </p:nvSpPr>
        <p:spPr>
          <a:xfrm>
            <a:off x="3839766" y="1546934"/>
            <a:ext cx="1092274" cy="369332"/>
          </a:xfrm>
          <a:prstGeom prst="rect">
            <a:avLst/>
          </a:prstGeom>
          <a:solidFill>
            <a:schemeClr val="bg1"/>
          </a:solidFill>
          <a:ln>
            <a:solidFill>
              <a:srgbClr val="FF0000"/>
            </a:solidFill>
          </a:ln>
        </p:spPr>
        <p:txBody>
          <a:bodyPr wrap="square" rtlCol="0">
            <a:spAutoFit/>
          </a:bodyPr>
          <a:lstStyle/>
          <a:p>
            <a:r>
              <a:rPr lang="ja-JP" altLang="en-US" dirty="0"/>
              <a:t>ディスク</a:t>
            </a:r>
            <a:endParaRPr kumimoji="1" lang="ja-JP" altLang="en-US" dirty="0"/>
          </a:p>
        </p:txBody>
      </p:sp>
      <p:sp>
        <p:nvSpPr>
          <p:cNvPr id="8" name="テキスト ボックス 7">
            <a:extLst>
              <a:ext uri="{FF2B5EF4-FFF2-40B4-BE49-F238E27FC236}">
                <a16:creationId xmlns:a16="http://schemas.microsoft.com/office/drawing/2014/main" id="{8588F714-E2CD-46D9-87AF-4BE450450550}"/>
              </a:ext>
            </a:extLst>
          </p:cNvPr>
          <p:cNvSpPr txBox="1"/>
          <p:nvPr/>
        </p:nvSpPr>
        <p:spPr>
          <a:xfrm>
            <a:off x="1599604" y="1417789"/>
            <a:ext cx="844551" cy="369332"/>
          </a:xfrm>
          <a:prstGeom prst="rect">
            <a:avLst/>
          </a:prstGeom>
          <a:solidFill>
            <a:schemeClr val="bg1"/>
          </a:solidFill>
          <a:ln>
            <a:solidFill>
              <a:srgbClr val="FF0000"/>
            </a:solidFill>
          </a:ln>
        </p:spPr>
        <p:txBody>
          <a:bodyPr wrap="square" rtlCol="0">
            <a:spAutoFit/>
          </a:bodyPr>
          <a:lstStyle/>
          <a:p>
            <a:r>
              <a:rPr kumimoji="1" lang="ja-JP" altLang="en-US" dirty="0"/>
              <a:t>電源</a:t>
            </a:r>
          </a:p>
        </p:txBody>
      </p:sp>
      <p:sp>
        <p:nvSpPr>
          <p:cNvPr id="9" name="テキスト ボックス 8">
            <a:extLst>
              <a:ext uri="{FF2B5EF4-FFF2-40B4-BE49-F238E27FC236}">
                <a16:creationId xmlns:a16="http://schemas.microsoft.com/office/drawing/2014/main" id="{291F616F-5FD1-4AEC-BB57-AFA08D652682}"/>
              </a:ext>
            </a:extLst>
          </p:cNvPr>
          <p:cNvSpPr txBox="1"/>
          <p:nvPr/>
        </p:nvSpPr>
        <p:spPr>
          <a:xfrm>
            <a:off x="5260180" y="4896238"/>
            <a:ext cx="1233491" cy="369332"/>
          </a:xfrm>
          <a:prstGeom prst="rect">
            <a:avLst/>
          </a:prstGeom>
          <a:solidFill>
            <a:schemeClr val="bg1"/>
          </a:solidFill>
          <a:ln>
            <a:solidFill>
              <a:srgbClr val="FF0000"/>
            </a:solidFill>
          </a:ln>
        </p:spPr>
        <p:txBody>
          <a:bodyPr wrap="square" rtlCol="0">
            <a:spAutoFit/>
          </a:bodyPr>
          <a:lstStyle/>
          <a:p>
            <a:r>
              <a:rPr lang="en-US" altLang="ja-JP"/>
              <a:t>DRAM</a:t>
            </a:r>
            <a:endParaRPr kumimoji="1" lang="ja-JP" altLang="en-US" dirty="0"/>
          </a:p>
        </p:txBody>
      </p:sp>
      <p:sp>
        <p:nvSpPr>
          <p:cNvPr id="10" name="テキスト ボックス 9">
            <a:extLst>
              <a:ext uri="{FF2B5EF4-FFF2-40B4-BE49-F238E27FC236}">
                <a16:creationId xmlns:a16="http://schemas.microsoft.com/office/drawing/2014/main" id="{AD75FE66-8F01-456C-B1E4-C62A153C1F63}"/>
              </a:ext>
            </a:extLst>
          </p:cNvPr>
          <p:cNvSpPr txBox="1"/>
          <p:nvPr/>
        </p:nvSpPr>
        <p:spPr>
          <a:xfrm>
            <a:off x="5373885" y="3824118"/>
            <a:ext cx="612578" cy="646331"/>
          </a:xfrm>
          <a:prstGeom prst="rect">
            <a:avLst/>
          </a:prstGeom>
          <a:solidFill>
            <a:schemeClr val="bg1"/>
          </a:solidFill>
          <a:ln>
            <a:solidFill>
              <a:srgbClr val="FF0000"/>
            </a:solidFill>
          </a:ln>
        </p:spPr>
        <p:txBody>
          <a:bodyPr wrap="square" rtlCol="0">
            <a:spAutoFit/>
          </a:bodyPr>
          <a:lstStyle/>
          <a:p>
            <a:r>
              <a:rPr lang="en-US" altLang="ja-JP" dirty="0"/>
              <a:t>CPU</a:t>
            </a:r>
            <a:endParaRPr kumimoji="1" lang="ja-JP" altLang="en-US" dirty="0"/>
          </a:p>
        </p:txBody>
      </p:sp>
      <p:sp>
        <p:nvSpPr>
          <p:cNvPr id="11" name="テキスト ボックス 10">
            <a:extLst>
              <a:ext uri="{FF2B5EF4-FFF2-40B4-BE49-F238E27FC236}">
                <a16:creationId xmlns:a16="http://schemas.microsoft.com/office/drawing/2014/main" id="{2C53B410-0E09-4352-BF68-D641655686A7}"/>
              </a:ext>
            </a:extLst>
          </p:cNvPr>
          <p:cNvSpPr txBox="1"/>
          <p:nvPr/>
        </p:nvSpPr>
        <p:spPr>
          <a:xfrm>
            <a:off x="1729978" y="3509147"/>
            <a:ext cx="506016" cy="646331"/>
          </a:xfrm>
          <a:prstGeom prst="rect">
            <a:avLst/>
          </a:prstGeom>
          <a:solidFill>
            <a:schemeClr val="bg1"/>
          </a:solidFill>
          <a:ln>
            <a:solidFill>
              <a:srgbClr val="FF0000"/>
            </a:solidFill>
          </a:ln>
        </p:spPr>
        <p:txBody>
          <a:bodyPr wrap="square" rtlCol="0">
            <a:spAutoFit/>
          </a:bodyPr>
          <a:lstStyle/>
          <a:p>
            <a:r>
              <a:rPr kumimoji="1" lang="en-US" altLang="ja-JP" dirty="0"/>
              <a:t>GPU</a:t>
            </a:r>
            <a:endParaRPr kumimoji="1" lang="ja-JP" altLang="en-US" dirty="0"/>
          </a:p>
        </p:txBody>
      </p:sp>
      <p:sp>
        <p:nvSpPr>
          <p:cNvPr id="12" name="テキスト ボックス 11">
            <a:extLst>
              <a:ext uri="{FF2B5EF4-FFF2-40B4-BE49-F238E27FC236}">
                <a16:creationId xmlns:a16="http://schemas.microsoft.com/office/drawing/2014/main" id="{DDEB2807-FFF1-422D-9A59-C2175BE26CEC}"/>
              </a:ext>
            </a:extLst>
          </p:cNvPr>
          <p:cNvSpPr txBox="1"/>
          <p:nvPr/>
        </p:nvSpPr>
        <p:spPr>
          <a:xfrm>
            <a:off x="1423689" y="5377292"/>
            <a:ext cx="1226642" cy="646331"/>
          </a:xfrm>
          <a:prstGeom prst="rect">
            <a:avLst/>
          </a:prstGeom>
          <a:solidFill>
            <a:schemeClr val="bg1"/>
          </a:solidFill>
          <a:ln>
            <a:solidFill>
              <a:srgbClr val="FF0000"/>
            </a:solidFill>
          </a:ln>
        </p:spPr>
        <p:txBody>
          <a:bodyPr wrap="square" rtlCol="0">
            <a:spAutoFit/>
          </a:bodyPr>
          <a:lstStyle/>
          <a:p>
            <a:r>
              <a:rPr kumimoji="1" lang="ja-JP" altLang="en-US" dirty="0"/>
              <a:t>マザーボード</a:t>
            </a:r>
          </a:p>
        </p:txBody>
      </p:sp>
    </p:spTree>
    <p:extLst>
      <p:ext uri="{BB962C8B-B14F-4D97-AF65-F5344CB8AC3E}">
        <p14:creationId xmlns:p14="http://schemas.microsoft.com/office/powerpoint/2010/main" val="2505938680"/>
      </p:ext>
    </p:extLst>
  </p:cSld>
  <p:clrMapOvr>
    <a:masterClrMapping/>
  </p:clrMapOvr>
  <mc:AlternateContent xmlns:mc="http://schemas.openxmlformats.org/markup-compatibility/2006" xmlns:p14="http://schemas.microsoft.com/office/powerpoint/2010/main">
    <mc:Choice Requires="p14">
      <p:transition spd="slow" p14:dur="2000" advTm="13500"/>
    </mc:Choice>
    <mc:Fallback xmlns="">
      <p:transition spd="slow" advTm="135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idx="1"/>
          </p:nvPr>
        </p:nvSpPr>
        <p:spPr/>
        <p:txBody>
          <a:bodyPr/>
          <a:lstStyle/>
          <a:p>
            <a:r>
              <a:rPr lang="ja-JP" altLang="en-US"/>
              <a:t>下は１</a:t>
            </a:r>
            <a:r>
              <a:rPr lang="en-US" altLang="ja-JP"/>
              <a:t>GB</a:t>
            </a:r>
            <a:r>
              <a:rPr lang="ja-JP" altLang="en-US"/>
              <a:t>でやや小さい。今は４</a:t>
            </a:r>
            <a:r>
              <a:rPr lang="en-US" altLang="ja-JP"/>
              <a:t>GB</a:t>
            </a:r>
            <a:r>
              <a:rPr lang="ja-JP" altLang="en-US"/>
              <a:t>－８</a:t>
            </a:r>
            <a:r>
              <a:rPr lang="en-US" altLang="ja-JP"/>
              <a:t>GB</a:t>
            </a:r>
            <a:r>
              <a:rPr lang="ja-JP" altLang="en-US"/>
              <a:t>のカードが良く使われる</a:t>
            </a:r>
          </a:p>
        </p:txBody>
      </p:sp>
      <p:pic>
        <p:nvPicPr>
          <p:cNvPr id="3" name="図 2">
            <a:extLst>
              <a:ext uri="{FF2B5EF4-FFF2-40B4-BE49-F238E27FC236}">
                <a16:creationId xmlns:a16="http://schemas.microsoft.com/office/drawing/2014/main" id="{624E17F8-0990-4C9E-8CFE-C2147B629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323653" y="-116424"/>
            <a:ext cx="6000750" cy="8001000"/>
          </a:xfrm>
          <a:prstGeom prst="rect">
            <a:avLst/>
          </a:prstGeom>
        </p:spPr>
      </p:pic>
      <p:sp>
        <p:nvSpPr>
          <p:cNvPr id="149506" name="Rectangle 2"/>
          <p:cNvSpPr>
            <a:spLocks noGrp="1" noChangeArrowheads="1"/>
          </p:cNvSpPr>
          <p:nvPr>
            <p:ph type="title"/>
          </p:nvPr>
        </p:nvSpPr>
        <p:spPr>
          <a:xfrm>
            <a:off x="209228" y="204829"/>
            <a:ext cx="8229600" cy="2074242"/>
          </a:xfrm>
          <a:solidFill>
            <a:schemeClr val="bg1"/>
          </a:solidFill>
        </p:spPr>
        <p:txBody>
          <a:bodyPr/>
          <a:lstStyle/>
          <a:p>
            <a:r>
              <a:rPr lang="en-US" altLang="ja-JP" dirty="0"/>
              <a:t>DDR-SDRAM</a:t>
            </a:r>
            <a:r>
              <a:rPr lang="ja-JP" altLang="en-US" dirty="0"/>
              <a:t>カードの例</a:t>
            </a:r>
            <a:br>
              <a:rPr lang="en-US" altLang="ja-JP" dirty="0"/>
            </a:br>
            <a:endParaRPr lang="ja-JP" altLang="en-US" dirty="0"/>
          </a:p>
        </p:txBody>
      </p:sp>
      <p:sp>
        <p:nvSpPr>
          <p:cNvPr id="4" name="テキスト ボックス 3">
            <a:extLst>
              <a:ext uri="{FF2B5EF4-FFF2-40B4-BE49-F238E27FC236}">
                <a16:creationId xmlns:a16="http://schemas.microsoft.com/office/drawing/2014/main" id="{2785BF09-9FEC-41E2-B582-7E846BC887D5}"/>
              </a:ext>
            </a:extLst>
          </p:cNvPr>
          <p:cNvSpPr txBox="1"/>
          <p:nvPr/>
        </p:nvSpPr>
        <p:spPr>
          <a:xfrm>
            <a:off x="1475656" y="5445224"/>
            <a:ext cx="5424883" cy="830997"/>
          </a:xfrm>
          <a:prstGeom prst="rect">
            <a:avLst/>
          </a:prstGeom>
          <a:solidFill>
            <a:schemeClr val="bg1"/>
          </a:solidFill>
        </p:spPr>
        <p:txBody>
          <a:bodyPr wrap="none" rtlCol="0">
            <a:spAutoFit/>
          </a:bodyPr>
          <a:lstStyle/>
          <a:p>
            <a:r>
              <a:rPr kumimoji="1" lang="en-US" altLang="ja-JP" sz="2400" dirty="0"/>
              <a:t>8Gibit</a:t>
            </a:r>
            <a:r>
              <a:rPr kumimoji="1" lang="ja-JP" altLang="en-US" sz="2400" dirty="0"/>
              <a:t>の</a:t>
            </a:r>
            <a:r>
              <a:rPr kumimoji="1" lang="en-US" altLang="ja-JP" sz="2400" dirty="0"/>
              <a:t>DDR</a:t>
            </a:r>
            <a:r>
              <a:rPr lang="en-US" altLang="ja-JP" sz="2400" dirty="0"/>
              <a:t>4</a:t>
            </a:r>
            <a:r>
              <a:rPr lang="ja-JP" altLang="en-US" sz="2400" dirty="0"/>
              <a:t>　</a:t>
            </a:r>
            <a:r>
              <a:rPr lang="en-US" altLang="ja-JP" sz="2400" dirty="0"/>
              <a:t>SDRAM</a:t>
            </a:r>
            <a:r>
              <a:rPr lang="ja-JP" altLang="en-US" sz="2400" dirty="0"/>
              <a:t>を</a:t>
            </a:r>
            <a:r>
              <a:rPr lang="en-US" altLang="ja-JP" sz="2400" dirty="0"/>
              <a:t>18</a:t>
            </a:r>
            <a:r>
              <a:rPr lang="ja-JP" altLang="en-US" sz="2400" dirty="0"/>
              <a:t>個装備し、</a:t>
            </a:r>
            <a:endParaRPr lang="en-US" altLang="ja-JP" sz="2400" dirty="0"/>
          </a:p>
          <a:p>
            <a:r>
              <a:rPr lang="en-US" altLang="ja-JP" sz="2400" dirty="0"/>
              <a:t>16GiB</a:t>
            </a:r>
            <a:r>
              <a:rPr lang="ja-JP" altLang="en-US" sz="2400" dirty="0"/>
              <a:t>＋</a:t>
            </a:r>
            <a:r>
              <a:rPr lang="en-US" altLang="ja-JP" sz="2400" dirty="0"/>
              <a:t>ECC</a:t>
            </a:r>
            <a:r>
              <a:rPr lang="ja-JP" altLang="en-US" sz="2400" dirty="0"/>
              <a:t>を実現している</a:t>
            </a:r>
            <a:endParaRPr kumimoji="1" lang="ja-JP" altLang="en-US" sz="2400" dirty="0"/>
          </a:p>
        </p:txBody>
      </p:sp>
    </p:spTree>
    <p:extLst>
      <p:ext uri="{BB962C8B-B14F-4D97-AF65-F5344CB8AC3E}">
        <p14:creationId xmlns:p14="http://schemas.microsoft.com/office/powerpoint/2010/main" val="3205118860"/>
      </p:ext>
    </p:extLst>
  </p:cSld>
  <p:clrMapOvr>
    <a:masterClrMapping/>
  </p:clrMapOvr>
  <mc:AlternateContent xmlns:mc="http://schemas.openxmlformats.org/markup-compatibility/2006" xmlns:p14="http://schemas.microsoft.com/office/powerpoint/2010/main">
    <mc:Choice Requires="p14">
      <p:transition spd="slow" p14:dur="2000" advTm="53067"/>
    </mc:Choice>
    <mc:Fallback xmlns="">
      <p:transition spd="slow" advTm="53067"/>
    </mc:Fallback>
  </mc:AlternateContent>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6102</TotalTime>
  <Words>7828</Words>
  <Application>Microsoft Office PowerPoint</Application>
  <PresentationFormat>画面に合わせる (4:3)</PresentationFormat>
  <Paragraphs>699</Paragraphs>
  <Slides>42</Slides>
  <Notes>39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42</vt:i4>
      </vt:variant>
    </vt:vector>
  </HeadingPairs>
  <TitlesOfParts>
    <vt:vector size="47" baseType="lpstr">
      <vt:lpstr>Arial</vt:lpstr>
      <vt:lpstr>Garamond</vt:lpstr>
      <vt:lpstr>Times New Roman</vt:lpstr>
      <vt:lpstr>Wingdings</vt:lpstr>
      <vt:lpstr>Edge</vt:lpstr>
      <vt:lpstr>記憶の階層とキャッシュ</vt:lpstr>
      <vt:lpstr>記憶システム</vt:lpstr>
      <vt:lpstr>PowerPoint プレゼンテーション</vt:lpstr>
      <vt:lpstr>半導体メモリの分類</vt:lpstr>
      <vt:lpstr>ＲＡＭの容量</vt:lpstr>
      <vt:lpstr>SRAM　(Static　RAM)</vt:lpstr>
      <vt:lpstr>DRAM（Dynamic　RAM)</vt:lpstr>
      <vt:lpstr>PowerPoint プレゼンテーション</vt:lpstr>
      <vt:lpstr>DDR-SDRAMカードの例 </vt:lpstr>
      <vt:lpstr>SDR (Single Data Rate) 　ＳＤＲＡＭ：同期式ＤＲＡＭ</vt:lpstr>
      <vt:lpstr>SDR-ＳＤＲＡＭの読み出しタイミング</vt:lpstr>
      <vt:lpstr>DDR (Double Data Rate) 　ＳＤＲＡＭ：同期式ＤＲＡＭ</vt:lpstr>
      <vt:lpstr>DDR-ＳＤＲＡＭの読み出しタイミング</vt:lpstr>
      <vt:lpstr>DRAMのまとめ</vt:lpstr>
      <vt:lpstr>PowerPoint プレゼンテーション</vt:lpstr>
      <vt:lpstr>フラッシュメモリ</vt:lpstr>
      <vt:lpstr>SSD(Solid State Drive)</vt:lpstr>
      <vt:lpstr>PowerPoint プレゼンテーション</vt:lpstr>
      <vt:lpstr>PowerPoint プレゼンテーション</vt:lpstr>
      <vt:lpstr>ストレージシステム：ディスク装置</vt:lpstr>
      <vt:lpstr>ディスクの容量と動作速度</vt:lpstr>
      <vt:lpstr>キャッシュ</vt:lpstr>
      <vt:lpstr>アドレスマッピング（割り付け）</vt:lpstr>
      <vt:lpstr>PowerPoint プレゼンテーション</vt:lpstr>
      <vt:lpstr>Direct Map</vt:lpstr>
      <vt:lpstr>Direct Map (Conflict Miss)</vt:lpstr>
      <vt:lpstr>PowerPoint プレゼンテーション</vt:lpstr>
      <vt:lpstr>2-way set associative Map</vt:lpstr>
      <vt:lpstr>2-way set associative Map</vt:lpstr>
      <vt:lpstr>Way数とミス率</vt:lpstr>
      <vt:lpstr>4-way set associative Map</vt:lpstr>
      <vt:lpstr>8-way set associative Map →　Full Map</vt:lpstr>
      <vt:lpstr>タグメモリの設計法</vt:lpstr>
      <vt:lpstr>キャッシュのシミュレーション</vt:lpstr>
      <vt:lpstr>ミスの原因：３つのC</vt:lpstr>
      <vt:lpstr>PowerPoint プレゼンテーション</vt:lpstr>
      <vt:lpstr>キャッシュの基本的なパラメータ</vt:lpstr>
      <vt:lpstr>PowerPoint プレゼンテーション</vt:lpstr>
      <vt:lpstr>PowerPoint プレゼンテーション</vt:lpstr>
      <vt:lpstr>本日のまとめ</vt:lpstr>
      <vt:lpstr>演習1</vt:lpstr>
      <vt:lpstr>演習2</vt:lpstr>
    </vt:vector>
  </TitlesOfParts>
  <Company>慶應義塾大学理工学部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システムLSIとアーキテクチャ技術　 （part　II：オンチップ並列 　　　　　　　　　　　アーキテクチャ）</dc:title>
  <dc:creator>情報工学科</dc:creator>
  <cp:lastModifiedBy>英晴 天野</cp:lastModifiedBy>
  <cp:revision>137</cp:revision>
  <dcterms:created xsi:type="dcterms:W3CDTF">1999-01-27T05:32:30Z</dcterms:created>
  <dcterms:modified xsi:type="dcterms:W3CDTF">2023-11-10T11:17:14Z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hunga@aa.cs.keio.ac.jp</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A:\</vt:lpwstr>
  </property>
</Properties>
</file>