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2.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3.xml" ContentType="application/vnd.openxmlformats-officedocument.presentationml.tags+xml"/>
  <Override PartName="/ppt/notesSlides/notesSlide12.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notesSlides/notesSlide16.xml" ContentType="application/vnd.openxmlformats-officedocument.presentationml.notesSlide+xml"/>
  <Override PartName="/ppt/charts/chart2.xml" ContentType="application/vnd.openxmlformats-officedocument.drawingml.chart+xml"/>
  <Override PartName="/ppt/notesSlides/notesSlide17.xml" ContentType="application/vnd.openxmlformats-officedocument.presentationml.notesSlide+xml"/>
  <Override PartName="/ppt/charts/chart3.xml" ContentType="application/vnd.openxmlformats-officedocument.drawingml.chart+xml"/>
  <Override PartName="/ppt/notesSlides/notesSlide18.xml" ContentType="application/vnd.openxmlformats-officedocument.presentationml.notesSlide+xml"/>
  <Override PartName="/ppt/charts/chart4.xml" ContentType="application/vnd.openxmlformats-officedocument.drawingml.chart+xml"/>
  <Override PartName="/ppt/notesSlides/notesSlide19.xml" ContentType="application/vnd.openxmlformats-officedocument.presentationml.notesSlide+xml"/>
  <Override PartName="/ppt/tags/tag8.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2"/>
  </p:notesMasterIdLst>
  <p:handoutMasterIdLst>
    <p:handoutMasterId r:id="rId33"/>
  </p:handoutMasterIdLst>
  <p:sldIdLst>
    <p:sldId id="256" r:id="rId2"/>
    <p:sldId id="263" r:id="rId3"/>
    <p:sldId id="275" r:id="rId4"/>
    <p:sldId id="294" r:id="rId5"/>
    <p:sldId id="276" r:id="rId6"/>
    <p:sldId id="258" r:id="rId7"/>
    <p:sldId id="259" r:id="rId8"/>
    <p:sldId id="277" r:id="rId9"/>
    <p:sldId id="265" r:id="rId10"/>
    <p:sldId id="262" r:id="rId11"/>
    <p:sldId id="278" r:id="rId12"/>
    <p:sldId id="264" r:id="rId13"/>
    <p:sldId id="267" r:id="rId14"/>
    <p:sldId id="279" r:id="rId15"/>
    <p:sldId id="274" r:id="rId16"/>
    <p:sldId id="283" r:id="rId17"/>
    <p:sldId id="266" r:id="rId18"/>
    <p:sldId id="282" r:id="rId19"/>
    <p:sldId id="284" r:id="rId20"/>
    <p:sldId id="268" r:id="rId21"/>
    <p:sldId id="280" r:id="rId22"/>
    <p:sldId id="269" r:id="rId23"/>
    <p:sldId id="288" r:id="rId24"/>
    <p:sldId id="290" r:id="rId25"/>
    <p:sldId id="272" r:id="rId26"/>
    <p:sldId id="292" r:id="rId27"/>
    <p:sldId id="281" r:id="rId28"/>
    <p:sldId id="270" r:id="rId29"/>
    <p:sldId id="260" r:id="rId30"/>
    <p:sldId id="295" r:id="rId31"/>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2560" autoAdjust="0"/>
  </p:normalViewPr>
  <p:slideViewPr>
    <p:cSldViewPr snapToGrid="0" snapToObjects="1">
      <p:cViewPr varScale="1">
        <p:scale>
          <a:sx n="87" d="100"/>
          <a:sy n="87" d="100"/>
        </p:scale>
        <p:origin x="-2968"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mits:Documents:hlab:data:graph500:result_zeus_each_bf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mits:Documents:hlab:data:graph500:result_zeus_each_bf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mits:Documents:hlab:data:graph500:141008_profile_gpu-box.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mits:Documents:hlab:data:graph500:result_zeus_each_bf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Sheet5!$B$3</c:f>
              <c:strCache>
                <c:ptCount val="1"/>
                <c:pt idx="0">
                  <c:v>e=16</c:v>
                </c:pt>
              </c:strCache>
            </c:strRef>
          </c:tx>
          <c:spPr>
            <a:effectLst/>
          </c:spPr>
          <c:marker>
            <c:symbol val="square"/>
            <c:size val="9"/>
            <c:spPr>
              <a:solidFill>
                <a:schemeClr val="accent1"/>
              </a:solidFill>
              <a:ln>
                <a:solidFill>
                  <a:schemeClr val="accent1"/>
                </a:solidFill>
              </a:ln>
              <a:effectLst/>
            </c:spPr>
          </c:marker>
          <c:cat>
            <c:numRef>
              <c:f>Sheet5!$A$16:$A$25</c:f>
              <c:numCache>
                <c:formatCode>General</c:formatCode>
                <c:ptCount val="10"/>
                <c:pt idx="0">
                  <c:v>13.0</c:v>
                </c:pt>
                <c:pt idx="1">
                  <c:v>14.0</c:v>
                </c:pt>
                <c:pt idx="2">
                  <c:v>15.0</c:v>
                </c:pt>
                <c:pt idx="3">
                  <c:v>16.0</c:v>
                </c:pt>
                <c:pt idx="4">
                  <c:v>17.0</c:v>
                </c:pt>
                <c:pt idx="5">
                  <c:v>18.0</c:v>
                </c:pt>
                <c:pt idx="6">
                  <c:v>19.0</c:v>
                </c:pt>
                <c:pt idx="7">
                  <c:v>20.0</c:v>
                </c:pt>
                <c:pt idx="8">
                  <c:v>21.0</c:v>
                </c:pt>
                <c:pt idx="9">
                  <c:v>22.0</c:v>
                </c:pt>
              </c:numCache>
            </c:numRef>
          </c:cat>
          <c:val>
            <c:numRef>
              <c:f>Sheet5!$B$16:$B$25</c:f>
              <c:numCache>
                <c:formatCode>General</c:formatCode>
                <c:ptCount val="10"/>
                <c:pt idx="0">
                  <c:v>0.0340062475738725</c:v>
                </c:pt>
                <c:pt idx="1">
                  <c:v>0.0380544728596804</c:v>
                </c:pt>
                <c:pt idx="2">
                  <c:v>0.058776095093402</c:v>
                </c:pt>
                <c:pt idx="3">
                  <c:v>0.0740514861559371</c:v>
                </c:pt>
                <c:pt idx="4">
                  <c:v>0.0838405357982646</c:v>
                </c:pt>
                <c:pt idx="5">
                  <c:v>0.106788712841284</c:v>
                </c:pt>
                <c:pt idx="6">
                  <c:v>0.0936653337496215</c:v>
                </c:pt>
                <c:pt idx="7">
                  <c:v>0.0765847873542841</c:v>
                </c:pt>
                <c:pt idx="8">
                  <c:v>0.0630114628168534</c:v>
                </c:pt>
                <c:pt idx="9">
                  <c:v>0.052656310195205</c:v>
                </c:pt>
              </c:numCache>
            </c:numRef>
          </c:val>
          <c:smooth val="0"/>
        </c:ser>
        <c:ser>
          <c:idx val="1"/>
          <c:order val="1"/>
          <c:tx>
            <c:strRef>
              <c:f>Sheet5!$C$3</c:f>
              <c:strCache>
                <c:ptCount val="1"/>
                <c:pt idx="0">
                  <c:v>e=32</c:v>
                </c:pt>
              </c:strCache>
            </c:strRef>
          </c:tx>
          <c:spPr>
            <a:ln>
              <a:solidFill>
                <a:schemeClr val="accent1"/>
              </a:solidFill>
              <a:prstDash val="sysDot"/>
            </a:ln>
            <a:effectLst/>
          </c:spPr>
          <c:marker>
            <c:symbol val="square"/>
            <c:size val="9"/>
            <c:spPr>
              <a:solidFill>
                <a:schemeClr val="accent1"/>
              </a:solidFill>
              <a:ln>
                <a:solidFill>
                  <a:schemeClr val="accent1"/>
                </a:solidFill>
              </a:ln>
              <a:effectLst/>
            </c:spPr>
          </c:marker>
          <c:cat>
            <c:numRef>
              <c:f>Sheet5!$A$16:$A$25</c:f>
              <c:numCache>
                <c:formatCode>General</c:formatCode>
                <c:ptCount val="10"/>
                <c:pt idx="0">
                  <c:v>13.0</c:v>
                </c:pt>
                <c:pt idx="1">
                  <c:v>14.0</c:v>
                </c:pt>
                <c:pt idx="2">
                  <c:v>15.0</c:v>
                </c:pt>
                <c:pt idx="3">
                  <c:v>16.0</c:v>
                </c:pt>
                <c:pt idx="4">
                  <c:v>17.0</c:v>
                </c:pt>
                <c:pt idx="5">
                  <c:v>18.0</c:v>
                </c:pt>
                <c:pt idx="6">
                  <c:v>19.0</c:v>
                </c:pt>
                <c:pt idx="7">
                  <c:v>20.0</c:v>
                </c:pt>
                <c:pt idx="8">
                  <c:v>21.0</c:v>
                </c:pt>
                <c:pt idx="9">
                  <c:v>22.0</c:v>
                </c:pt>
              </c:numCache>
            </c:numRef>
          </c:cat>
          <c:val>
            <c:numRef>
              <c:f>Sheet5!$C$16:$C$25</c:f>
              <c:numCache>
                <c:formatCode>General</c:formatCode>
                <c:ptCount val="10"/>
                <c:pt idx="0">
                  <c:v>0.0537249995596893</c:v>
                </c:pt>
                <c:pt idx="1">
                  <c:v>0.068209846360346</c:v>
                </c:pt>
                <c:pt idx="2">
                  <c:v>0.0856473995820587</c:v>
                </c:pt>
                <c:pt idx="3">
                  <c:v>0.100920170747298</c:v>
                </c:pt>
                <c:pt idx="4">
                  <c:v>0.120258733106258</c:v>
                </c:pt>
                <c:pt idx="5">
                  <c:v>0.142373708902226</c:v>
                </c:pt>
                <c:pt idx="6">
                  <c:v>0.119845438095261</c:v>
                </c:pt>
                <c:pt idx="7">
                  <c:v>0.0963425250670369</c:v>
                </c:pt>
                <c:pt idx="8">
                  <c:v>0.0768538577901999</c:v>
                </c:pt>
                <c:pt idx="9">
                  <c:v>0.0623787101958465</c:v>
                </c:pt>
              </c:numCache>
            </c:numRef>
          </c:val>
          <c:smooth val="0"/>
        </c:ser>
        <c:ser>
          <c:idx val="2"/>
          <c:order val="2"/>
          <c:tx>
            <c:strRef>
              <c:f>Sheet5!$D$3</c:f>
              <c:strCache>
                <c:ptCount val="1"/>
                <c:pt idx="0">
                  <c:v>e=16</c:v>
                </c:pt>
              </c:strCache>
            </c:strRef>
          </c:tx>
          <c:spPr>
            <a:ln>
              <a:solidFill>
                <a:schemeClr val="accent2"/>
              </a:solidFill>
            </a:ln>
            <a:effectLst/>
          </c:spPr>
          <c:marker>
            <c:symbol val="diamond"/>
            <c:size val="9"/>
            <c:spPr>
              <a:solidFill>
                <a:schemeClr val="accent2"/>
              </a:solidFill>
              <a:ln>
                <a:solidFill>
                  <a:schemeClr val="accent2"/>
                </a:solidFill>
              </a:ln>
              <a:effectLst/>
            </c:spPr>
          </c:marker>
          <c:cat>
            <c:numRef>
              <c:f>Sheet5!$A$16:$A$25</c:f>
              <c:numCache>
                <c:formatCode>General</c:formatCode>
                <c:ptCount val="10"/>
                <c:pt idx="0">
                  <c:v>13.0</c:v>
                </c:pt>
                <c:pt idx="1">
                  <c:v>14.0</c:v>
                </c:pt>
                <c:pt idx="2">
                  <c:v>15.0</c:v>
                </c:pt>
                <c:pt idx="3">
                  <c:v>16.0</c:v>
                </c:pt>
                <c:pt idx="4">
                  <c:v>17.0</c:v>
                </c:pt>
                <c:pt idx="5">
                  <c:v>18.0</c:v>
                </c:pt>
                <c:pt idx="6">
                  <c:v>19.0</c:v>
                </c:pt>
                <c:pt idx="7">
                  <c:v>20.0</c:v>
                </c:pt>
                <c:pt idx="8">
                  <c:v>21.0</c:v>
                </c:pt>
                <c:pt idx="9">
                  <c:v>22.0</c:v>
                </c:pt>
              </c:numCache>
            </c:numRef>
          </c:cat>
          <c:val>
            <c:numRef>
              <c:f>Sheet5!$D$16:$D$25</c:f>
              <c:numCache>
                <c:formatCode>General</c:formatCode>
                <c:ptCount val="10"/>
                <c:pt idx="0">
                  <c:v>0.0296</c:v>
                </c:pt>
                <c:pt idx="1">
                  <c:v>0.0441</c:v>
                </c:pt>
                <c:pt idx="2">
                  <c:v>0.0621</c:v>
                </c:pt>
                <c:pt idx="3">
                  <c:v>0.0767</c:v>
                </c:pt>
                <c:pt idx="4">
                  <c:v>0.0876</c:v>
                </c:pt>
                <c:pt idx="5">
                  <c:v>0.0928</c:v>
                </c:pt>
                <c:pt idx="6">
                  <c:v>0.0951</c:v>
                </c:pt>
                <c:pt idx="7">
                  <c:v>0.0958</c:v>
                </c:pt>
              </c:numCache>
            </c:numRef>
          </c:val>
          <c:smooth val="0"/>
        </c:ser>
        <c:ser>
          <c:idx val="3"/>
          <c:order val="3"/>
          <c:tx>
            <c:strRef>
              <c:f>Sheet5!$E$3</c:f>
              <c:strCache>
                <c:ptCount val="1"/>
                <c:pt idx="0">
                  <c:v>e=32</c:v>
                </c:pt>
              </c:strCache>
            </c:strRef>
          </c:tx>
          <c:spPr>
            <a:ln>
              <a:solidFill>
                <a:schemeClr val="accent2"/>
              </a:solidFill>
              <a:prstDash val="sysDot"/>
            </a:ln>
            <a:effectLst/>
          </c:spPr>
          <c:marker>
            <c:symbol val="diamond"/>
            <c:size val="9"/>
            <c:spPr>
              <a:solidFill>
                <a:schemeClr val="accent2"/>
              </a:solidFill>
              <a:ln>
                <a:solidFill>
                  <a:schemeClr val="accent2"/>
                </a:solidFill>
              </a:ln>
              <a:effectLst/>
            </c:spPr>
          </c:marker>
          <c:cat>
            <c:numRef>
              <c:f>Sheet5!$A$16:$A$25</c:f>
              <c:numCache>
                <c:formatCode>General</c:formatCode>
                <c:ptCount val="10"/>
                <c:pt idx="0">
                  <c:v>13.0</c:v>
                </c:pt>
                <c:pt idx="1">
                  <c:v>14.0</c:v>
                </c:pt>
                <c:pt idx="2">
                  <c:v>15.0</c:v>
                </c:pt>
                <c:pt idx="3">
                  <c:v>16.0</c:v>
                </c:pt>
                <c:pt idx="4">
                  <c:v>17.0</c:v>
                </c:pt>
                <c:pt idx="5">
                  <c:v>18.0</c:v>
                </c:pt>
                <c:pt idx="6">
                  <c:v>19.0</c:v>
                </c:pt>
                <c:pt idx="7">
                  <c:v>20.0</c:v>
                </c:pt>
                <c:pt idx="8">
                  <c:v>21.0</c:v>
                </c:pt>
                <c:pt idx="9">
                  <c:v>22.0</c:v>
                </c:pt>
              </c:numCache>
            </c:numRef>
          </c:cat>
          <c:val>
            <c:numRef>
              <c:f>Sheet5!$E$16:$E$25</c:f>
              <c:numCache>
                <c:formatCode>General</c:formatCode>
                <c:ptCount val="10"/>
                <c:pt idx="0">
                  <c:v>0.0519</c:v>
                </c:pt>
                <c:pt idx="1">
                  <c:v>0.0717</c:v>
                </c:pt>
                <c:pt idx="2">
                  <c:v>0.0893</c:v>
                </c:pt>
                <c:pt idx="3">
                  <c:v>0.0966</c:v>
                </c:pt>
                <c:pt idx="4">
                  <c:v>0.103</c:v>
                </c:pt>
                <c:pt idx="5">
                  <c:v>0.104</c:v>
                </c:pt>
                <c:pt idx="6">
                  <c:v>0.103</c:v>
                </c:pt>
              </c:numCache>
            </c:numRef>
          </c:val>
          <c:smooth val="0"/>
        </c:ser>
        <c:ser>
          <c:idx val="4"/>
          <c:order val="4"/>
          <c:tx>
            <c:strRef>
              <c:f>Sheet5!$F$3</c:f>
              <c:strCache>
                <c:ptCount val="1"/>
                <c:pt idx="0">
                  <c:v>e=16</c:v>
                </c:pt>
              </c:strCache>
            </c:strRef>
          </c:tx>
          <c:spPr>
            <a:ln>
              <a:solidFill>
                <a:schemeClr val="accent3"/>
              </a:solidFill>
            </a:ln>
            <a:effectLst/>
          </c:spPr>
          <c:marker>
            <c:symbol val="triangle"/>
            <c:size val="9"/>
            <c:spPr>
              <a:solidFill>
                <a:schemeClr val="accent3"/>
              </a:solidFill>
              <a:ln>
                <a:solidFill>
                  <a:schemeClr val="accent3"/>
                </a:solidFill>
              </a:ln>
              <a:effectLst/>
            </c:spPr>
          </c:marker>
          <c:cat>
            <c:numRef>
              <c:f>Sheet5!$A$16:$A$25</c:f>
              <c:numCache>
                <c:formatCode>General</c:formatCode>
                <c:ptCount val="10"/>
                <c:pt idx="0">
                  <c:v>13.0</c:v>
                </c:pt>
                <c:pt idx="1">
                  <c:v>14.0</c:v>
                </c:pt>
                <c:pt idx="2">
                  <c:v>15.0</c:v>
                </c:pt>
                <c:pt idx="3">
                  <c:v>16.0</c:v>
                </c:pt>
                <c:pt idx="4">
                  <c:v>17.0</c:v>
                </c:pt>
                <c:pt idx="5">
                  <c:v>18.0</c:v>
                </c:pt>
                <c:pt idx="6">
                  <c:v>19.0</c:v>
                </c:pt>
                <c:pt idx="7">
                  <c:v>20.0</c:v>
                </c:pt>
                <c:pt idx="8">
                  <c:v>21.0</c:v>
                </c:pt>
                <c:pt idx="9">
                  <c:v>22.0</c:v>
                </c:pt>
              </c:numCache>
            </c:numRef>
          </c:cat>
          <c:val>
            <c:numRef>
              <c:f>Sheet5!$F$16:$F$25</c:f>
              <c:numCache>
                <c:formatCode>General</c:formatCode>
                <c:ptCount val="10"/>
                <c:pt idx="0">
                  <c:v>0.0541</c:v>
                </c:pt>
                <c:pt idx="1">
                  <c:v>0.0999</c:v>
                </c:pt>
                <c:pt idx="2">
                  <c:v>0.162</c:v>
                </c:pt>
                <c:pt idx="3">
                  <c:v>0.275</c:v>
                </c:pt>
                <c:pt idx="4">
                  <c:v>0.388</c:v>
                </c:pt>
                <c:pt idx="5">
                  <c:v>0.533</c:v>
                </c:pt>
                <c:pt idx="6">
                  <c:v>0.55</c:v>
                </c:pt>
                <c:pt idx="7">
                  <c:v>0.573</c:v>
                </c:pt>
                <c:pt idx="8">
                  <c:v>0.571</c:v>
                </c:pt>
                <c:pt idx="9">
                  <c:v>0.518</c:v>
                </c:pt>
              </c:numCache>
            </c:numRef>
          </c:val>
          <c:smooth val="0"/>
        </c:ser>
        <c:ser>
          <c:idx val="5"/>
          <c:order val="5"/>
          <c:tx>
            <c:strRef>
              <c:f>Sheet5!$G$3</c:f>
              <c:strCache>
                <c:ptCount val="1"/>
                <c:pt idx="0">
                  <c:v>e=32</c:v>
                </c:pt>
              </c:strCache>
            </c:strRef>
          </c:tx>
          <c:spPr>
            <a:ln>
              <a:solidFill>
                <a:schemeClr val="accent3"/>
              </a:solidFill>
              <a:prstDash val="sysDot"/>
            </a:ln>
            <a:effectLst/>
          </c:spPr>
          <c:marker>
            <c:symbol val="triangle"/>
            <c:size val="9"/>
            <c:spPr>
              <a:solidFill>
                <a:schemeClr val="accent3"/>
              </a:solidFill>
              <a:ln>
                <a:solidFill>
                  <a:schemeClr val="accent3"/>
                </a:solidFill>
              </a:ln>
              <a:effectLst/>
            </c:spPr>
          </c:marker>
          <c:cat>
            <c:numRef>
              <c:f>Sheet5!$A$16:$A$25</c:f>
              <c:numCache>
                <c:formatCode>General</c:formatCode>
                <c:ptCount val="10"/>
                <c:pt idx="0">
                  <c:v>13.0</c:v>
                </c:pt>
                <c:pt idx="1">
                  <c:v>14.0</c:v>
                </c:pt>
                <c:pt idx="2">
                  <c:v>15.0</c:v>
                </c:pt>
                <c:pt idx="3">
                  <c:v>16.0</c:v>
                </c:pt>
                <c:pt idx="4">
                  <c:v>17.0</c:v>
                </c:pt>
                <c:pt idx="5">
                  <c:v>18.0</c:v>
                </c:pt>
                <c:pt idx="6">
                  <c:v>19.0</c:v>
                </c:pt>
                <c:pt idx="7">
                  <c:v>20.0</c:v>
                </c:pt>
                <c:pt idx="8">
                  <c:v>21.0</c:v>
                </c:pt>
                <c:pt idx="9">
                  <c:v>22.0</c:v>
                </c:pt>
              </c:numCache>
            </c:numRef>
          </c:cat>
          <c:val>
            <c:numRef>
              <c:f>Sheet5!$G$16:$G$25</c:f>
              <c:numCache>
                <c:formatCode>General</c:formatCode>
                <c:ptCount val="10"/>
                <c:pt idx="0">
                  <c:v>0.109</c:v>
                </c:pt>
                <c:pt idx="1">
                  <c:v>0.204</c:v>
                </c:pt>
                <c:pt idx="2">
                  <c:v>0.323</c:v>
                </c:pt>
                <c:pt idx="3">
                  <c:v>0.473</c:v>
                </c:pt>
                <c:pt idx="4">
                  <c:v>0.668</c:v>
                </c:pt>
                <c:pt idx="5">
                  <c:v>0.791</c:v>
                </c:pt>
                <c:pt idx="6">
                  <c:v>0.869</c:v>
                </c:pt>
                <c:pt idx="7">
                  <c:v>0.882</c:v>
                </c:pt>
                <c:pt idx="8">
                  <c:v>0.766</c:v>
                </c:pt>
                <c:pt idx="9">
                  <c:v>0.659</c:v>
                </c:pt>
              </c:numCache>
            </c:numRef>
          </c:val>
          <c:smooth val="0"/>
        </c:ser>
        <c:dLbls>
          <c:showLegendKey val="0"/>
          <c:showVal val="0"/>
          <c:showCatName val="0"/>
          <c:showSerName val="0"/>
          <c:showPercent val="0"/>
          <c:showBubbleSize val="0"/>
        </c:dLbls>
        <c:marker val="1"/>
        <c:smooth val="0"/>
        <c:axId val="-1988337480"/>
        <c:axId val="-1982020792"/>
      </c:lineChart>
      <c:catAx>
        <c:axId val="-1988337480"/>
        <c:scaling>
          <c:orientation val="minMax"/>
        </c:scaling>
        <c:delete val="0"/>
        <c:axPos val="b"/>
        <c:title>
          <c:tx>
            <c:rich>
              <a:bodyPr/>
              <a:lstStyle/>
              <a:p>
                <a:pPr>
                  <a:defRPr b="0"/>
                </a:pPr>
                <a:r>
                  <a:rPr lang="en-US" b="0"/>
                  <a:t>SCALE (2^SCALE)</a:t>
                </a:r>
                <a:endParaRPr lang="ja-JP" b="0"/>
              </a:p>
            </c:rich>
          </c:tx>
          <c:layout/>
          <c:overlay val="0"/>
        </c:title>
        <c:numFmt formatCode="General" sourceLinked="1"/>
        <c:majorTickMark val="out"/>
        <c:minorTickMark val="none"/>
        <c:tickLblPos val="nextTo"/>
        <c:crossAx val="-1982020792"/>
        <c:crosses val="autoZero"/>
        <c:auto val="1"/>
        <c:lblAlgn val="ctr"/>
        <c:lblOffset val="100"/>
        <c:noMultiLvlLbl val="0"/>
      </c:catAx>
      <c:valAx>
        <c:axId val="-1982020792"/>
        <c:scaling>
          <c:orientation val="minMax"/>
        </c:scaling>
        <c:delete val="0"/>
        <c:axPos val="l"/>
        <c:majorGridlines/>
        <c:title>
          <c:tx>
            <c:rich>
              <a:bodyPr rot="-5400000" vert="horz"/>
              <a:lstStyle/>
              <a:p>
                <a:pPr>
                  <a:defRPr b="0"/>
                </a:pPr>
                <a:r>
                  <a:rPr lang="en-US" b="0"/>
                  <a:t>TEPS (billion)</a:t>
                </a:r>
                <a:endParaRPr lang="ja-JP" b="0"/>
              </a:p>
            </c:rich>
          </c:tx>
          <c:layout/>
          <c:overlay val="0"/>
        </c:title>
        <c:numFmt formatCode="General" sourceLinked="1"/>
        <c:majorTickMark val="out"/>
        <c:minorTickMark val="none"/>
        <c:tickLblPos val="nextTo"/>
        <c:crossAx val="-1988337480"/>
        <c:crosses val="autoZero"/>
        <c:crossBetween val="between"/>
        <c:majorUnit val="0.2"/>
      </c:valAx>
    </c:plotArea>
    <c:legend>
      <c:legendPos val="r"/>
      <c:layout/>
      <c:overlay val="0"/>
    </c:legend>
    <c:plotVisOnly val="1"/>
    <c:dispBlanksAs val="gap"/>
    <c:showDLblsOverMax val="0"/>
  </c:chart>
  <c:txPr>
    <a:bodyPr/>
    <a:lstStyle/>
    <a:p>
      <a:pPr>
        <a:defRPr sz="18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Sheet5!$B$38</c:f>
              <c:strCache>
                <c:ptCount val="1"/>
                <c:pt idx="0">
                  <c:v>p=1</c:v>
                </c:pt>
              </c:strCache>
            </c:strRef>
          </c:tx>
          <c:spPr>
            <a:ln>
              <a:solidFill>
                <a:schemeClr val="accent1"/>
              </a:solidFill>
            </a:ln>
            <a:effectLst/>
          </c:spPr>
          <c:marker>
            <c:symbol val="square"/>
            <c:size val="9"/>
            <c:spPr>
              <a:solidFill>
                <a:schemeClr val="accent1"/>
              </a:solidFill>
              <a:ln>
                <a:solidFill>
                  <a:schemeClr val="accent1"/>
                </a:solidFill>
              </a:ln>
              <a:effectLst/>
            </c:spPr>
          </c:marker>
          <c:cat>
            <c:numRef>
              <c:f>Sheet5!$A$51:$A$60</c:f>
              <c:numCache>
                <c:formatCode>General</c:formatCode>
                <c:ptCount val="10"/>
                <c:pt idx="0">
                  <c:v>13.0</c:v>
                </c:pt>
                <c:pt idx="1">
                  <c:v>14.0</c:v>
                </c:pt>
                <c:pt idx="2">
                  <c:v>15.0</c:v>
                </c:pt>
                <c:pt idx="3">
                  <c:v>16.0</c:v>
                </c:pt>
                <c:pt idx="4">
                  <c:v>17.0</c:v>
                </c:pt>
                <c:pt idx="5">
                  <c:v>18.0</c:v>
                </c:pt>
                <c:pt idx="6">
                  <c:v>19.0</c:v>
                </c:pt>
                <c:pt idx="7">
                  <c:v>20.0</c:v>
                </c:pt>
                <c:pt idx="8">
                  <c:v>21.0</c:v>
                </c:pt>
                <c:pt idx="9">
                  <c:v>22.0</c:v>
                </c:pt>
              </c:numCache>
            </c:numRef>
          </c:cat>
          <c:val>
            <c:numRef>
              <c:f>Sheet5!$B$51:$B$60</c:f>
              <c:numCache>
                <c:formatCode>General</c:formatCode>
                <c:ptCount val="10"/>
                <c:pt idx="0">
                  <c:v>0.0340062475738725</c:v>
                </c:pt>
                <c:pt idx="1">
                  <c:v>0.0380544728596804</c:v>
                </c:pt>
                <c:pt idx="2">
                  <c:v>0.058776095093402</c:v>
                </c:pt>
                <c:pt idx="3">
                  <c:v>0.0740514861559371</c:v>
                </c:pt>
                <c:pt idx="4">
                  <c:v>0.0838405357982646</c:v>
                </c:pt>
                <c:pt idx="5">
                  <c:v>0.106788712841284</c:v>
                </c:pt>
                <c:pt idx="6">
                  <c:v>0.0936653337496215</c:v>
                </c:pt>
                <c:pt idx="7">
                  <c:v>0.0765847873542841</c:v>
                </c:pt>
                <c:pt idx="8">
                  <c:v>0.0630114628168534</c:v>
                </c:pt>
                <c:pt idx="9">
                  <c:v>0.052656310195205</c:v>
                </c:pt>
              </c:numCache>
            </c:numRef>
          </c:val>
          <c:smooth val="0"/>
        </c:ser>
        <c:ser>
          <c:idx val="1"/>
          <c:order val="1"/>
          <c:tx>
            <c:strRef>
              <c:f>Sheet5!$C$38</c:f>
              <c:strCache>
                <c:ptCount val="1"/>
                <c:pt idx="0">
                  <c:v>p=2</c:v>
                </c:pt>
              </c:strCache>
            </c:strRef>
          </c:tx>
          <c:spPr>
            <a:ln>
              <a:solidFill>
                <a:schemeClr val="accent1"/>
              </a:solidFill>
              <a:prstDash val="sysDot"/>
            </a:ln>
            <a:effectLst/>
          </c:spPr>
          <c:marker>
            <c:symbol val="square"/>
            <c:size val="9"/>
            <c:spPr>
              <a:solidFill>
                <a:schemeClr val="accent1"/>
              </a:solidFill>
              <a:ln>
                <a:solidFill>
                  <a:schemeClr val="accent1"/>
                </a:solidFill>
              </a:ln>
              <a:effectLst/>
            </c:spPr>
          </c:marker>
          <c:cat>
            <c:numRef>
              <c:f>Sheet5!$A$51:$A$60</c:f>
              <c:numCache>
                <c:formatCode>General</c:formatCode>
                <c:ptCount val="10"/>
                <c:pt idx="0">
                  <c:v>13.0</c:v>
                </c:pt>
                <c:pt idx="1">
                  <c:v>14.0</c:v>
                </c:pt>
                <c:pt idx="2">
                  <c:v>15.0</c:v>
                </c:pt>
                <c:pt idx="3">
                  <c:v>16.0</c:v>
                </c:pt>
                <c:pt idx="4">
                  <c:v>17.0</c:v>
                </c:pt>
                <c:pt idx="5">
                  <c:v>18.0</c:v>
                </c:pt>
                <c:pt idx="6">
                  <c:v>19.0</c:v>
                </c:pt>
                <c:pt idx="7">
                  <c:v>20.0</c:v>
                </c:pt>
                <c:pt idx="8">
                  <c:v>21.0</c:v>
                </c:pt>
                <c:pt idx="9">
                  <c:v>22.0</c:v>
                </c:pt>
              </c:numCache>
            </c:numRef>
          </c:cat>
          <c:val>
            <c:numRef>
              <c:f>Sheet5!$C$51:$C$60</c:f>
              <c:numCache>
                <c:formatCode>General</c:formatCode>
                <c:ptCount val="10"/>
                <c:pt idx="0">
                  <c:v>0.019</c:v>
                </c:pt>
                <c:pt idx="1">
                  <c:v>0.032</c:v>
                </c:pt>
                <c:pt idx="2">
                  <c:v>0.0419</c:v>
                </c:pt>
                <c:pt idx="3">
                  <c:v>0.0597</c:v>
                </c:pt>
                <c:pt idx="4">
                  <c:v>0.0833</c:v>
                </c:pt>
                <c:pt idx="5">
                  <c:v>0.108</c:v>
                </c:pt>
                <c:pt idx="6">
                  <c:v>0.13</c:v>
                </c:pt>
                <c:pt idx="7">
                  <c:v>0.116</c:v>
                </c:pt>
                <c:pt idx="8">
                  <c:v>0.106</c:v>
                </c:pt>
                <c:pt idx="9">
                  <c:v>0.0929</c:v>
                </c:pt>
              </c:numCache>
            </c:numRef>
          </c:val>
          <c:smooth val="0"/>
        </c:ser>
        <c:ser>
          <c:idx val="2"/>
          <c:order val="2"/>
          <c:tx>
            <c:strRef>
              <c:f>Sheet5!$D$38</c:f>
              <c:strCache>
                <c:ptCount val="1"/>
                <c:pt idx="0">
                  <c:v>p=1</c:v>
                </c:pt>
              </c:strCache>
            </c:strRef>
          </c:tx>
          <c:spPr>
            <a:ln>
              <a:solidFill>
                <a:schemeClr val="accent2"/>
              </a:solidFill>
            </a:ln>
            <a:effectLst/>
          </c:spPr>
          <c:marker>
            <c:symbol val="diamond"/>
            <c:size val="9"/>
            <c:spPr>
              <a:solidFill>
                <a:schemeClr val="accent2"/>
              </a:solidFill>
              <a:ln>
                <a:solidFill>
                  <a:schemeClr val="accent2"/>
                </a:solidFill>
              </a:ln>
              <a:effectLst/>
            </c:spPr>
          </c:marker>
          <c:cat>
            <c:numRef>
              <c:f>Sheet5!$A$51:$A$60</c:f>
              <c:numCache>
                <c:formatCode>General</c:formatCode>
                <c:ptCount val="10"/>
                <c:pt idx="0">
                  <c:v>13.0</c:v>
                </c:pt>
                <c:pt idx="1">
                  <c:v>14.0</c:v>
                </c:pt>
                <c:pt idx="2">
                  <c:v>15.0</c:v>
                </c:pt>
                <c:pt idx="3">
                  <c:v>16.0</c:v>
                </c:pt>
                <c:pt idx="4">
                  <c:v>17.0</c:v>
                </c:pt>
                <c:pt idx="5">
                  <c:v>18.0</c:v>
                </c:pt>
                <c:pt idx="6">
                  <c:v>19.0</c:v>
                </c:pt>
                <c:pt idx="7">
                  <c:v>20.0</c:v>
                </c:pt>
                <c:pt idx="8">
                  <c:v>21.0</c:v>
                </c:pt>
                <c:pt idx="9">
                  <c:v>22.0</c:v>
                </c:pt>
              </c:numCache>
            </c:numRef>
          </c:cat>
          <c:val>
            <c:numRef>
              <c:f>Sheet5!$D$51:$D$60</c:f>
              <c:numCache>
                <c:formatCode>General</c:formatCode>
                <c:ptCount val="10"/>
                <c:pt idx="0">
                  <c:v>0.0296</c:v>
                </c:pt>
                <c:pt idx="1">
                  <c:v>0.0441</c:v>
                </c:pt>
                <c:pt idx="2">
                  <c:v>0.0621</c:v>
                </c:pt>
                <c:pt idx="3">
                  <c:v>0.0767</c:v>
                </c:pt>
                <c:pt idx="4">
                  <c:v>0.0876</c:v>
                </c:pt>
                <c:pt idx="5">
                  <c:v>0.0928</c:v>
                </c:pt>
                <c:pt idx="6">
                  <c:v>0.0951</c:v>
                </c:pt>
                <c:pt idx="7">
                  <c:v>0.0958</c:v>
                </c:pt>
              </c:numCache>
            </c:numRef>
          </c:val>
          <c:smooth val="0"/>
        </c:ser>
        <c:ser>
          <c:idx val="3"/>
          <c:order val="3"/>
          <c:tx>
            <c:strRef>
              <c:f>Sheet5!$E$38</c:f>
              <c:strCache>
                <c:ptCount val="1"/>
                <c:pt idx="0">
                  <c:v>p=2</c:v>
                </c:pt>
              </c:strCache>
            </c:strRef>
          </c:tx>
          <c:spPr>
            <a:ln>
              <a:solidFill>
                <a:schemeClr val="accent2"/>
              </a:solidFill>
              <a:prstDash val="sysDot"/>
            </a:ln>
            <a:effectLst/>
          </c:spPr>
          <c:marker>
            <c:symbol val="diamond"/>
            <c:size val="9"/>
            <c:spPr>
              <a:solidFill>
                <a:schemeClr val="accent2"/>
              </a:solidFill>
              <a:ln>
                <a:solidFill>
                  <a:schemeClr val="accent2"/>
                </a:solidFill>
              </a:ln>
              <a:effectLst/>
            </c:spPr>
          </c:marker>
          <c:cat>
            <c:numRef>
              <c:f>Sheet5!$A$51:$A$60</c:f>
              <c:numCache>
                <c:formatCode>General</c:formatCode>
                <c:ptCount val="10"/>
                <c:pt idx="0">
                  <c:v>13.0</c:v>
                </c:pt>
                <c:pt idx="1">
                  <c:v>14.0</c:v>
                </c:pt>
                <c:pt idx="2">
                  <c:v>15.0</c:v>
                </c:pt>
                <c:pt idx="3">
                  <c:v>16.0</c:v>
                </c:pt>
                <c:pt idx="4">
                  <c:v>17.0</c:v>
                </c:pt>
                <c:pt idx="5">
                  <c:v>18.0</c:v>
                </c:pt>
                <c:pt idx="6">
                  <c:v>19.0</c:v>
                </c:pt>
                <c:pt idx="7">
                  <c:v>20.0</c:v>
                </c:pt>
                <c:pt idx="8">
                  <c:v>21.0</c:v>
                </c:pt>
                <c:pt idx="9">
                  <c:v>22.0</c:v>
                </c:pt>
              </c:numCache>
            </c:numRef>
          </c:cat>
          <c:val>
            <c:numRef>
              <c:f>Sheet5!$E$51:$E$60</c:f>
              <c:numCache>
                <c:formatCode>General</c:formatCode>
                <c:ptCount val="10"/>
                <c:pt idx="0">
                  <c:v>0.0219</c:v>
                </c:pt>
                <c:pt idx="1">
                  <c:v>0.0364</c:v>
                </c:pt>
                <c:pt idx="2">
                  <c:v>0.0606</c:v>
                </c:pt>
                <c:pt idx="3">
                  <c:v>0.0908</c:v>
                </c:pt>
                <c:pt idx="4">
                  <c:v>0.121</c:v>
                </c:pt>
                <c:pt idx="5">
                  <c:v>0.144</c:v>
                </c:pt>
                <c:pt idx="6">
                  <c:v>0.158</c:v>
                </c:pt>
                <c:pt idx="7">
                  <c:v>0.165</c:v>
                </c:pt>
                <c:pt idx="8">
                  <c:v>0.168</c:v>
                </c:pt>
              </c:numCache>
            </c:numRef>
          </c:val>
          <c:smooth val="0"/>
        </c:ser>
        <c:ser>
          <c:idx val="4"/>
          <c:order val="4"/>
          <c:tx>
            <c:strRef>
              <c:f>Sheet5!$F$38</c:f>
              <c:strCache>
                <c:ptCount val="1"/>
                <c:pt idx="0">
                  <c:v>p=1</c:v>
                </c:pt>
              </c:strCache>
            </c:strRef>
          </c:tx>
          <c:spPr>
            <a:ln>
              <a:solidFill>
                <a:schemeClr val="accent3"/>
              </a:solidFill>
              <a:prstDash val="solid"/>
            </a:ln>
            <a:effectLst/>
          </c:spPr>
          <c:marker>
            <c:symbol val="triangle"/>
            <c:size val="9"/>
            <c:spPr>
              <a:solidFill>
                <a:schemeClr val="accent3"/>
              </a:solidFill>
              <a:ln>
                <a:solidFill>
                  <a:schemeClr val="accent3"/>
                </a:solidFill>
              </a:ln>
              <a:effectLst/>
            </c:spPr>
          </c:marker>
          <c:cat>
            <c:numRef>
              <c:f>Sheet5!$A$51:$A$60</c:f>
              <c:numCache>
                <c:formatCode>General</c:formatCode>
                <c:ptCount val="10"/>
                <c:pt idx="0">
                  <c:v>13.0</c:v>
                </c:pt>
                <c:pt idx="1">
                  <c:v>14.0</c:v>
                </c:pt>
                <c:pt idx="2">
                  <c:v>15.0</c:v>
                </c:pt>
                <c:pt idx="3">
                  <c:v>16.0</c:v>
                </c:pt>
                <c:pt idx="4">
                  <c:v>17.0</c:v>
                </c:pt>
                <c:pt idx="5">
                  <c:v>18.0</c:v>
                </c:pt>
                <c:pt idx="6">
                  <c:v>19.0</c:v>
                </c:pt>
                <c:pt idx="7">
                  <c:v>20.0</c:v>
                </c:pt>
                <c:pt idx="8">
                  <c:v>21.0</c:v>
                </c:pt>
                <c:pt idx="9">
                  <c:v>22.0</c:v>
                </c:pt>
              </c:numCache>
            </c:numRef>
          </c:cat>
          <c:val>
            <c:numRef>
              <c:f>Sheet5!$F$51:$F$60</c:f>
              <c:numCache>
                <c:formatCode>General</c:formatCode>
                <c:ptCount val="10"/>
                <c:pt idx="0">
                  <c:v>0.0541</c:v>
                </c:pt>
                <c:pt idx="1">
                  <c:v>0.0999</c:v>
                </c:pt>
                <c:pt idx="2">
                  <c:v>0.162</c:v>
                </c:pt>
                <c:pt idx="3">
                  <c:v>0.275</c:v>
                </c:pt>
                <c:pt idx="4">
                  <c:v>0.388</c:v>
                </c:pt>
                <c:pt idx="5">
                  <c:v>0.533</c:v>
                </c:pt>
                <c:pt idx="6">
                  <c:v>0.55</c:v>
                </c:pt>
                <c:pt idx="7">
                  <c:v>0.573</c:v>
                </c:pt>
                <c:pt idx="8">
                  <c:v>0.571</c:v>
                </c:pt>
                <c:pt idx="9">
                  <c:v>0.518</c:v>
                </c:pt>
              </c:numCache>
            </c:numRef>
          </c:val>
          <c:smooth val="0"/>
        </c:ser>
        <c:ser>
          <c:idx val="5"/>
          <c:order val="5"/>
          <c:tx>
            <c:strRef>
              <c:f>Sheet5!$G$38</c:f>
              <c:strCache>
                <c:ptCount val="1"/>
                <c:pt idx="0">
                  <c:v>p=2</c:v>
                </c:pt>
              </c:strCache>
            </c:strRef>
          </c:tx>
          <c:spPr>
            <a:ln>
              <a:solidFill>
                <a:schemeClr val="accent3"/>
              </a:solidFill>
              <a:prstDash val="sysDot"/>
            </a:ln>
            <a:effectLst/>
          </c:spPr>
          <c:marker>
            <c:symbol val="triangle"/>
            <c:size val="9"/>
            <c:spPr>
              <a:solidFill>
                <a:schemeClr val="accent3"/>
              </a:solidFill>
              <a:ln>
                <a:solidFill>
                  <a:schemeClr val="accent3"/>
                </a:solidFill>
              </a:ln>
              <a:effectLst/>
            </c:spPr>
          </c:marker>
          <c:cat>
            <c:numRef>
              <c:f>Sheet5!$A$51:$A$60</c:f>
              <c:numCache>
                <c:formatCode>General</c:formatCode>
                <c:ptCount val="10"/>
                <c:pt idx="0">
                  <c:v>13.0</c:v>
                </c:pt>
                <c:pt idx="1">
                  <c:v>14.0</c:v>
                </c:pt>
                <c:pt idx="2">
                  <c:v>15.0</c:v>
                </c:pt>
                <c:pt idx="3">
                  <c:v>16.0</c:v>
                </c:pt>
                <c:pt idx="4">
                  <c:v>17.0</c:v>
                </c:pt>
                <c:pt idx="5">
                  <c:v>18.0</c:v>
                </c:pt>
                <c:pt idx="6">
                  <c:v>19.0</c:v>
                </c:pt>
                <c:pt idx="7">
                  <c:v>20.0</c:v>
                </c:pt>
                <c:pt idx="8">
                  <c:v>21.0</c:v>
                </c:pt>
                <c:pt idx="9">
                  <c:v>22.0</c:v>
                </c:pt>
              </c:numCache>
            </c:numRef>
          </c:cat>
          <c:val>
            <c:numRef>
              <c:f>Sheet5!$G$51:$G$60</c:f>
              <c:numCache>
                <c:formatCode>General</c:formatCode>
                <c:ptCount val="10"/>
                <c:pt idx="0">
                  <c:v>0.0255</c:v>
                </c:pt>
                <c:pt idx="1">
                  <c:v>0.0487</c:v>
                </c:pt>
                <c:pt idx="2">
                  <c:v>0.0834</c:v>
                </c:pt>
                <c:pt idx="3">
                  <c:v>0.161</c:v>
                </c:pt>
                <c:pt idx="4">
                  <c:v>0.284</c:v>
                </c:pt>
                <c:pt idx="5">
                  <c:v>0.423</c:v>
                </c:pt>
                <c:pt idx="6">
                  <c:v>0.546</c:v>
                </c:pt>
                <c:pt idx="7">
                  <c:v>0.603</c:v>
                </c:pt>
                <c:pt idx="8">
                  <c:v>0.646</c:v>
                </c:pt>
                <c:pt idx="9">
                  <c:v>0.643</c:v>
                </c:pt>
              </c:numCache>
            </c:numRef>
          </c:val>
          <c:smooth val="0"/>
        </c:ser>
        <c:dLbls>
          <c:showLegendKey val="0"/>
          <c:showVal val="0"/>
          <c:showCatName val="0"/>
          <c:showSerName val="0"/>
          <c:showPercent val="0"/>
          <c:showBubbleSize val="0"/>
        </c:dLbls>
        <c:marker val="1"/>
        <c:smooth val="0"/>
        <c:axId val="-2131597096"/>
        <c:axId val="-2082675944"/>
      </c:lineChart>
      <c:catAx>
        <c:axId val="-2131597096"/>
        <c:scaling>
          <c:orientation val="minMax"/>
        </c:scaling>
        <c:delete val="0"/>
        <c:axPos val="b"/>
        <c:title>
          <c:tx>
            <c:rich>
              <a:bodyPr/>
              <a:lstStyle/>
              <a:p>
                <a:pPr>
                  <a:defRPr b="0"/>
                </a:pPr>
                <a:r>
                  <a:rPr lang="en-US" b="0"/>
                  <a:t>SCALE (2^SCALE)</a:t>
                </a:r>
                <a:endParaRPr lang="ja-JP" b="0"/>
              </a:p>
            </c:rich>
          </c:tx>
          <c:layout/>
          <c:overlay val="0"/>
        </c:title>
        <c:numFmt formatCode="General" sourceLinked="1"/>
        <c:majorTickMark val="out"/>
        <c:minorTickMark val="none"/>
        <c:tickLblPos val="nextTo"/>
        <c:crossAx val="-2082675944"/>
        <c:crosses val="autoZero"/>
        <c:auto val="1"/>
        <c:lblAlgn val="ctr"/>
        <c:lblOffset val="100"/>
        <c:noMultiLvlLbl val="0"/>
      </c:catAx>
      <c:valAx>
        <c:axId val="-2082675944"/>
        <c:scaling>
          <c:orientation val="minMax"/>
        </c:scaling>
        <c:delete val="0"/>
        <c:axPos val="l"/>
        <c:majorGridlines/>
        <c:title>
          <c:tx>
            <c:rich>
              <a:bodyPr rot="-5400000" vert="horz"/>
              <a:lstStyle/>
              <a:p>
                <a:pPr>
                  <a:defRPr b="0"/>
                </a:pPr>
                <a:r>
                  <a:rPr lang="en-US" b="0"/>
                  <a:t>TEPS (billion)</a:t>
                </a:r>
                <a:endParaRPr lang="ja-JP" b="0"/>
              </a:p>
            </c:rich>
          </c:tx>
          <c:layout/>
          <c:overlay val="0"/>
        </c:title>
        <c:numFmt formatCode="General" sourceLinked="1"/>
        <c:majorTickMark val="out"/>
        <c:minorTickMark val="none"/>
        <c:tickLblPos val="nextTo"/>
        <c:crossAx val="-2131597096"/>
        <c:crosses val="autoZero"/>
        <c:crossBetween val="between"/>
      </c:valAx>
    </c:plotArea>
    <c:legend>
      <c:legendPos val="r"/>
      <c:layout/>
      <c:overlay val="0"/>
    </c:legend>
    <c:plotVisOnly val="1"/>
    <c:dispBlanksAs val="gap"/>
    <c:showDLblsOverMax val="0"/>
  </c:chart>
  <c:txPr>
    <a:bodyPr/>
    <a:lstStyle/>
    <a:p>
      <a:pPr>
        <a:defRPr sz="1800"/>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09089141635073"/>
          <c:y val="0.102360564304462"/>
          <c:w val="0.870193326528628"/>
          <c:h val="0.691837885498688"/>
        </c:manualLayout>
      </c:layout>
      <c:barChart>
        <c:barDir val="col"/>
        <c:grouping val="clustered"/>
        <c:varyColors val="0"/>
        <c:ser>
          <c:idx val="0"/>
          <c:order val="0"/>
          <c:tx>
            <c:strRef>
              <c:f>result!$A$57</c:f>
              <c:strCache>
                <c:ptCount val="1"/>
                <c:pt idx="0">
                  <c:v>calculation time</c:v>
                </c:pt>
              </c:strCache>
            </c:strRef>
          </c:tx>
          <c:spPr>
            <a:solidFill>
              <a:schemeClr val="accent1"/>
            </a:solidFill>
            <a:ln w="6350">
              <a:solidFill>
                <a:schemeClr val="tx1"/>
              </a:solidFill>
            </a:ln>
            <a:effectLst/>
          </c:spPr>
          <c:invertIfNegative val="0"/>
          <c:cat>
            <c:multiLvlStrRef>
              <c:f>result!$B$55:$J$56</c:f>
              <c:multiLvlStrCache>
                <c:ptCount val="9"/>
                <c:lvl>
                  <c:pt idx="0">
                    <c:v>p=2</c:v>
                  </c:pt>
                  <c:pt idx="1">
                    <c:v>p=3</c:v>
                  </c:pt>
                  <c:pt idx="2">
                    <c:v>p=4</c:v>
                  </c:pt>
                  <c:pt idx="3">
                    <c:v>p=2</c:v>
                  </c:pt>
                  <c:pt idx="4">
                    <c:v>p=3</c:v>
                  </c:pt>
                  <c:pt idx="5">
                    <c:v>p=4</c:v>
                  </c:pt>
                  <c:pt idx="6">
                    <c:v>p=2</c:v>
                  </c:pt>
                  <c:pt idx="7">
                    <c:v>p=3</c:v>
                  </c:pt>
                  <c:pt idx="8">
                    <c:v>p=4</c:v>
                  </c:pt>
                </c:lvl>
                <c:lvl>
                  <c:pt idx="0">
                    <c:v>N=2^18</c:v>
                  </c:pt>
                  <c:pt idx="3">
                    <c:v>N=2^19</c:v>
                  </c:pt>
                  <c:pt idx="6">
                    <c:v>N=2^20</c:v>
                  </c:pt>
                </c:lvl>
              </c:multiLvlStrCache>
            </c:multiLvlStrRef>
          </c:cat>
          <c:val>
            <c:numRef>
              <c:f>result!$B$57:$J$57</c:f>
              <c:numCache>
                <c:formatCode>0.00E+00</c:formatCode>
                <c:ptCount val="9"/>
                <c:pt idx="0">
                  <c:v>659.6274179999994</c:v>
                </c:pt>
                <c:pt idx="1">
                  <c:v>615.17297</c:v>
                </c:pt>
                <c:pt idx="2">
                  <c:v>967.2014104877284</c:v>
                </c:pt>
                <c:pt idx="3">
                  <c:v>1097.452436</c:v>
                </c:pt>
                <c:pt idx="4">
                  <c:v>1159.454</c:v>
                </c:pt>
                <c:pt idx="5">
                  <c:v>1362.43</c:v>
                </c:pt>
                <c:pt idx="6">
                  <c:v>2054.924</c:v>
                </c:pt>
                <c:pt idx="7">
                  <c:v>2578.491</c:v>
                </c:pt>
                <c:pt idx="8">
                  <c:v>2954.269</c:v>
                </c:pt>
              </c:numCache>
            </c:numRef>
          </c:val>
        </c:ser>
        <c:ser>
          <c:idx val="1"/>
          <c:order val="1"/>
          <c:tx>
            <c:strRef>
              <c:f>result!$A$58</c:f>
              <c:strCache>
                <c:ptCount val="1"/>
                <c:pt idx="0">
                  <c:v>communication time</c:v>
                </c:pt>
              </c:strCache>
            </c:strRef>
          </c:tx>
          <c:spPr>
            <a:solidFill>
              <a:schemeClr val="accent2"/>
            </a:solidFill>
            <a:ln w="6350">
              <a:solidFill>
                <a:schemeClr val="tx1"/>
              </a:solidFill>
            </a:ln>
            <a:effectLst/>
          </c:spPr>
          <c:invertIfNegative val="0"/>
          <c:cat>
            <c:multiLvlStrRef>
              <c:f>result!$B$55:$J$56</c:f>
              <c:multiLvlStrCache>
                <c:ptCount val="9"/>
                <c:lvl>
                  <c:pt idx="0">
                    <c:v>p=2</c:v>
                  </c:pt>
                  <c:pt idx="1">
                    <c:v>p=3</c:v>
                  </c:pt>
                  <c:pt idx="2">
                    <c:v>p=4</c:v>
                  </c:pt>
                  <c:pt idx="3">
                    <c:v>p=2</c:v>
                  </c:pt>
                  <c:pt idx="4">
                    <c:v>p=3</c:v>
                  </c:pt>
                  <c:pt idx="5">
                    <c:v>p=4</c:v>
                  </c:pt>
                  <c:pt idx="6">
                    <c:v>p=2</c:v>
                  </c:pt>
                  <c:pt idx="7">
                    <c:v>p=3</c:v>
                  </c:pt>
                  <c:pt idx="8">
                    <c:v>p=4</c:v>
                  </c:pt>
                </c:lvl>
                <c:lvl>
                  <c:pt idx="0">
                    <c:v>N=2^18</c:v>
                  </c:pt>
                  <c:pt idx="3">
                    <c:v>N=2^19</c:v>
                  </c:pt>
                  <c:pt idx="6">
                    <c:v>N=2^20</c:v>
                  </c:pt>
                </c:lvl>
              </c:multiLvlStrCache>
            </c:multiLvlStrRef>
          </c:cat>
          <c:val>
            <c:numRef>
              <c:f>result!$B$58:$J$58</c:f>
              <c:numCache>
                <c:formatCode>0.00E+00</c:formatCode>
                <c:ptCount val="9"/>
                <c:pt idx="0">
                  <c:v>140.52291</c:v>
                </c:pt>
                <c:pt idx="1">
                  <c:v>276.890805</c:v>
                </c:pt>
                <c:pt idx="2">
                  <c:v>534.714305</c:v>
                </c:pt>
                <c:pt idx="3">
                  <c:v>610.688259</c:v>
                </c:pt>
                <c:pt idx="4">
                  <c:v>1336.154</c:v>
                </c:pt>
                <c:pt idx="5">
                  <c:v>2240.607</c:v>
                </c:pt>
                <c:pt idx="6">
                  <c:v>821.654</c:v>
                </c:pt>
                <c:pt idx="7">
                  <c:v>1750.0</c:v>
                </c:pt>
                <c:pt idx="8">
                  <c:v>3030.629</c:v>
                </c:pt>
              </c:numCache>
            </c:numRef>
          </c:val>
        </c:ser>
        <c:dLbls>
          <c:showLegendKey val="0"/>
          <c:showVal val="0"/>
          <c:showCatName val="0"/>
          <c:showSerName val="0"/>
          <c:showPercent val="0"/>
          <c:showBubbleSize val="0"/>
        </c:dLbls>
        <c:gapWidth val="150"/>
        <c:axId val="-2022049752"/>
        <c:axId val="-2021693896"/>
      </c:barChart>
      <c:catAx>
        <c:axId val="-2022049752"/>
        <c:scaling>
          <c:orientation val="minMax"/>
        </c:scaling>
        <c:delete val="0"/>
        <c:axPos val="b"/>
        <c:majorTickMark val="out"/>
        <c:minorTickMark val="none"/>
        <c:tickLblPos val="nextTo"/>
        <c:crossAx val="-2021693896"/>
        <c:crosses val="autoZero"/>
        <c:auto val="1"/>
        <c:lblAlgn val="ctr"/>
        <c:lblOffset val="100"/>
        <c:noMultiLvlLbl val="0"/>
      </c:catAx>
      <c:valAx>
        <c:axId val="-2021693896"/>
        <c:scaling>
          <c:orientation val="minMax"/>
        </c:scaling>
        <c:delete val="0"/>
        <c:axPos val="l"/>
        <c:majorGridlines/>
        <c:title>
          <c:tx>
            <c:rich>
              <a:bodyPr rot="-5400000" vert="horz"/>
              <a:lstStyle/>
              <a:p>
                <a:pPr>
                  <a:defRPr/>
                </a:pPr>
                <a:r>
                  <a:rPr lang="en-US"/>
                  <a:t>msec</a:t>
                </a:r>
                <a:endParaRPr lang="ja-JP"/>
              </a:p>
            </c:rich>
          </c:tx>
          <c:overlay val="0"/>
        </c:title>
        <c:numFmt formatCode="General" sourceLinked="0"/>
        <c:majorTickMark val="out"/>
        <c:minorTickMark val="none"/>
        <c:tickLblPos val="nextTo"/>
        <c:crossAx val="-2022049752"/>
        <c:crosses val="autoZero"/>
        <c:crossBetween val="between"/>
      </c:valAx>
    </c:plotArea>
    <c:legend>
      <c:legendPos val="t"/>
      <c:overlay val="0"/>
      <c:txPr>
        <a:bodyPr/>
        <a:lstStyle/>
        <a:p>
          <a:pPr>
            <a:defRPr sz="1800"/>
          </a:pPr>
          <a:endParaRPr lang="ja-JP"/>
        </a:p>
      </c:txPr>
    </c:legend>
    <c:plotVisOnly val="1"/>
    <c:dispBlanksAs val="gap"/>
    <c:showDLblsOverMax val="0"/>
  </c:chart>
  <c:txPr>
    <a:bodyPr/>
    <a:lstStyle/>
    <a:p>
      <a:pPr>
        <a:defRPr sz="1600"/>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Sheet4!$H$1</c:f>
              <c:strCache>
                <c:ptCount val="1"/>
                <c:pt idx="0">
                  <c:v>p=1, e=16</c:v>
                </c:pt>
              </c:strCache>
            </c:strRef>
          </c:tx>
          <c:spPr>
            <a:effectLst/>
          </c:spPr>
          <c:marker>
            <c:spPr>
              <a:effectLst/>
            </c:spPr>
          </c:marker>
          <c:cat>
            <c:numRef>
              <c:f>Sheet4!$G$17:$G$26</c:f>
              <c:numCache>
                <c:formatCode>General</c:formatCode>
                <c:ptCount val="10"/>
                <c:pt idx="0">
                  <c:v>16.0</c:v>
                </c:pt>
                <c:pt idx="1">
                  <c:v>17.0</c:v>
                </c:pt>
                <c:pt idx="2">
                  <c:v>18.0</c:v>
                </c:pt>
                <c:pt idx="3">
                  <c:v>19.0</c:v>
                </c:pt>
                <c:pt idx="4">
                  <c:v>20.0</c:v>
                </c:pt>
                <c:pt idx="5">
                  <c:v>21.0</c:v>
                </c:pt>
                <c:pt idx="6">
                  <c:v>22.0</c:v>
                </c:pt>
                <c:pt idx="7">
                  <c:v>23.0</c:v>
                </c:pt>
                <c:pt idx="8">
                  <c:v>24.0</c:v>
                </c:pt>
                <c:pt idx="9">
                  <c:v>25.0</c:v>
                </c:pt>
              </c:numCache>
            </c:numRef>
          </c:cat>
          <c:val>
            <c:numRef>
              <c:f>Sheet4!$H$17:$H$26</c:f>
              <c:numCache>
                <c:formatCode>General</c:formatCode>
                <c:ptCount val="10"/>
                <c:pt idx="0">
                  <c:v>0.201523826163289</c:v>
                </c:pt>
                <c:pt idx="1">
                  <c:v>0.263999001532781</c:v>
                </c:pt>
                <c:pt idx="2">
                  <c:v>0.420372837464931</c:v>
                </c:pt>
                <c:pt idx="3">
                  <c:v>0.459045980002778</c:v>
                </c:pt>
                <c:pt idx="4">
                  <c:v>0.502837765144616</c:v>
                </c:pt>
                <c:pt idx="5">
                  <c:v>0.463373496480929</c:v>
                </c:pt>
                <c:pt idx="6">
                  <c:v>0.453129332613592</c:v>
                </c:pt>
                <c:pt idx="7">
                  <c:v>0.419296912048103</c:v>
                </c:pt>
              </c:numCache>
            </c:numRef>
          </c:val>
          <c:smooth val="0"/>
        </c:ser>
        <c:ser>
          <c:idx val="1"/>
          <c:order val="1"/>
          <c:tx>
            <c:strRef>
              <c:f>Sheet4!$I$1</c:f>
              <c:strCache>
                <c:ptCount val="1"/>
                <c:pt idx="0">
                  <c:v>p=2, e=16</c:v>
                </c:pt>
              </c:strCache>
            </c:strRef>
          </c:tx>
          <c:spPr>
            <a:effectLst/>
          </c:spPr>
          <c:marker>
            <c:spPr>
              <a:effectLst/>
            </c:spPr>
          </c:marker>
          <c:cat>
            <c:numRef>
              <c:f>Sheet4!$G$17:$G$26</c:f>
              <c:numCache>
                <c:formatCode>General</c:formatCode>
                <c:ptCount val="10"/>
                <c:pt idx="0">
                  <c:v>16.0</c:v>
                </c:pt>
                <c:pt idx="1">
                  <c:v>17.0</c:v>
                </c:pt>
                <c:pt idx="2">
                  <c:v>18.0</c:v>
                </c:pt>
                <c:pt idx="3">
                  <c:v>19.0</c:v>
                </c:pt>
                <c:pt idx="4">
                  <c:v>20.0</c:v>
                </c:pt>
                <c:pt idx="5">
                  <c:v>21.0</c:v>
                </c:pt>
                <c:pt idx="6">
                  <c:v>22.0</c:v>
                </c:pt>
                <c:pt idx="7">
                  <c:v>23.0</c:v>
                </c:pt>
                <c:pt idx="8">
                  <c:v>24.0</c:v>
                </c:pt>
                <c:pt idx="9">
                  <c:v>25.0</c:v>
                </c:pt>
              </c:numCache>
            </c:numRef>
          </c:cat>
          <c:val>
            <c:numRef>
              <c:f>Sheet4!$I$17:$I$26</c:f>
              <c:numCache>
                <c:formatCode>General</c:formatCode>
                <c:ptCount val="10"/>
                <c:pt idx="0">
                  <c:v>0.112599029955744</c:v>
                </c:pt>
                <c:pt idx="1">
                  <c:v>0.156609827387005</c:v>
                </c:pt>
                <c:pt idx="2">
                  <c:v>0.287384871329343</c:v>
                </c:pt>
                <c:pt idx="3">
                  <c:v>0.309957802189513</c:v>
                </c:pt>
                <c:pt idx="4">
                  <c:v>0.451341461611426</c:v>
                </c:pt>
                <c:pt idx="5">
                  <c:v>0.498868252068721</c:v>
                </c:pt>
                <c:pt idx="6">
                  <c:v>0.477752608279075</c:v>
                </c:pt>
                <c:pt idx="7">
                  <c:v>0.476588986431309</c:v>
                </c:pt>
                <c:pt idx="8">
                  <c:v>0.487997372629381</c:v>
                </c:pt>
              </c:numCache>
            </c:numRef>
          </c:val>
          <c:smooth val="0"/>
        </c:ser>
        <c:ser>
          <c:idx val="2"/>
          <c:order val="2"/>
          <c:tx>
            <c:strRef>
              <c:f>Sheet4!$J$1</c:f>
              <c:strCache>
                <c:ptCount val="1"/>
                <c:pt idx="0">
                  <c:v>p=3, e=16</c:v>
                </c:pt>
              </c:strCache>
            </c:strRef>
          </c:tx>
          <c:spPr>
            <a:effectLst/>
          </c:spPr>
          <c:marker>
            <c:spPr>
              <a:effectLst/>
            </c:spPr>
          </c:marker>
          <c:cat>
            <c:numRef>
              <c:f>Sheet4!$G$17:$G$26</c:f>
              <c:numCache>
                <c:formatCode>General</c:formatCode>
                <c:ptCount val="10"/>
                <c:pt idx="0">
                  <c:v>16.0</c:v>
                </c:pt>
                <c:pt idx="1">
                  <c:v>17.0</c:v>
                </c:pt>
                <c:pt idx="2">
                  <c:v>18.0</c:v>
                </c:pt>
                <c:pt idx="3">
                  <c:v>19.0</c:v>
                </c:pt>
                <c:pt idx="4">
                  <c:v>20.0</c:v>
                </c:pt>
                <c:pt idx="5">
                  <c:v>21.0</c:v>
                </c:pt>
                <c:pt idx="6">
                  <c:v>22.0</c:v>
                </c:pt>
                <c:pt idx="7">
                  <c:v>23.0</c:v>
                </c:pt>
                <c:pt idx="8">
                  <c:v>24.0</c:v>
                </c:pt>
                <c:pt idx="9">
                  <c:v>25.0</c:v>
                </c:pt>
              </c:numCache>
            </c:numRef>
          </c:cat>
          <c:val>
            <c:numRef>
              <c:f>Sheet4!$J$17:$J$26</c:f>
              <c:numCache>
                <c:formatCode>General</c:formatCode>
                <c:ptCount val="10"/>
                <c:pt idx="0">
                  <c:v>0.0873896360359787</c:v>
                </c:pt>
                <c:pt idx="1">
                  <c:v>0.150918257418216</c:v>
                </c:pt>
                <c:pt idx="2">
                  <c:v>0.251245400542441</c:v>
                </c:pt>
                <c:pt idx="3">
                  <c:v>0.265491491137263</c:v>
                </c:pt>
                <c:pt idx="4">
                  <c:v>0.405982148000728</c:v>
                </c:pt>
                <c:pt idx="5">
                  <c:v>0.492670035033188</c:v>
                </c:pt>
                <c:pt idx="6">
                  <c:v>0.533857567595536</c:v>
                </c:pt>
                <c:pt idx="7">
                  <c:v>0.531569219421713</c:v>
                </c:pt>
                <c:pt idx="8">
                  <c:v>0.53372707007497</c:v>
                </c:pt>
              </c:numCache>
            </c:numRef>
          </c:val>
          <c:smooth val="0"/>
        </c:ser>
        <c:ser>
          <c:idx val="3"/>
          <c:order val="3"/>
          <c:tx>
            <c:strRef>
              <c:f>Sheet4!$K$1</c:f>
              <c:strCache>
                <c:ptCount val="1"/>
                <c:pt idx="0">
                  <c:v>p=4, e=16</c:v>
                </c:pt>
              </c:strCache>
            </c:strRef>
          </c:tx>
          <c:spPr>
            <a:effectLst/>
          </c:spPr>
          <c:marker>
            <c:spPr>
              <a:effectLst/>
            </c:spPr>
          </c:marker>
          <c:cat>
            <c:numRef>
              <c:f>Sheet4!$G$17:$G$26</c:f>
              <c:numCache>
                <c:formatCode>General</c:formatCode>
                <c:ptCount val="10"/>
                <c:pt idx="0">
                  <c:v>16.0</c:v>
                </c:pt>
                <c:pt idx="1">
                  <c:v>17.0</c:v>
                </c:pt>
                <c:pt idx="2">
                  <c:v>18.0</c:v>
                </c:pt>
                <c:pt idx="3">
                  <c:v>19.0</c:v>
                </c:pt>
                <c:pt idx="4">
                  <c:v>20.0</c:v>
                </c:pt>
                <c:pt idx="5">
                  <c:v>21.0</c:v>
                </c:pt>
                <c:pt idx="6">
                  <c:v>22.0</c:v>
                </c:pt>
                <c:pt idx="7">
                  <c:v>23.0</c:v>
                </c:pt>
                <c:pt idx="8">
                  <c:v>24.0</c:v>
                </c:pt>
                <c:pt idx="9">
                  <c:v>25.0</c:v>
                </c:pt>
              </c:numCache>
            </c:numRef>
          </c:cat>
          <c:val>
            <c:numRef>
              <c:f>Sheet4!$K$17:$K$26</c:f>
              <c:numCache>
                <c:formatCode>General</c:formatCode>
                <c:ptCount val="10"/>
                <c:pt idx="0">
                  <c:v>0.0738215667750849</c:v>
                </c:pt>
                <c:pt idx="1">
                  <c:v>0.134228096875134</c:v>
                </c:pt>
                <c:pt idx="2">
                  <c:v>0.207177615350516</c:v>
                </c:pt>
                <c:pt idx="3">
                  <c:v>0.219566197488672</c:v>
                </c:pt>
                <c:pt idx="4">
                  <c:v>0.354605692564744</c:v>
                </c:pt>
                <c:pt idx="5">
                  <c:v>0.456883551904633</c:v>
                </c:pt>
                <c:pt idx="6">
                  <c:v>0.519150214663857</c:v>
                </c:pt>
                <c:pt idx="7">
                  <c:v>0.561607918101192</c:v>
                </c:pt>
                <c:pt idx="8">
                  <c:v>0.571549685348906</c:v>
                </c:pt>
                <c:pt idx="9">
                  <c:v>0.601471826561343</c:v>
                </c:pt>
              </c:numCache>
            </c:numRef>
          </c:val>
          <c:smooth val="0"/>
        </c:ser>
        <c:dLbls>
          <c:showLegendKey val="0"/>
          <c:showVal val="0"/>
          <c:showCatName val="0"/>
          <c:showSerName val="0"/>
          <c:showPercent val="0"/>
          <c:showBubbleSize val="0"/>
        </c:dLbls>
        <c:marker val="1"/>
        <c:smooth val="0"/>
        <c:axId val="-2023959224"/>
        <c:axId val="-2063752232"/>
      </c:lineChart>
      <c:catAx>
        <c:axId val="-2023959224"/>
        <c:scaling>
          <c:orientation val="minMax"/>
        </c:scaling>
        <c:delete val="0"/>
        <c:axPos val="b"/>
        <c:title>
          <c:tx>
            <c:rich>
              <a:bodyPr/>
              <a:lstStyle/>
              <a:p>
                <a:pPr>
                  <a:defRPr b="0"/>
                </a:pPr>
                <a:r>
                  <a:rPr lang="en-US" b="0"/>
                  <a:t>SCALE (2^SCALE)</a:t>
                </a:r>
                <a:endParaRPr lang="ja-JP" b="0"/>
              </a:p>
            </c:rich>
          </c:tx>
          <c:overlay val="0"/>
        </c:title>
        <c:numFmt formatCode="General" sourceLinked="1"/>
        <c:majorTickMark val="out"/>
        <c:minorTickMark val="none"/>
        <c:tickLblPos val="nextTo"/>
        <c:crossAx val="-2063752232"/>
        <c:crosses val="autoZero"/>
        <c:auto val="1"/>
        <c:lblAlgn val="ctr"/>
        <c:lblOffset val="100"/>
        <c:noMultiLvlLbl val="0"/>
      </c:catAx>
      <c:valAx>
        <c:axId val="-2063752232"/>
        <c:scaling>
          <c:orientation val="minMax"/>
        </c:scaling>
        <c:delete val="0"/>
        <c:axPos val="l"/>
        <c:majorGridlines/>
        <c:title>
          <c:tx>
            <c:rich>
              <a:bodyPr rot="-5400000" vert="horz"/>
              <a:lstStyle/>
              <a:p>
                <a:pPr>
                  <a:defRPr b="0"/>
                </a:pPr>
                <a:r>
                  <a:rPr lang="en-US" b="0"/>
                  <a:t>TEPS (billion)</a:t>
                </a:r>
                <a:endParaRPr lang="ja-JP" b="0"/>
              </a:p>
            </c:rich>
          </c:tx>
          <c:overlay val="0"/>
        </c:title>
        <c:numFmt formatCode="General" sourceLinked="1"/>
        <c:majorTickMark val="out"/>
        <c:minorTickMark val="none"/>
        <c:tickLblPos val="nextTo"/>
        <c:crossAx val="-2023959224"/>
        <c:crosses val="autoZero"/>
        <c:crossBetween val="between"/>
      </c:valAx>
    </c:plotArea>
    <c:legend>
      <c:legendPos val="r"/>
      <c:overlay val="0"/>
    </c:legend>
    <c:plotVisOnly val="1"/>
    <c:dispBlanksAs val="gap"/>
    <c:showDLblsOverMax val="0"/>
  </c:chart>
  <c:txPr>
    <a:bodyPr/>
    <a:lstStyle/>
    <a:p>
      <a:pPr>
        <a:defRPr sz="1800"/>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97633F-FAA9-C44C-BEE4-FAC4D6E3F9EB}" type="datetime1">
              <a:rPr kumimoji="1" lang="ja-JP" altLang="en-US" smtClean="0"/>
              <a:t>2014/12/04</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0AAEE97-2CE7-9649-B162-00B10891E074}" type="slidenum">
              <a:rPr kumimoji="1" lang="ja-JP" altLang="en-US" smtClean="0"/>
              <a:t>‹#›</a:t>
            </a:fld>
            <a:endParaRPr kumimoji="1" lang="ja-JP" altLang="en-US"/>
          </a:p>
        </p:txBody>
      </p:sp>
    </p:spTree>
    <p:extLst>
      <p:ext uri="{BB962C8B-B14F-4D97-AF65-F5344CB8AC3E}">
        <p14:creationId xmlns:p14="http://schemas.microsoft.com/office/powerpoint/2010/main" val="14740960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5015BE-370A-6644-B2B5-706BDE8A9392}" type="datetime1">
              <a:rPr kumimoji="1" lang="ja-JP" altLang="en-US" smtClean="0"/>
              <a:t>2014/12/04</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489F55-5F66-0F47-8D26-68777A3E0CA2}" type="slidenum">
              <a:rPr kumimoji="1" lang="ja-JP" altLang="en-US" smtClean="0"/>
              <a:t>‹#›</a:t>
            </a:fld>
            <a:endParaRPr kumimoji="1" lang="ja-JP" altLang="en-US"/>
          </a:p>
        </p:txBody>
      </p:sp>
    </p:spTree>
    <p:extLst>
      <p:ext uri="{BB962C8B-B14F-4D97-AF65-F5344CB8AC3E}">
        <p14:creationId xmlns:p14="http://schemas.microsoft.com/office/powerpoint/2010/main" val="143809778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4489F55-5F66-0F47-8D26-68777A3E0CA2}" type="slidenum">
              <a:rPr kumimoji="1" lang="ja-JP" altLang="en-US" smtClean="0"/>
              <a:t>1</a:t>
            </a:fld>
            <a:endParaRPr kumimoji="1" lang="ja-JP" altLang="en-US"/>
          </a:p>
        </p:txBody>
      </p:sp>
    </p:spTree>
    <p:extLst>
      <p:ext uri="{BB962C8B-B14F-4D97-AF65-F5344CB8AC3E}">
        <p14:creationId xmlns:p14="http://schemas.microsoft.com/office/powerpoint/2010/main" val="25523089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10</a:t>
            </a:fld>
            <a:endParaRPr kumimoji="1" lang="ja-JP" altLang="en-US"/>
          </a:p>
        </p:txBody>
      </p:sp>
    </p:spTree>
    <p:extLst>
      <p:ext uri="{BB962C8B-B14F-4D97-AF65-F5344CB8AC3E}">
        <p14:creationId xmlns:p14="http://schemas.microsoft.com/office/powerpoint/2010/main" val="21227689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11</a:t>
            </a:fld>
            <a:endParaRPr kumimoji="1" lang="ja-JP" altLang="en-US"/>
          </a:p>
        </p:txBody>
      </p:sp>
    </p:spTree>
    <p:extLst>
      <p:ext uri="{BB962C8B-B14F-4D97-AF65-F5344CB8AC3E}">
        <p14:creationId xmlns:p14="http://schemas.microsoft.com/office/powerpoint/2010/main" val="20395756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14</a:t>
            </a:fld>
            <a:endParaRPr kumimoji="1" lang="ja-JP" altLang="en-US"/>
          </a:p>
        </p:txBody>
      </p:sp>
    </p:spTree>
    <p:extLst>
      <p:ext uri="{BB962C8B-B14F-4D97-AF65-F5344CB8AC3E}">
        <p14:creationId xmlns:p14="http://schemas.microsoft.com/office/powerpoint/2010/main" val="20395756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21</a:t>
            </a:fld>
            <a:endParaRPr kumimoji="1" lang="ja-JP" altLang="en-US"/>
          </a:p>
        </p:txBody>
      </p:sp>
    </p:spTree>
    <p:extLst>
      <p:ext uri="{BB962C8B-B14F-4D97-AF65-F5344CB8AC3E}">
        <p14:creationId xmlns:p14="http://schemas.microsoft.com/office/powerpoint/2010/main" val="20395756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22</a:t>
            </a:fld>
            <a:endParaRPr kumimoji="1" lang="ja-JP" altLang="en-US"/>
          </a:p>
        </p:txBody>
      </p:sp>
    </p:spTree>
    <p:extLst>
      <p:ext uri="{BB962C8B-B14F-4D97-AF65-F5344CB8AC3E}">
        <p14:creationId xmlns:p14="http://schemas.microsoft.com/office/powerpoint/2010/main" val="31544842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4489F55-5F66-0F47-8D26-68777A3E0CA2}" type="slidenum">
              <a:rPr kumimoji="1" lang="ja-JP" altLang="en-US" smtClean="0"/>
              <a:t>23</a:t>
            </a:fld>
            <a:endParaRPr kumimoji="1" lang="ja-JP" altLang="en-US"/>
          </a:p>
        </p:txBody>
      </p:sp>
    </p:spTree>
    <p:extLst>
      <p:ext uri="{BB962C8B-B14F-4D97-AF65-F5344CB8AC3E}">
        <p14:creationId xmlns:p14="http://schemas.microsoft.com/office/powerpoint/2010/main" val="42259263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計算時間が全体的に短縮されたため，通信時間が目立つようになったから</a:t>
            </a:r>
            <a:endParaRPr kumimoji="1" lang="ja-JP" altLang="en-US" dirty="0"/>
          </a:p>
        </p:txBody>
      </p:sp>
      <p:sp>
        <p:nvSpPr>
          <p:cNvPr id="4" name="スライド番号プレースホルダー 3"/>
          <p:cNvSpPr>
            <a:spLocks noGrp="1"/>
          </p:cNvSpPr>
          <p:nvPr>
            <p:ph type="sldNum" sz="quarter" idx="10"/>
          </p:nvPr>
        </p:nvSpPr>
        <p:spPr/>
        <p:txBody>
          <a:bodyPr/>
          <a:lstStyle/>
          <a:p>
            <a:fld id="{34489F55-5F66-0F47-8D26-68777A3E0CA2}" type="slidenum">
              <a:rPr kumimoji="1" lang="ja-JP" altLang="en-US" smtClean="0"/>
              <a:t>24</a:t>
            </a:fld>
            <a:endParaRPr kumimoji="1" lang="ja-JP" altLang="en-US"/>
          </a:p>
        </p:txBody>
      </p:sp>
    </p:spTree>
    <p:extLst>
      <p:ext uri="{BB962C8B-B14F-4D97-AF65-F5344CB8AC3E}">
        <p14:creationId xmlns:p14="http://schemas.microsoft.com/office/powerpoint/2010/main" val="42259263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a:p>
            <a:r>
              <a:rPr kumimoji="1" lang="ja-JP" altLang="en-US"/>
              <a:t>----- 会議メモ (2014/11/10 16:15) -----</a:t>
            </a:r>
          </a:p>
          <a:p>
            <a:r>
              <a:rPr kumimoji="1" lang="ja-JP" altLang="en-US"/>
              <a:t>グラフの軸の説明を入れる</a:t>
            </a:r>
          </a:p>
          <a:p>
            <a:r>
              <a:rPr kumimoji="1" lang="ja-JP" altLang="en-US"/>
              <a:t>グラフ自体の説明をする</a:t>
            </a:r>
          </a:p>
          <a:p>
            <a:r>
              <a:rPr kumimoji="1" lang="ja-JP" altLang="en-US"/>
              <a:t>棒グラフの傾きを示す</a:t>
            </a:r>
          </a:p>
        </p:txBody>
      </p:sp>
      <p:sp>
        <p:nvSpPr>
          <p:cNvPr id="4" name="スライド番号プレースホルダー 3"/>
          <p:cNvSpPr>
            <a:spLocks noGrp="1"/>
          </p:cNvSpPr>
          <p:nvPr>
            <p:ph type="sldNum" sz="quarter" idx="10"/>
          </p:nvPr>
        </p:nvSpPr>
        <p:spPr/>
        <p:txBody>
          <a:bodyPr/>
          <a:lstStyle/>
          <a:p>
            <a:fld id="{34489F55-5F66-0F47-8D26-68777A3E0CA2}" type="slidenum">
              <a:rPr kumimoji="1" lang="ja-JP" altLang="en-US" smtClean="0"/>
              <a:t>25</a:t>
            </a:fld>
            <a:endParaRPr kumimoji="1" lang="ja-JP" altLang="en-US"/>
          </a:p>
        </p:txBody>
      </p:sp>
    </p:spTree>
    <p:extLst>
      <p:ext uri="{BB962C8B-B14F-4D97-AF65-F5344CB8AC3E}">
        <p14:creationId xmlns:p14="http://schemas.microsoft.com/office/powerpoint/2010/main" val="833555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4489F55-5F66-0F47-8D26-68777A3E0CA2}" type="slidenum">
              <a:rPr kumimoji="1" lang="ja-JP" altLang="en-US" smtClean="0"/>
              <a:t>26</a:t>
            </a:fld>
            <a:endParaRPr kumimoji="1" lang="ja-JP" altLang="en-US"/>
          </a:p>
        </p:txBody>
      </p:sp>
    </p:spTree>
    <p:extLst>
      <p:ext uri="{BB962C8B-B14F-4D97-AF65-F5344CB8AC3E}">
        <p14:creationId xmlns:p14="http://schemas.microsoft.com/office/powerpoint/2010/main" val="42259263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27</a:t>
            </a:fld>
            <a:endParaRPr kumimoji="1" lang="ja-JP" altLang="en-US"/>
          </a:p>
        </p:txBody>
      </p:sp>
    </p:spTree>
    <p:extLst>
      <p:ext uri="{BB962C8B-B14F-4D97-AF65-F5344CB8AC3E}">
        <p14:creationId xmlns:p14="http://schemas.microsoft.com/office/powerpoint/2010/main" val="2039575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2</a:t>
            </a:fld>
            <a:endParaRPr kumimoji="1" lang="ja-JP" altLang="en-US"/>
          </a:p>
        </p:txBody>
      </p:sp>
    </p:spTree>
    <p:extLst>
      <p:ext uri="{BB962C8B-B14F-4D97-AF65-F5344CB8AC3E}">
        <p14:creationId xmlns:p14="http://schemas.microsoft.com/office/powerpoint/2010/main" val="20395756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29</a:t>
            </a:fld>
            <a:endParaRPr kumimoji="1" lang="ja-JP" altLang="en-US"/>
          </a:p>
        </p:txBody>
      </p:sp>
    </p:spTree>
    <p:extLst>
      <p:ext uri="{BB962C8B-B14F-4D97-AF65-F5344CB8AC3E}">
        <p14:creationId xmlns:p14="http://schemas.microsoft.com/office/powerpoint/2010/main" val="33747381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BFS</a:t>
            </a:r>
            <a:r>
              <a:rPr kumimoji="1" lang="ja-JP" altLang="en-US" dirty="0" smtClean="0"/>
              <a:t>の説明をする前に，グラフ情報の保持の仕方について説明する</a:t>
            </a:r>
            <a:endParaRPr kumimoji="1" lang="en-US" altLang="ja-JP" dirty="0" smtClean="0"/>
          </a:p>
          <a:p>
            <a:endParaRPr kumimoji="1" lang="en-US" altLang="ja-JP" dirty="0" smtClean="0"/>
          </a:p>
          <a:p>
            <a:r>
              <a:rPr kumimoji="1" lang="ja-JP" altLang="en-US" dirty="0" smtClean="0"/>
              <a:t>本研究では探索するグラフの情報を隣接行列の形で保持する</a:t>
            </a:r>
            <a:endParaRPr kumimoji="1" lang="en-US" altLang="ja-JP" dirty="0" smtClean="0"/>
          </a:p>
          <a:p>
            <a:r>
              <a:rPr kumimoji="1" lang="ja-JP" altLang="en-US" dirty="0" smtClean="0"/>
              <a:t>リアルワールドのグラフを隣接行列にすると右の隣接行列のように疎行列になる</a:t>
            </a:r>
            <a:endParaRPr kumimoji="1" lang="en-US" altLang="ja-JP" dirty="0" smtClean="0"/>
          </a:p>
          <a:p>
            <a:r>
              <a:rPr kumimoji="1" lang="ja-JP" altLang="en-US" dirty="0" smtClean="0"/>
              <a:t>この疎行列をそのままの形でメモリに保持するのは非常に無駄なので，</a:t>
            </a:r>
            <a:endParaRPr kumimoji="1" lang="en-US" altLang="ja-JP" dirty="0" smtClean="0"/>
          </a:p>
          <a:p>
            <a:r>
              <a:rPr kumimoji="1" lang="ja-JP" altLang="en-US" dirty="0" smtClean="0"/>
              <a:t>本研究では隣接行列を，</a:t>
            </a:r>
            <a:r>
              <a:rPr kumimoji="1" lang="en-US" altLang="ja-JP" dirty="0" smtClean="0"/>
              <a:t>CSR</a:t>
            </a:r>
            <a:r>
              <a:rPr kumimoji="1" lang="ja-JP" altLang="en-US" dirty="0" smtClean="0"/>
              <a:t>という疎行列を圧縮する際に良く利用される方法を用いて圧縮する</a:t>
            </a:r>
            <a:endParaRPr kumimoji="1" lang="en-US" altLang="ja-JP" dirty="0" smtClean="0"/>
          </a:p>
          <a:p>
            <a:endParaRPr kumimoji="1" lang="en-US" altLang="ja-JP" dirty="0" smtClean="0"/>
          </a:p>
          <a:p>
            <a:r>
              <a:rPr kumimoji="1" lang="en-US" altLang="ja-JP" dirty="0" smtClean="0"/>
              <a:t>CSR</a:t>
            </a:r>
            <a:r>
              <a:rPr kumimoji="1" lang="ja-JP" altLang="en-US" dirty="0" smtClean="0"/>
              <a:t>では行列を</a:t>
            </a:r>
            <a:r>
              <a:rPr kumimoji="1" lang="en-US" altLang="ja-JP" dirty="0" smtClean="0"/>
              <a:t>2</a:t>
            </a:r>
            <a:r>
              <a:rPr kumimoji="1" lang="ja-JP" altLang="en-US" dirty="0" smtClean="0"/>
              <a:t>つの配列に変形する</a:t>
            </a:r>
            <a:endParaRPr kumimoji="1" lang="en-US" altLang="ja-JP" dirty="0" smtClean="0"/>
          </a:p>
          <a:p>
            <a:r>
              <a:rPr kumimoji="1" lang="en-US" altLang="ja-JP" dirty="0" smtClean="0"/>
              <a:t>1</a:t>
            </a:r>
            <a:r>
              <a:rPr kumimoji="1" lang="ja-JP" altLang="en-US" dirty="0" smtClean="0"/>
              <a:t>つは，各頂点の隣接リストを</a:t>
            </a:r>
            <a:r>
              <a:rPr kumimoji="1" lang="en-US" altLang="ja-JP" dirty="0" smtClean="0"/>
              <a:t>1</a:t>
            </a:r>
            <a:r>
              <a:rPr kumimoji="1" lang="ja-JP" altLang="en-US" dirty="0" smtClean="0"/>
              <a:t>つに連結した配列である，列インデックス配列と，</a:t>
            </a:r>
            <a:endParaRPr kumimoji="1" lang="en-US" altLang="ja-JP" dirty="0" smtClean="0"/>
          </a:p>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dirty="0" smtClean="0"/>
              <a:t>もう</a:t>
            </a:r>
            <a:r>
              <a:rPr kumimoji="1" lang="en-US" altLang="ja-JP" dirty="0" smtClean="0"/>
              <a:t>1</a:t>
            </a:r>
            <a:r>
              <a:rPr kumimoji="1" lang="ja-JP" altLang="en-US" dirty="0" smtClean="0"/>
              <a:t>つは，列インデックス配列において，各頂点の隣接リストの開始オフセット位置を示す行オフセット配列である</a:t>
            </a:r>
            <a:endParaRPr kumimoji="1" lang="en-US" altLang="ja-JP"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EB8EB251-6491-4372-8067-334D6DFDDAFC}" type="slidenum">
              <a:rPr kumimoji="1" lang="ja-JP" altLang="en-US" smtClean="0"/>
              <a:t>30</a:t>
            </a:fld>
            <a:endParaRPr kumimoji="1" lang="ja-JP" altLang="en-US"/>
          </a:p>
        </p:txBody>
      </p:sp>
    </p:spTree>
    <p:extLst>
      <p:ext uri="{BB962C8B-B14F-4D97-AF65-F5344CB8AC3E}">
        <p14:creationId xmlns:p14="http://schemas.microsoft.com/office/powerpoint/2010/main" val="1332148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3</a:t>
            </a:fld>
            <a:endParaRPr kumimoji="1" lang="ja-JP" altLang="en-US"/>
          </a:p>
        </p:txBody>
      </p:sp>
    </p:spTree>
    <p:extLst>
      <p:ext uri="{BB962C8B-B14F-4D97-AF65-F5344CB8AC3E}">
        <p14:creationId xmlns:p14="http://schemas.microsoft.com/office/powerpoint/2010/main" val="2039575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pPr marL="0" lvl="0" indent="0">
              <a:buFont typeface="Arial"/>
              <a:buNone/>
            </a:pPr>
            <a:r>
              <a:rPr kumimoji="1" lang="ja-JP" altLang="en-US" baseline="0" dirty="0" smtClean="0"/>
              <a:t>近年，データセンタなどでグラフ探索を含むビッグデータ処理が行われています．</a:t>
            </a:r>
            <a:endParaRPr kumimoji="1" lang="en-US" altLang="ja-JP" baseline="0" dirty="0" smtClean="0"/>
          </a:p>
          <a:p>
            <a:pPr marL="0" lvl="0" indent="0">
              <a:buFont typeface="Arial"/>
              <a:buNone/>
            </a:pPr>
            <a:r>
              <a:rPr kumimoji="1" lang="ja-JP" altLang="en-US" baseline="0" dirty="0" smtClean="0"/>
              <a:t>また</a:t>
            </a:r>
            <a:r>
              <a:rPr kumimoji="1" lang="ja-JP" altLang="en-US" baseline="0" dirty="0" smtClean="0"/>
              <a:t>，</a:t>
            </a:r>
            <a:r>
              <a:rPr kumimoji="1" lang="ja-JP" altLang="en-US" baseline="0" dirty="0" smtClean="0"/>
              <a:t>複数台の</a:t>
            </a:r>
            <a:r>
              <a:rPr kumimoji="1" lang="en-US" altLang="ja-JP" baseline="0" dirty="0" smtClean="0"/>
              <a:t>GPU</a:t>
            </a:r>
            <a:r>
              <a:rPr kumimoji="1" lang="ja-JP" altLang="en-US" baseline="0" dirty="0" smtClean="0"/>
              <a:t>を利用してビッグデータ処理を高速化するケースが考えられますが，すべてのノードで</a:t>
            </a:r>
            <a:r>
              <a:rPr kumimoji="1" lang="en-US" altLang="ja-JP" baseline="0" dirty="0" smtClean="0"/>
              <a:t>GPU</a:t>
            </a:r>
            <a:r>
              <a:rPr kumimoji="1" lang="ja-JP" altLang="en-US" baseline="0" dirty="0" smtClean="0"/>
              <a:t>が使われるわけではありません．</a:t>
            </a:r>
          </a:p>
          <a:p>
            <a:pPr marL="0" lvl="0" indent="0">
              <a:buFont typeface="Arial"/>
              <a:buNone/>
            </a:pPr>
            <a:r>
              <a:rPr kumimoji="1" lang="ja-JP" altLang="en-US" baseline="0" dirty="0" smtClean="0"/>
              <a:t>そのため，</a:t>
            </a:r>
            <a:r>
              <a:rPr kumimoji="1" lang="en-US" altLang="ja-JP" baseline="0" dirty="0" smtClean="0"/>
              <a:t>GPU</a:t>
            </a:r>
            <a:r>
              <a:rPr kumimoji="1" lang="ja-JP" altLang="en-US" baseline="0" dirty="0" smtClean="0"/>
              <a:t>を柔軟に付け替える方法が求められています</a:t>
            </a:r>
            <a:r>
              <a:rPr kumimoji="1" lang="ja-JP" altLang="en-US" baseline="0" dirty="0" smtClean="0"/>
              <a:t>．</a:t>
            </a:r>
            <a:endParaRPr kumimoji="1" lang="en-US" altLang="ja-JP" baseline="0" dirty="0" smtClean="0"/>
          </a:p>
          <a:p>
            <a:pPr marL="0" lvl="0" indent="0">
              <a:buFont typeface="Arial"/>
              <a:buNone/>
            </a:pPr>
            <a:r>
              <a:rPr kumimoji="1" lang="ja-JP" altLang="en-US" baseline="0" dirty="0" smtClean="0"/>
              <a:t>そこで，我々は</a:t>
            </a:r>
            <a:r>
              <a:rPr kumimoji="1" lang="en-US" altLang="ja-JP" baseline="0" dirty="0" err="1" smtClean="0"/>
              <a:t>ExpEther</a:t>
            </a:r>
            <a:r>
              <a:rPr kumimoji="1" lang="ja-JP" altLang="en-US" baseline="0" dirty="0" smtClean="0"/>
              <a:t>を用いたマルチ</a:t>
            </a:r>
            <a:r>
              <a:rPr kumimoji="1" lang="en-US" altLang="ja-JP" baseline="0" dirty="0" smtClean="0"/>
              <a:t>GPU</a:t>
            </a:r>
            <a:r>
              <a:rPr kumimoji="1" lang="ja-JP" altLang="en-US" baseline="0" dirty="0" smtClean="0"/>
              <a:t>システムを用いてビッグデータ処理で利用されるグラフ探索アルゴリズム</a:t>
            </a:r>
            <a:r>
              <a:rPr kumimoji="1" lang="en-US" altLang="ja-JP" baseline="0" dirty="0" smtClean="0"/>
              <a:t>BFS</a:t>
            </a:r>
            <a:r>
              <a:rPr kumimoji="1" lang="ja-JP" altLang="en-US" baseline="0" dirty="0" smtClean="0"/>
              <a:t>の高速化手法を提案します．</a:t>
            </a:r>
            <a:endParaRPr kumimoji="1" lang="en-US" altLang="ja-JP" baseline="0" dirty="0" smtClean="0"/>
          </a:p>
          <a:p>
            <a:pPr marL="0" lvl="0" indent="0">
              <a:buFont typeface="Arial"/>
              <a:buNone/>
            </a:pPr>
            <a:r>
              <a:rPr kumimoji="1" lang="ja-JP" altLang="en-US" baseline="0" dirty="0" smtClean="0"/>
              <a:t>このシステムは</a:t>
            </a:r>
            <a:r>
              <a:rPr kumimoji="1" lang="en-US" altLang="ja-JP" baseline="0" smtClean="0"/>
              <a:t>…</a:t>
            </a:r>
            <a:endParaRPr kumimoji="1" lang="ja-JP" altLang="en-US" baseline="0" dirty="0" smtClean="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4</a:t>
            </a:fld>
            <a:endParaRPr kumimoji="1" lang="ja-JP" altLang="en-US"/>
          </a:p>
        </p:txBody>
      </p:sp>
    </p:spTree>
    <p:extLst>
      <p:ext uri="{BB962C8B-B14F-4D97-AF65-F5344CB8AC3E}">
        <p14:creationId xmlns:p14="http://schemas.microsoft.com/office/powerpoint/2010/main" val="1771535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5</a:t>
            </a:fld>
            <a:endParaRPr kumimoji="1" lang="ja-JP" altLang="en-US"/>
          </a:p>
        </p:txBody>
      </p:sp>
    </p:spTree>
    <p:extLst>
      <p:ext uri="{BB962C8B-B14F-4D97-AF65-F5344CB8AC3E}">
        <p14:creationId xmlns:p14="http://schemas.microsoft.com/office/powerpoint/2010/main" val="2039575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6</a:t>
            </a:fld>
            <a:endParaRPr kumimoji="1" lang="ja-JP" altLang="en-US"/>
          </a:p>
        </p:txBody>
      </p:sp>
    </p:spTree>
    <p:extLst>
      <p:ext uri="{BB962C8B-B14F-4D97-AF65-F5344CB8AC3E}">
        <p14:creationId xmlns:p14="http://schemas.microsoft.com/office/powerpoint/2010/main" val="2835664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endParaRPr kumimoji="1" lang="en-US" altLang="ja-JP" baseline="0" dirty="0" smtClean="0"/>
          </a:p>
          <a:p>
            <a:pPr marL="0" marR="0" indent="0" algn="l" defTabSz="457200" rtl="0" eaLnBrk="1" fontAlgn="auto" latinLnBrk="0" hangingPunct="1">
              <a:lnSpc>
                <a:spcPct val="100000"/>
              </a:lnSpc>
              <a:spcBef>
                <a:spcPts val="0"/>
              </a:spcBef>
              <a:spcAft>
                <a:spcPts val="0"/>
              </a:spcAft>
              <a:buClrTx/>
              <a:buSzTx/>
              <a:buFont typeface="Arial"/>
              <a:buNone/>
              <a:tabLst/>
              <a:defRPr/>
            </a:pPr>
            <a:r>
              <a:rPr kumimoji="1" lang="en-US" altLang="ja-JP" baseline="0" dirty="0" smtClean="0"/>
              <a:t>----- 会議メモ (2014/11/06 15:30) -----</a:t>
            </a:r>
          </a:p>
          <a:p>
            <a:pPr marL="0" marR="0" indent="0" algn="l" defTabSz="457200" rtl="0" eaLnBrk="1" fontAlgn="auto" latinLnBrk="0" hangingPunct="1">
              <a:lnSpc>
                <a:spcPct val="100000"/>
              </a:lnSpc>
              <a:spcBef>
                <a:spcPts val="0"/>
              </a:spcBef>
              <a:spcAft>
                <a:spcPts val="0"/>
              </a:spcAft>
              <a:buClrTx/>
              <a:buSzTx/>
              <a:buFont typeface="Arial"/>
              <a:buNone/>
              <a:tabLst/>
              <a:defRPr/>
            </a:pPr>
            <a:r>
              <a:rPr kumimoji="1" lang="en-US" altLang="ja-JP" baseline="0" dirty="0" smtClean="0"/>
              <a:t>すかすか行き過ぎ</a:t>
            </a:r>
          </a:p>
          <a:p>
            <a:pPr marL="0" marR="0" indent="0" algn="l" defTabSz="457200" rtl="0" eaLnBrk="1" fontAlgn="auto" latinLnBrk="0" hangingPunct="1">
              <a:lnSpc>
                <a:spcPct val="100000"/>
              </a:lnSpc>
              <a:spcBef>
                <a:spcPts val="0"/>
              </a:spcBef>
              <a:spcAft>
                <a:spcPts val="0"/>
              </a:spcAft>
              <a:buClrTx/>
              <a:buSzTx/>
              <a:buFont typeface="Arial"/>
              <a:buNone/>
              <a:tabLst/>
              <a:defRPr/>
            </a:pPr>
            <a:r>
              <a:rPr kumimoji="1" lang="en-US" altLang="ja-JP" baseline="0" dirty="0" smtClean="0"/>
              <a:t>実際に売られていて使われている</a:t>
            </a:r>
          </a:p>
          <a:p>
            <a:pPr marL="0" marR="0" indent="0" algn="l" defTabSz="457200" rtl="0" eaLnBrk="1" fontAlgn="auto" latinLnBrk="0" hangingPunct="1">
              <a:lnSpc>
                <a:spcPct val="100000"/>
              </a:lnSpc>
              <a:spcBef>
                <a:spcPts val="0"/>
              </a:spcBef>
              <a:spcAft>
                <a:spcPts val="0"/>
              </a:spcAft>
              <a:buClrTx/>
              <a:buSzTx/>
              <a:buFont typeface="Arial"/>
              <a:buNone/>
              <a:tabLst/>
              <a:defRPr/>
            </a:pPr>
            <a:r>
              <a:rPr kumimoji="1" lang="en-US" altLang="ja-JP" baseline="0" dirty="0" smtClean="0"/>
              <a:t>プロトコルは特殊だよ</a:t>
            </a:r>
          </a:p>
          <a:p>
            <a:pPr marL="0" marR="0" indent="0" algn="l" defTabSz="457200" rtl="0" eaLnBrk="1" fontAlgn="auto" latinLnBrk="0" hangingPunct="1">
              <a:lnSpc>
                <a:spcPct val="100000"/>
              </a:lnSpc>
              <a:spcBef>
                <a:spcPts val="0"/>
              </a:spcBef>
              <a:spcAft>
                <a:spcPts val="0"/>
              </a:spcAft>
              <a:buClrTx/>
              <a:buSzTx/>
              <a:buFont typeface="Arial"/>
              <a:buNone/>
              <a:tabLst/>
              <a:defRPr/>
            </a:pPr>
            <a:endParaRPr kumimoji="1" lang="en-US" altLang="ja-JP" baseline="0" dirty="0" smtClean="0"/>
          </a:p>
          <a:p>
            <a:pPr marL="0" marR="0" indent="0" algn="l" defTabSz="457200" rtl="0" eaLnBrk="1" fontAlgn="auto" latinLnBrk="0" hangingPunct="1">
              <a:lnSpc>
                <a:spcPct val="100000"/>
              </a:lnSpc>
              <a:spcBef>
                <a:spcPts val="0"/>
              </a:spcBef>
              <a:spcAft>
                <a:spcPts val="0"/>
              </a:spcAft>
              <a:buClrTx/>
              <a:buSzTx/>
              <a:buFont typeface="Arial"/>
              <a:buNone/>
              <a:tabLst/>
              <a:defRPr/>
            </a:pPr>
            <a:r>
              <a:rPr kumimoji="1" lang="en-US" altLang="ja-JP" baseline="0" dirty="0" smtClean="0"/>
              <a:t>ExpEtherとBFSのストーリーが悪い</a:t>
            </a:r>
          </a:p>
          <a:p>
            <a:pPr marL="0" marR="0" indent="0" algn="l" defTabSz="457200" rtl="0" eaLnBrk="1" fontAlgn="auto" latinLnBrk="0" hangingPunct="1">
              <a:lnSpc>
                <a:spcPct val="100000"/>
              </a:lnSpc>
              <a:spcBef>
                <a:spcPts val="0"/>
              </a:spcBef>
              <a:spcAft>
                <a:spcPts val="0"/>
              </a:spcAft>
              <a:buClrTx/>
              <a:buSzTx/>
              <a:buFont typeface="Arial"/>
              <a:buNone/>
              <a:tabLst/>
              <a:defRPr/>
            </a:pPr>
            <a:r>
              <a:rPr kumimoji="1" lang="en-US" altLang="ja-JP" baseline="0" dirty="0" smtClean="0"/>
              <a:t>ExpEtherはクラウド使えて、ビッグデータに向いてるよ</a:t>
            </a:r>
          </a:p>
          <a:p>
            <a:pPr marL="0" marR="0" indent="0" algn="l" defTabSz="457200" rtl="0" eaLnBrk="1" fontAlgn="auto" latinLnBrk="0" hangingPunct="1">
              <a:lnSpc>
                <a:spcPct val="100000"/>
              </a:lnSpc>
              <a:spcBef>
                <a:spcPts val="0"/>
              </a:spcBef>
              <a:spcAft>
                <a:spcPts val="0"/>
              </a:spcAft>
              <a:buClrTx/>
              <a:buSzTx/>
              <a:buFont typeface="Arial"/>
              <a:buNone/>
              <a:tabLst/>
              <a:defRPr/>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7</a:t>
            </a:fld>
            <a:endParaRPr kumimoji="1" lang="ja-JP" altLang="en-US"/>
          </a:p>
        </p:txBody>
      </p:sp>
    </p:spTree>
    <p:extLst>
      <p:ext uri="{BB962C8B-B14F-4D97-AF65-F5344CB8AC3E}">
        <p14:creationId xmlns:p14="http://schemas.microsoft.com/office/powerpoint/2010/main" val="27692042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8</a:t>
            </a:fld>
            <a:endParaRPr kumimoji="1" lang="ja-JP" altLang="en-US"/>
          </a:p>
        </p:txBody>
      </p:sp>
    </p:spTree>
    <p:extLst>
      <p:ext uri="{BB962C8B-B14F-4D97-AF65-F5344CB8AC3E}">
        <p14:creationId xmlns:p14="http://schemas.microsoft.com/office/powerpoint/2010/main" val="20395756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 typeface="Arial"/>
              <a:buNone/>
              <a:tabLst/>
              <a:defRPr/>
            </a:pPr>
            <a:endParaRPr kumimoji="1" lang="en-US" altLang="ja-JP" sz="1200" baseline="0" dirty="0" smtClean="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9</a:t>
            </a:fld>
            <a:endParaRPr kumimoji="1" lang="ja-JP" altLang="en-US"/>
          </a:p>
        </p:txBody>
      </p:sp>
    </p:spTree>
    <p:extLst>
      <p:ext uri="{BB962C8B-B14F-4D97-AF65-F5344CB8AC3E}">
        <p14:creationId xmlns:p14="http://schemas.microsoft.com/office/powerpoint/2010/main" val="702229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C34C0DB-3DB2-3244-96D2-42CA71E022BD}" type="datetime1">
              <a:rPr kumimoji="1" lang="ja-JP" altLang="en-US" smtClean="0"/>
              <a:t>2014/12/04</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11CPSY</a:t>
            </a:r>
            <a:endParaRPr kumimoji="1" lang="ja-JP" altLang="en-US"/>
          </a:p>
        </p:txBody>
      </p:sp>
      <p:sp>
        <p:nvSpPr>
          <p:cNvPr id="6" name="Slide Number Placeholder 5"/>
          <p:cNvSpPr>
            <a:spLocks noGrp="1"/>
          </p:cNvSpPr>
          <p:nvPr>
            <p:ph type="sldNum" sz="quarter" idx="12"/>
          </p:nvPr>
        </p:nvSpPr>
        <p:spPr/>
        <p:txBody>
          <a:bodyPr/>
          <a:lstStyle/>
          <a:p>
            <a:fld id="{45E31C3F-C679-2546-A6E2-524E8614E711}" type="slidenum">
              <a:rPr kumimoji="1" lang="ja-JP" altLang="en-US" smtClean="0"/>
              <a:t>‹#›</a:t>
            </a:fld>
            <a:endParaRPr kumimoji="1" lang="ja-JP" alt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2EBC0B56-BE21-344A-8E0D-4DFACE897D16}" type="datetime1">
              <a:rPr kumimoji="1" lang="ja-JP" altLang="en-US" smtClean="0"/>
              <a:t>2014/12/04</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11CPSY</a:t>
            </a:r>
            <a:endParaRPr kumimoji="1" lang="ja-JP" altLang="en-US"/>
          </a:p>
        </p:txBody>
      </p:sp>
      <p:sp>
        <p:nvSpPr>
          <p:cNvPr id="6" name="Slide Number Placeholder 5"/>
          <p:cNvSpPr>
            <a:spLocks noGrp="1"/>
          </p:cNvSpPr>
          <p:nvPr>
            <p:ph type="sldNum" sz="quarter" idx="12"/>
          </p:nvPr>
        </p:nvSpPr>
        <p:spPr/>
        <p:txBody>
          <a:bodyPr/>
          <a:lstStyle/>
          <a:p>
            <a:fld id="{45E31C3F-C679-2546-A6E2-524E8614E711}"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F50C4FF-1A8A-9E42-82AA-D123FD8C9633}" type="datetime1">
              <a:rPr kumimoji="1" lang="ja-JP" altLang="en-US" smtClean="0"/>
              <a:t>2014/12/04</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11CPSY</a:t>
            </a:r>
            <a:endParaRPr kumimoji="1" lang="ja-JP" altLang="en-US"/>
          </a:p>
        </p:txBody>
      </p:sp>
      <p:sp>
        <p:nvSpPr>
          <p:cNvPr id="6" name="Slide Number Placeholder 5"/>
          <p:cNvSpPr>
            <a:spLocks noGrp="1"/>
          </p:cNvSpPr>
          <p:nvPr>
            <p:ph type="sldNum" sz="quarter" idx="12"/>
          </p:nvPr>
        </p:nvSpPr>
        <p:spPr/>
        <p:txBody>
          <a:bodyPr/>
          <a:lstStyle/>
          <a:p>
            <a:fld id="{45E31C3F-C679-2546-A6E2-524E8614E711}"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6AD678B7-2200-794C-9D11-1E9DAD0DEFC4}" type="datetime1">
              <a:rPr kumimoji="1" lang="ja-JP" altLang="en-US" smtClean="0"/>
              <a:t>2014/12/04</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11CPSY</a:t>
            </a:r>
            <a:endParaRPr kumimoji="1" lang="ja-JP" altLang="en-US"/>
          </a:p>
        </p:txBody>
      </p:sp>
      <p:sp>
        <p:nvSpPr>
          <p:cNvPr id="6" name="Slide Number Placeholder 5"/>
          <p:cNvSpPr>
            <a:spLocks noGrp="1"/>
          </p:cNvSpPr>
          <p:nvPr>
            <p:ph type="sldNum" sz="quarter" idx="12"/>
          </p:nvPr>
        </p:nvSpPr>
        <p:spPr/>
        <p:txBody>
          <a:bodyPr/>
          <a:lstStyle/>
          <a:p>
            <a:fld id="{45E31C3F-C679-2546-A6E2-524E8614E711}"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BD39B38-6524-C847-86D9-473118B585A4}" type="datetime1">
              <a:rPr kumimoji="1" lang="ja-JP" altLang="en-US" smtClean="0"/>
              <a:t>2014/12/04</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11CPSY</a:t>
            </a:r>
            <a:endParaRPr kumimoji="1" lang="ja-JP" altLang="en-US"/>
          </a:p>
        </p:txBody>
      </p:sp>
      <p:sp>
        <p:nvSpPr>
          <p:cNvPr id="6" name="Slide Number Placeholder 5"/>
          <p:cNvSpPr>
            <a:spLocks noGrp="1"/>
          </p:cNvSpPr>
          <p:nvPr>
            <p:ph type="sldNum" sz="quarter" idx="12"/>
          </p:nvPr>
        </p:nvSpPr>
        <p:spPr/>
        <p:txBody>
          <a:bodyPr/>
          <a:lstStyle/>
          <a:p>
            <a:fld id="{45E31C3F-C679-2546-A6E2-524E8614E711}" type="slidenum">
              <a:rPr kumimoji="1" lang="ja-JP" altLang="en-US" smtClean="0"/>
              <a:t>‹#›</a:t>
            </a:fld>
            <a:endParaRPr kumimoji="1" lang="ja-JP" alt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9D70BC7-B06E-4E42-B949-1E745A8A6E5E}" type="datetime1">
              <a:rPr kumimoji="1" lang="ja-JP" altLang="en-US" smtClean="0"/>
              <a:t>2014/12/04</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11CPSY</a:t>
            </a:r>
            <a:endParaRPr kumimoji="1" lang="ja-JP" altLang="en-US"/>
          </a:p>
        </p:txBody>
      </p:sp>
      <p:sp>
        <p:nvSpPr>
          <p:cNvPr id="7" name="Slide Number Placeholder 6"/>
          <p:cNvSpPr>
            <a:spLocks noGrp="1"/>
          </p:cNvSpPr>
          <p:nvPr>
            <p:ph type="sldNum" sz="quarter" idx="12"/>
          </p:nvPr>
        </p:nvSpPr>
        <p:spPr/>
        <p:txBody>
          <a:bodyPr/>
          <a:lstStyle/>
          <a:p>
            <a:fld id="{45E31C3F-C679-2546-A6E2-524E8614E711}"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B594AAE-D338-CD42-B056-5266E740786E}" type="datetime1">
              <a:rPr kumimoji="1" lang="ja-JP" altLang="en-US" smtClean="0"/>
              <a:t>2014/12/04</a:t>
            </a:fld>
            <a:endParaRPr kumimoji="1" lang="ja-JP" altLang="en-US"/>
          </a:p>
        </p:txBody>
      </p:sp>
      <p:sp>
        <p:nvSpPr>
          <p:cNvPr id="8" name="Footer Placeholder 7"/>
          <p:cNvSpPr>
            <a:spLocks noGrp="1"/>
          </p:cNvSpPr>
          <p:nvPr>
            <p:ph type="ftr" sz="quarter" idx="11"/>
          </p:nvPr>
        </p:nvSpPr>
        <p:spPr/>
        <p:txBody>
          <a:bodyPr/>
          <a:lstStyle/>
          <a:p>
            <a:r>
              <a:rPr kumimoji="1" lang="en-US" altLang="ja-JP" smtClean="0"/>
              <a:t>11CPSY</a:t>
            </a:r>
            <a:endParaRPr kumimoji="1" lang="ja-JP" altLang="en-US"/>
          </a:p>
        </p:txBody>
      </p:sp>
      <p:sp>
        <p:nvSpPr>
          <p:cNvPr id="9" name="Slide Number Placeholder 8"/>
          <p:cNvSpPr>
            <a:spLocks noGrp="1"/>
          </p:cNvSpPr>
          <p:nvPr>
            <p:ph type="sldNum" sz="quarter" idx="12"/>
          </p:nvPr>
        </p:nvSpPr>
        <p:spPr/>
        <p:txBody>
          <a:bodyPr/>
          <a:lstStyle/>
          <a:p>
            <a:fld id="{45E31C3F-C679-2546-A6E2-524E8614E711}" type="slidenum">
              <a:rPr kumimoji="1" lang="ja-JP" altLang="en-US" smtClean="0"/>
              <a:t>‹#›</a:t>
            </a:fld>
            <a:endParaRPr kumimoji="1" lang="ja-JP" alt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598195A6-BFDB-5D4C-AA28-9A95F605CEA4}" type="datetime1">
              <a:rPr kumimoji="1" lang="ja-JP" altLang="en-US" smtClean="0"/>
              <a:t>2014/12/04</a:t>
            </a:fld>
            <a:endParaRPr kumimoji="1" lang="ja-JP" altLang="en-US"/>
          </a:p>
        </p:txBody>
      </p:sp>
      <p:sp>
        <p:nvSpPr>
          <p:cNvPr id="4" name="Footer Placeholder 3"/>
          <p:cNvSpPr>
            <a:spLocks noGrp="1"/>
          </p:cNvSpPr>
          <p:nvPr>
            <p:ph type="ftr" sz="quarter" idx="11"/>
          </p:nvPr>
        </p:nvSpPr>
        <p:spPr/>
        <p:txBody>
          <a:bodyPr/>
          <a:lstStyle/>
          <a:p>
            <a:r>
              <a:rPr kumimoji="1" lang="en-US" altLang="ja-JP" smtClean="0"/>
              <a:t>11CPSY</a:t>
            </a:r>
            <a:endParaRPr kumimoji="1" lang="ja-JP" altLang="en-US"/>
          </a:p>
        </p:txBody>
      </p:sp>
      <p:sp>
        <p:nvSpPr>
          <p:cNvPr id="5" name="Slide Number Placeholder 4"/>
          <p:cNvSpPr>
            <a:spLocks noGrp="1"/>
          </p:cNvSpPr>
          <p:nvPr>
            <p:ph type="sldNum" sz="quarter" idx="12"/>
          </p:nvPr>
        </p:nvSpPr>
        <p:spPr/>
        <p:txBody>
          <a:bodyPr/>
          <a:lstStyle/>
          <a:p>
            <a:fld id="{45E31C3F-C679-2546-A6E2-524E8614E711}"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AF146D-A29F-6341-9026-B7006CE9D2F1}" type="datetime1">
              <a:rPr kumimoji="1" lang="ja-JP" altLang="en-US" smtClean="0"/>
              <a:t>2014/12/04</a:t>
            </a:fld>
            <a:endParaRPr kumimoji="1" lang="ja-JP" altLang="en-US"/>
          </a:p>
        </p:txBody>
      </p:sp>
      <p:sp>
        <p:nvSpPr>
          <p:cNvPr id="3" name="Footer Placeholder 2"/>
          <p:cNvSpPr>
            <a:spLocks noGrp="1"/>
          </p:cNvSpPr>
          <p:nvPr>
            <p:ph type="ftr" sz="quarter" idx="11"/>
          </p:nvPr>
        </p:nvSpPr>
        <p:spPr/>
        <p:txBody>
          <a:bodyPr/>
          <a:lstStyle/>
          <a:p>
            <a:r>
              <a:rPr kumimoji="1" lang="en-US" altLang="ja-JP" smtClean="0"/>
              <a:t>11CPSY</a:t>
            </a:r>
            <a:endParaRPr kumimoji="1" lang="ja-JP" altLang="en-US"/>
          </a:p>
        </p:txBody>
      </p:sp>
      <p:sp>
        <p:nvSpPr>
          <p:cNvPr id="4" name="Slide Number Placeholder 3"/>
          <p:cNvSpPr>
            <a:spLocks noGrp="1"/>
          </p:cNvSpPr>
          <p:nvPr>
            <p:ph type="sldNum" sz="quarter" idx="12"/>
          </p:nvPr>
        </p:nvSpPr>
        <p:spPr/>
        <p:txBody>
          <a:bodyPr/>
          <a:lstStyle/>
          <a:p>
            <a:fld id="{45E31C3F-C679-2546-A6E2-524E8614E711}"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8B95077-7340-4F4C-8957-B20E91416014}" type="datetime1">
              <a:rPr kumimoji="1" lang="ja-JP" altLang="en-US" smtClean="0"/>
              <a:t>2014/12/04</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11CPSY</a:t>
            </a:r>
            <a:endParaRPr kumimoji="1" lang="ja-JP" altLang="en-US"/>
          </a:p>
        </p:txBody>
      </p:sp>
      <p:sp>
        <p:nvSpPr>
          <p:cNvPr id="7" name="Slide Number Placeholder 6"/>
          <p:cNvSpPr>
            <a:spLocks noGrp="1"/>
          </p:cNvSpPr>
          <p:nvPr>
            <p:ph type="sldNum" sz="quarter" idx="12"/>
          </p:nvPr>
        </p:nvSpPr>
        <p:spPr/>
        <p:txBody>
          <a:bodyPr/>
          <a:lstStyle/>
          <a:p>
            <a:fld id="{45E31C3F-C679-2546-A6E2-524E8614E711}" type="slidenum">
              <a:rPr kumimoji="1" lang="ja-JP" altLang="en-US" smtClean="0"/>
              <a:t>‹#›</a:t>
            </a:fld>
            <a:endParaRPr kumimoji="1" lang="ja-JP" alt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9F0A3A5-2318-0343-BD63-721804E0EB35}" type="datetime1">
              <a:rPr kumimoji="1" lang="ja-JP" altLang="en-US" smtClean="0"/>
              <a:t>2014/12/04</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11CPSY</a:t>
            </a:r>
            <a:endParaRPr kumimoji="1" lang="ja-JP" altLang="en-US"/>
          </a:p>
        </p:txBody>
      </p:sp>
      <p:sp>
        <p:nvSpPr>
          <p:cNvPr id="7" name="Slide Number Placeholder 6"/>
          <p:cNvSpPr>
            <a:spLocks noGrp="1"/>
          </p:cNvSpPr>
          <p:nvPr>
            <p:ph type="sldNum" sz="quarter" idx="12"/>
          </p:nvPr>
        </p:nvSpPr>
        <p:spPr/>
        <p:txBody>
          <a:bodyPr/>
          <a:lstStyle/>
          <a:p>
            <a:fld id="{45E31C3F-C679-2546-A6E2-524E8614E711}"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8812618-BA2E-6044-8B2B-97830A3CA064}" type="datetime1">
              <a:rPr kumimoji="1" lang="ja-JP" altLang="en-US" smtClean="0"/>
              <a:t>2014/12/04</a:t>
            </a:fld>
            <a:endParaRPr kumimoji="1" lang="ja-JP" alt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kumimoji="1" lang="en-US" altLang="ja-JP" smtClean="0"/>
              <a:t>11CPSY</a:t>
            </a:r>
            <a:endParaRPr kumimoji="1" lang="ja-JP" alt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5E31C3F-C679-2546-A6E2-524E8614E711}"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xmlns:p14="http://schemas.microsoft.com/office/powerpoint/2010/main" id="1" dur="indefinite" restart="never" nodeType="tmRoot"/>
      </p:par>
    </p:tnLst>
  </p:timing>
  <p:hf hdr="0"/>
  <p:txStyles>
    <p:titleStyle>
      <a:lvl1pPr algn="l" defTabSz="914400" rtl="0" eaLnBrk="1" latinLnBrk="0" hangingPunct="1">
        <a:spcBef>
          <a:spcPct val="0"/>
        </a:spcBef>
        <a:buNone/>
        <a:defRPr kumimoji="1"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kumimoji="1"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kumimoji="1"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kumimoji="1"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kumimoji="1"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kumimoji="1"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5.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chart" Target="../charts/char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chart" Target="../charts/char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chart" Target="../charts/char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chart" Target="../charts/char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slideLayout" Target="../slideLayouts/slideLayout2.xml"/><Relationship Id="rId3"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image" Target="../media/image4.jpg"/><Relationship Id="rId1" Type="http://schemas.openxmlformats.org/officeDocument/2006/relationships/tags" Target="../tags/tag1.xml"/><Relationship Id="rId2"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2.xml"/><Relationship Id="rId3"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sz="3200" dirty="0"/>
              <a:t>GPU-BOX </a:t>
            </a:r>
            <a:r>
              <a:rPr lang="ja-JP" altLang="en-US" sz="3200" dirty="0"/>
              <a:t>における中規模グラフに</a:t>
            </a:r>
            <a:r>
              <a:rPr lang="ja-JP" altLang="en-US" sz="3200" dirty="0" smtClean="0"/>
              <a:t>適した</a:t>
            </a:r>
            <a:r>
              <a:rPr lang="en-US" altLang="ja-JP" sz="3200" dirty="0" smtClean="0"/>
              <a:t/>
            </a:r>
            <a:br>
              <a:rPr lang="en-US" altLang="ja-JP" sz="3200" dirty="0" smtClean="0"/>
            </a:br>
            <a:r>
              <a:rPr lang="ja-JP" altLang="en-US" sz="3200" dirty="0" smtClean="0"/>
              <a:t>並列</a:t>
            </a:r>
            <a:r>
              <a:rPr lang="ja-JP" altLang="en-US" sz="3200" dirty="0"/>
              <a:t>幅優先探索</a:t>
            </a:r>
            <a:r>
              <a:rPr lang="ja-JP" altLang="en-US" sz="3200" dirty="0" smtClean="0"/>
              <a:t>手法</a:t>
            </a:r>
            <a:endParaRPr kumimoji="1" lang="ja-JP" altLang="en-US" sz="3200" dirty="0"/>
          </a:p>
        </p:txBody>
      </p:sp>
      <p:sp>
        <p:nvSpPr>
          <p:cNvPr id="3" name="サブタイトル 2"/>
          <p:cNvSpPr>
            <a:spLocks noGrp="1"/>
          </p:cNvSpPr>
          <p:nvPr>
            <p:ph type="subTitle" idx="1"/>
          </p:nvPr>
        </p:nvSpPr>
        <p:spPr/>
        <p:txBody>
          <a:bodyPr>
            <a:normAutofit lnSpcReduction="10000"/>
          </a:bodyPr>
          <a:lstStyle/>
          <a:p>
            <a:r>
              <a:rPr lang="ja-JP" altLang="en-US" dirty="0"/>
              <a:t>三石 拓司</a:t>
            </a:r>
            <a:r>
              <a:rPr lang="en-US" altLang="ja-JP" dirty="0"/>
              <a:t>†</a:t>
            </a:r>
            <a:r>
              <a:rPr lang="ja-JP" altLang="en-US" dirty="0" smtClean="0"/>
              <a:t>，鈴木 </a:t>
            </a:r>
            <a:r>
              <a:rPr lang="ja-JP" altLang="en-US" dirty="0"/>
              <a:t>順</a:t>
            </a:r>
            <a:r>
              <a:rPr lang="en-US" altLang="ja-JP" dirty="0"/>
              <a:t>††</a:t>
            </a:r>
            <a:r>
              <a:rPr lang="ja-JP" altLang="en-US" dirty="0"/>
              <a:t>，林 佑樹</a:t>
            </a:r>
            <a:r>
              <a:rPr lang="en-US" altLang="ja-JP" dirty="0"/>
              <a:t>††</a:t>
            </a:r>
            <a:r>
              <a:rPr lang="ja-JP" altLang="en-US" dirty="0" smtClean="0"/>
              <a:t>，</a:t>
            </a:r>
            <a:endParaRPr lang="en-US" altLang="ja-JP" dirty="0" smtClean="0"/>
          </a:p>
          <a:p>
            <a:r>
              <a:rPr lang="ja-JP" altLang="en-US" dirty="0" smtClean="0"/>
              <a:t>菅</a:t>
            </a:r>
            <a:r>
              <a:rPr lang="en-US" altLang="ja-JP" dirty="0" smtClean="0"/>
              <a:t> </a:t>
            </a:r>
            <a:r>
              <a:rPr lang="ja-JP" altLang="en-US" dirty="0"/>
              <a:t>真樹</a:t>
            </a:r>
            <a:r>
              <a:rPr lang="en-US" altLang="ja-JP" dirty="0"/>
              <a:t>††</a:t>
            </a:r>
            <a:r>
              <a:rPr lang="ja-JP" altLang="en-US" dirty="0"/>
              <a:t>，天野 英晴</a:t>
            </a:r>
            <a:r>
              <a:rPr lang="en-US" altLang="ja-JP" dirty="0"/>
              <a:t>† </a:t>
            </a:r>
          </a:p>
          <a:p>
            <a:endParaRPr lang="en-US" altLang="ja-JP" dirty="0"/>
          </a:p>
          <a:p>
            <a:r>
              <a:rPr lang="en-US" altLang="ja-JP" dirty="0"/>
              <a:t>† </a:t>
            </a:r>
            <a:r>
              <a:rPr lang="ja-JP" altLang="en-US" dirty="0"/>
              <a:t>慶應義塾大学，</a:t>
            </a:r>
            <a:r>
              <a:rPr lang="en-US" altLang="ja-JP" dirty="0"/>
              <a:t>†† NEC </a:t>
            </a:r>
          </a:p>
        </p:txBody>
      </p:sp>
      <p:sp>
        <p:nvSpPr>
          <p:cNvPr id="4" name="日付プレースホルダー 3"/>
          <p:cNvSpPr>
            <a:spLocks noGrp="1"/>
          </p:cNvSpPr>
          <p:nvPr>
            <p:ph type="dt" sz="half" idx="10"/>
          </p:nvPr>
        </p:nvSpPr>
        <p:spPr/>
        <p:txBody>
          <a:bodyPr/>
          <a:lstStyle/>
          <a:p>
            <a:fld id="{A2529B79-A0F7-B943-8E7E-408E08F51B79}" type="datetime1">
              <a:rPr kumimoji="1" lang="ja-JP" altLang="en-US" smtClean="0"/>
              <a:t>2014/12/04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dirty="0" smtClean="0"/>
              <a:t>11CPSY</a:t>
            </a:r>
            <a:endParaRPr kumimoji="1" lang="ja-JP" altLang="en-US" dirty="0"/>
          </a:p>
        </p:txBody>
      </p:sp>
      <p:sp>
        <p:nvSpPr>
          <p:cNvPr id="6" name="スライド番号プレースホルダー 5"/>
          <p:cNvSpPr>
            <a:spLocks noGrp="1"/>
          </p:cNvSpPr>
          <p:nvPr>
            <p:ph type="sldNum" sz="quarter" idx="12"/>
          </p:nvPr>
        </p:nvSpPr>
        <p:spPr/>
        <p:txBody>
          <a:bodyPr/>
          <a:lstStyle/>
          <a:p>
            <a:fld id="{45E31C3F-C679-2546-A6E2-524E8614E711}" type="slidenum">
              <a:rPr kumimoji="1" lang="ja-JP" altLang="en-US" smtClean="0"/>
              <a:t>1</a:t>
            </a:fld>
            <a:endParaRPr kumimoji="1" lang="ja-JP" altLang="en-US"/>
          </a:p>
        </p:txBody>
      </p:sp>
    </p:spTree>
    <p:extLst>
      <p:ext uri="{BB962C8B-B14F-4D97-AF65-F5344CB8AC3E}">
        <p14:creationId xmlns:p14="http://schemas.microsoft.com/office/powerpoint/2010/main" val="20177188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マルチ</a:t>
            </a:r>
            <a:r>
              <a:rPr lang="en-US" altLang="ja-JP" dirty="0" smtClean="0"/>
              <a:t>GPU</a:t>
            </a:r>
            <a:r>
              <a:rPr lang="ja-JP" altLang="en-US" dirty="0" smtClean="0"/>
              <a:t>システムにおける</a:t>
            </a:r>
            <a:r>
              <a:rPr lang="en-US" altLang="ja-JP" dirty="0" smtClean="0"/>
              <a:t>BFS</a:t>
            </a:r>
            <a:endParaRPr kumimoji="1" lang="ja-JP" altLang="en-US" dirty="0"/>
          </a:p>
        </p:txBody>
      </p:sp>
      <p:sp>
        <p:nvSpPr>
          <p:cNvPr id="3" name="コンテンツ プレースホルダー 2"/>
          <p:cNvSpPr>
            <a:spLocks noGrp="1"/>
          </p:cNvSpPr>
          <p:nvPr>
            <p:ph idx="1"/>
          </p:nvPr>
        </p:nvSpPr>
        <p:spPr>
          <a:xfrm>
            <a:off x="457200" y="1600200"/>
            <a:ext cx="8229600" cy="1357515"/>
          </a:xfrm>
        </p:spPr>
        <p:txBody>
          <a:bodyPr>
            <a:normAutofit fontScale="92500"/>
          </a:bodyPr>
          <a:lstStyle/>
          <a:p>
            <a:r>
              <a:rPr lang="ja-JP" altLang="en-US" dirty="0" smtClean="0"/>
              <a:t>グラフの</a:t>
            </a:r>
            <a:r>
              <a:rPr lang="en-US" altLang="ja-JP" i="1" dirty="0" smtClean="0"/>
              <a:t>N</a:t>
            </a:r>
            <a:r>
              <a:rPr lang="ja-JP" altLang="en-US" dirty="0" smtClean="0"/>
              <a:t>個の頂点を</a:t>
            </a:r>
            <a:r>
              <a:rPr lang="en-US" altLang="ja-JP" i="1" dirty="0" smtClean="0"/>
              <a:t>p</a:t>
            </a:r>
            <a:r>
              <a:rPr lang="ja-JP" altLang="en-US" dirty="0" smtClean="0"/>
              <a:t>個の</a:t>
            </a:r>
            <a:r>
              <a:rPr lang="en-US" altLang="ja-JP" dirty="0" smtClean="0"/>
              <a:t>GPU</a:t>
            </a:r>
            <a:r>
              <a:rPr lang="ja-JP" altLang="en-US" dirty="0" smtClean="0"/>
              <a:t>で分割</a:t>
            </a:r>
            <a:endParaRPr lang="en-US" altLang="ja-JP" dirty="0" smtClean="0"/>
          </a:p>
          <a:p>
            <a:r>
              <a:rPr kumimoji="1" lang="ja-JP" altLang="en-US" dirty="0" smtClean="0"/>
              <a:t>各</a:t>
            </a:r>
            <a:r>
              <a:rPr kumimoji="1" lang="en-US" altLang="ja-JP" dirty="0" smtClean="0"/>
              <a:t>GPU</a:t>
            </a:r>
            <a:r>
              <a:rPr kumimoji="1" lang="ja-JP" altLang="en-US" dirty="0" smtClean="0"/>
              <a:t>は担当の頂点のみを探索す</a:t>
            </a:r>
            <a:r>
              <a:rPr lang="ja-JP" altLang="en-US" dirty="0" smtClean="0"/>
              <a:t>る</a:t>
            </a:r>
            <a:endParaRPr lang="en-US" altLang="ja-JP" dirty="0" smtClean="0"/>
          </a:p>
          <a:p>
            <a:r>
              <a:rPr kumimoji="1" lang="ja-JP" altLang="en-US" dirty="0" smtClean="0"/>
              <a:t>担当の頂点以外を見つけたら，それを担当</a:t>
            </a:r>
            <a:r>
              <a:rPr lang="ja-JP" altLang="en-US" dirty="0" smtClean="0"/>
              <a:t>する</a:t>
            </a:r>
            <a:r>
              <a:rPr kumimoji="1" lang="en-US" altLang="ja-JP" dirty="0" smtClean="0"/>
              <a:t>GPU</a:t>
            </a:r>
            <a:r>
              <a:rPr kumimoji="1" lang="ja-JP" altLang="en-US" dirty="0" smtClean="0"/>
              <a:t>に渡す</a:t>
            </a:r>
            <a:r>
              <a:rPr kumimoji="1" lang="en-US" altLang="ja-JP" dirty="0" smtClean="0"/>
              <a:t>(</a:t>
            </a:r>
            <a:r>
              <a:rPr kumimoji="1" lang="ja-JP" altLang="en-US" dirty="0" smtClean="0"/>
              <a:t>通信</a:t>
            </a:r>
            <a:r>
              <a:rPr kumimoji="1" lang="en-US" altLang="ja-JP" dirty="0" smtClean="0"/>
              <a:t>)</a:t>
            </a:r>
          </a:p>
        </p:txBody>
      </p:sp>
      <p:sp>
        <p:nvSpPr>
          <p:cNvPr id="4" name="日付プレースホルダー 3"/>
          <p:cNvSpPr>
            <a:spLocks noGrp="1"/>
          </p:cNvSpPr>
          <p:nvPr>
            <p:ph type="dt" sz="half" idx="10"/>
          </p:nvPr>
        </p:nvSpPr>
        <p:spPr/>
        <p:txBody>
          <a:bodyPr/>
          <a:lstStyle/>
          <a:p>
            <a:fld id="{A3CA58B3-C54B-5140-89DD-D69CEF0DFC02}" type="datetime1">
              <a:rPr lang="ja-JP" altLang="en-US" smtClean="0"/>
              <a:t>2014/12/04</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10</a:t>
            </a:fld>
            <a:endParaRPr lang="en-US"/>
          </a:p>
        </p:txBody>
      </p:sp>
      <p:sp>
        <p:nvSpPr>
          <p:cNvPr id="63" name="テキスト ボックス 62"/>
          <p:cNvSpPr txBox="1"/>
          <p:nvPr/>
        </p:nvSpPr>
        <p:spPr>
          <a:xfrm>
            <a:off x="624860" y="3196640"/>
            <a:ext cx="1089286" cy="369332"/>
          </a:xfrm>
          <a:prstGeom prst="rect">
            <a:avLst/>
          </a:prstGeom>
          <a:noFill/>
        </p:spPr>
        <p:txBody>
          <a:bodyPr wrap="none" rtlCol="0">
            <a:spAutoFit/>
          </a:bodyPr>
          <a:lstStyle/>
          <a:p>
            <a:r>
              <a:rPr kumimoji="1" lang="en-US" altLang="ja-JP" dirty="0" smtClean="0"/>
              <a:t>ex) </a:t>
            </a:r>
            <a:r>
              <a:rPr kumimoji="1" lang="en-US" altLang="ja-JP" i="1" dirty="0" smtClean="0"/>
              <a:t>p</a:t>
            </a:r>
            <a:r>
              <a:rPr kumimoji="1" lang="en-US" altLang="ja-JP" dirty="0" smtClean="0"/>
              <a:t> = 4</a:t>
            </a:r>
            <a:endParaRPr kumimoji="1" lang="ja-JP" altLang="en-US" dirty="0"/>
          </a:p>
        </p:txBody>
      </p:sp>
      <p:sp>
        <p:nvSpPr>
          <p:cNvPr id="64" name="右矢印 63"/>
          <p:cNvSpPr/>
          <p:nvPr/>
        </p:nvSpPr>
        <p:spPr>
          <a:xfrm>
            <a:off x="4545454" y="4594683"/>
            <a:ext cx="647700" cy="540060"/>
          </a:xfrm>
          <a:prstGeom prst="rightArrow">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nvGrpSpPr>
          <p:cNvPr id="72" name="図形グループ 71"/>
          <p:cNvGrpSpPr/>
          <p:nvPr/>
        </p:nvGrpSpPr>
        <p:grpSpPr>
          <a:xfrm>
            <a:off x="5705098" y="3381306"/>
            <a:ext cx="2349500" cy="504056"/>
            <a:chOff x="5270500" y="3286368"/>
            <a:chExt cx="2349500" cy="504056"/>
          </a:xfrm>
        </p:grpSpPr>
        <p:sp>
          <p:nvSpPr>
            <p:cNvPr id="65" name="テキスト ボックス 64"/>
            <p:cNvSpPr txBox="1"/>
            <p:nvPr/>
          </p:nvSpPr>
          <p:spPr>
            <a:xfrm>
              <a:off x="5270500" y="3359666"/>
              <a:ext cx="877389" cy="369332"/>
            </a:xfrm>
            <a:prstGeom prst="rect">
              <a:avLst/>
            </a:prstGeom>
            <a:noFill/>
          </p:spPr>
          <p:txBody>
            <a:bodyPr wrap="none" rtlCol="0">
              <a:spAutoFit/>
            </a:bodyPr>
            <a:lstStyle/>
            <a:p>
              <a:r>
                <a:rPr kumimoji="1" lang="en-US" altLang="ja-JP" dirty="0" smtClean="0"/>
                <a:t>GPU 0</a:t>
              </a:r>
              <a:endParaRPr kumimoji="1" lang="ja-JP" altLang="en-US" dirty="0"/>
            </a:p>
          </p:txBody>
        </p:sp>
        <p:sp>
          <p:nvSpPr>
            <p:cNvPr id="70" name="円/楕円 69"/>
            <p:cNvSpPr/>
            <p:nvPr/>
          </p:nvSpPr>
          <p:spPr>
            <a:xfrm>
              <a:off x="6406186" y="3286368"/>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71" name="円/楕円 70"/>
            <p:cNvSpPr/>
            <p:nvPr/>
          </p:nvSpPr>
          <p:spPr>
            <a:xfrm>
              <a:off x="7115944" y="3286368"/>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1</a:t>
              </a:r>
              <a:endParaRPr kumimoji="1" lang="ja-JP" altLang="en-US" dirty="0">
                <a:latin typeface="Calibri" panose="020F0502020204030204" pitchFamily="34" charset="0"/>
              </a:endParaRPr>
            </a:p>
          </p:txBody>
        </p:sp>
      </p:grpSp>
      <p:grpSp>
        <p:nvGrpSpPr>
          <p:cNvPr id="75" name="図形グループ 74"/>
          <p:cNvGrpSpPr/>
          <p:nvPr/>
        </p:nvGrpSpPr>
        <p:grpSpPr>
          <a:xfrm>
            <a:off x="5705098" y="4223070"/>
            <a:ext cx="2349500" cy="504056"/>
            <a:chOff x="5270500" y="3286368"/>
            <a:chExt cx="2349500" cy="504056"/>
          </a:xfrm>
        </p:grpSpPr>
        <p:sp>
          <p:nvSpPr>
            <p:cNvPr id="76" name="テキスト ボックス 75"/>
            <p:cNvSpPr txBox="1"/>
            <p:nvPr/>
          </p:nvSpPr>
          <p:spPr>
            <a:xfrm>
              <a:off x="5270500" y="3359666"/>
              <a:ext cx="877389" cy="369332"/>
            </a:xfrm>
            <a:prstGeom prst="rect">
              <a:avLst/>
            </a:prstGeom>
            <a:noFill/>
          </p:spPr>
          <p:txBody>
            <a:bodyPr wrap="none" rtlCol="0">
              <a:spAutoFit/>
            </a:bodyPr>
            <a:lstStyle/>
            <a:p>
              <a:r>
                <a:rPr kumimoji="1" lang="en-US" altLang="ja-JP" dirty="0" smtClean="0"/>
                <a:t>GPU 1</a:t>
              </a:r>
              <a:endParaRPr kumimoji="1" lang="ja-JP" altLang="en-US" dirty="0"/>
            </a:p>
          </p:txBody>
        </p:sp>
        <p:sp>
          <p:nvSpPr>
            <p:cNvPr id="77" name="円/楕円 76"/>
            <p:cNvSpPr/>
            <p:nvPr/>
          </p:nvSpPr>
          <p:spPr>
            <a:xfrm>
              <a:off x="6406186" y="3286368"/>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2</a:t>
              </a:r>
              <a:endParaRPr kumimoji="1" lang="ja-JP" altLang="en-US" dirty="0">
                <a:latin typeface="Calibri" panose="020F0502020204030204" pitchFamily="34" charset="0"/>
              </a:endParaRPr>
            </a:p>
          </p:txBody>
        </p:sp>
        <p:sp>
          <p:nvSpPr>
            <p:cNvPr id="78" name="円/楕円 77"/>
            <p:cNvSpPr/>
            <p:nvPr/>
          </p:nvSpPr>
          <p:spPr>
            <a:xfrm>
              <a:off x="7115944" y="3286368"/>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3</a:t>
              </a:r>
              <a:endParaRPr kumimoji="1" lang="ja-JP" altLang="en-US" dirty="0">
                <a:latin typeface="Calibri" panose="020F0502020204030204" pitchFamily="34" charset="0"/>
              </a:endParaRPr>
            </a:p>
          </p:txBody>
        </p:sp>
      </p:grpSp>
      <p:grpSp>
        <p:nvGrpSpPr>
          <p:cNvPr id="79" name="図形グループ 78"/>
          <p:cNvGrpSpPr/>
          <p:nvPr/>
        </p:nvGrpSpPr>
        <p:grpSpPr>
          <a:xfrm>
            <a:off x="5705098" y="5067081"/>
            <a:ext cx="2349500" cy="504056"/>
            <a:chOff x="5270500" y="3286368"/>
            <a:chExt cx="2349500" cy="504056"/>
          </a:xfrm>
        </p:grpSpPr>
        <p:sp>
          <p:nvSpPr>
            <p:cNvPr id="80" name="テキスト ボックス 79"/>
            <p:cNvSpPr txBox="1"/>
            <p:nvPr/>
          </p:nvSpPr>
          <p:spPr>
            <a:xfrm>
              <a:off x="5270500" y="3359666"/>
              <a:ext cx="877389" cy="369332"/>
            </a:xfrm>
            <a:prstGeom prst="rect">
              <a:avLst/>
            </a:prstGeom>
            <a:noFill/>
          </p:spPr>
          <p:txBody>
            <a:bodyPr wrap="none" rtlCol="0">
              <a:spAutoFit/>
            </a:bodyPr>
            <a:lstStyle/>
            <a:p>
              <a:r>
                <a:rPr kumimoji="1" lang="en-US" altLang="ja-JP" dirty="0" smtClean="0"/>
                <a:t>GPU 2</a:t>
              </a:r>
              <a:endParaRPr kumimoji="1" lang="ja-JP" altLang="en-US" dirty="0"/>
            </a:p>
          </p:txBody>
        </p:sp>
        <p:sp>
          <p:nvSpPr>
            <p:cNvPr id="81" name="円/楕円 80"/>
            <p:cNvSpPr/>
            <p:nvPr/>
          </p:nvSpPr>
          <p:spPr>
            <a:xfrm>
              <a:off x="6406186" y="3286368"/>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4</a:t>
              </a:r>
              <a:endParaRPr kumimoji="1" lang="ja-JP" altLang="en-US" dirty="0">
                <a:latin typeface="Calibri" panose="020F0502020204030204" pitchFamily="34" charset="0"/>
              </a:endParaRPr>
            </a:p>
          </p:txBody>
        </p:sp>
        <p:sp>
          <p:nvSpPr>
            <p:cNvPr id="82" name="円/楕円 81"/>
            <p:cNvSpPr/>
            <p:nvPr/>
          </p:nvSpPr>
          <p:spPr>
            <a:xfrm>
              <a:off x="7115944" y="3286368"/>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5</a:t>
              </a:r>
              <a:endParaRPr kumimoji="1" lang="ja-JP" altLang="en-US" dirty="0">
                <a:latin typeface="Calibri" panose="020F0502020204030204" pitchFamily="34" charset="0"/>
              </a:endParaRPr>
            </a:p>
          </p:txBody>
        </p:sp>
      </p:grpSp>
      <p:grpSp>
        <p:nvGrpSpPr>
          <p:cNvPr id="83" name="図形グループ 82"/>
          <p:cNvGrpSpPr/>
          <p:nvPr/>
        </p:nvGrpSpPr>
        <p:grpSpPr>
          <a:xfrm>
            <a:off x="5705098" y="5908845"/>
            <a:ext cx="2349500" cy="504056"/>
            <a:chOff x="5270500" y="3286368"/>
            <a:chExt cx="2349500" cy="504056"/>
          </a:xfrm>
        </p:grpSpPr>
        <p:sp>
          <p:nvSpPr>
            <p:cNvPr id="84" name="テキスト ボックス 83"/>
            <p:cNvSpPr txBox="1"/>
            <p:nvPr/>
          </p:nvSpPr>
          <p:spPr>
            <a:xfrm>
              <a:off x="5270500" y="3359666"/>
              <a:ext cx="877389" cy="369332"/>
            </a:xfrm>
            <a:prstGeom prst="rect">
              <a:avLst/>
            </a:prstGeom>
            <a:noFill/>
          </p:spPr>
          <p:txBody>
            <a:bodyPr wrap="none" rtlCol="0">
              <a:spAutoFit/>
            </a:bodyPr>
            <a:lstStyle/>
            <a:p>
              <a:r>
                <a:rPr kumimoji="1" lang="en-US" altLang="ja-JP" dirty="0" smtClean="0"/>
                <a:t>GPU 3</a:t>
              </a:r>
              <a:endParaRPr kumimoji="1" lang="ja-JP" altLang="en-US" dirty="0"/>
            </a:p>
          </p:txBody>
        </p:sp>
        <p:sp>
          <p:nvSpPr>
            <p:cNvPr id="85" name="円/楕円 84"/>
            <p:cNvSpPr/>
            <p:nvPr/>
          </p:nvSpPr>
          <p:spPr>
            <a:xfrm>
              <a:off x="6406186" y="3286368"/>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6</a:t>
              </a:r>
              <a:endParaRPr kumimoji="1" lang="ja-JP" altLang="en-US" dirty="0">
                <a:latin typeface="Calibri" panose="020F0502020204030204" pitchFamily="34" charset="0"/>
              </a:endParaRPr>
            </a:p>
          </p:txBody>
        </p:sp>
        <p:sp>
          <p:nvSpPr>
            <p:cNvPr id="86" name="円/楕円 85"/>
            <p:cNvSpPr/>
            <p:nvPr/>
          </p:nvSpPr>
          <p:spPr>
            <a:xfrm>
              <a:off x="7115944" y="3286368"/>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7</a:t>
              </a:r>
              <a:endParaRPr kumimoji="1" lang="ja-JP" altLang="en-US" dirty="0">
                <a:latin typeface="Calibri" panose="020F0502020204030204" pitchFamily="34" charset="0"/>
              </a:endParaRPr>
            </a:p>
          </p:txBody>
        </p:sp>
      </p:grpSp>
      <p:sp>
        <p:nvSpPr>
          <p:cNvPr id="88" name="正方形/長方形 87"/>
          <p:cNvSpPr/>
          <p:nvPr/>
        </p:nvSpPr>
        <p:spPr>
          <a:xfrm>
            <a:off x="6714398" y="4152264"/>
            <a:ext cx="1469090" cy="637443"/>
          </a:xfrm>
          <a:prstGeom prst="rect">
            <a:avLst/>
          </a:prstGeom>
          <a:solidFill>
            <a:schemeClr val="accent2">
              <a:alpha val="44000"/>
            </a:schemeClr>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89" name="正方形/長方形 88"/>
          <p:cNvSpPr/>
          <p:nvPr/>
        </p:nvSpPr>
        <p:spPr>
          <a:xfrm>
            <a:off x="6714397" y="5018898"/>
            <a:ext cx="1469089" cy="610062"/>
          </a:xfrm>
          <a:prstGeom prst="rect">
            <a:avLst/>
          </a:prstGeom>
          <a:solidFill>
            <a:schemeClr val="accent3">
              <a:alpha val="44000"/>
            </a:schemeClr>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90" name="正方形/長方形 89"/>
          <p:cNvSpPr/>
          <p:nvPr/>
        </p:nvSpPr>
        <p:spPr>
          <a:xfrm>
            <a:off x="6714398" y="3320422"/>
            <a:ext cx="1469090" cy="637443"/>
          </a:xfrm>
          <a:prstGeom prst="rect">
            <a:avLst/>
          </a:prstGeom>
          <a:solidFill>
            <a:schemeClr val="accent1">
              <a:alpha val="44000"/>
            </a:schemeClr>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93" name="正方形/長方形 92"/>
          <p:cNvSpPr/>
          <p:nvPr/>
        </p:nvSpPr>
        <p:spPr>
          <a:xfrm>
            <a:off x="6714397" y="5861219"/>
            <a:ext cx="1469089" cy="610062"/>
          </a:xfrm>
          <a:prstGeom prst="rect">
            <a:avLst/>
          </a:prstGeom>
          <a:solidFill>
            <a:schemeClr val="accent4">
              <a:alpha val="44000"/>
            </a:schemeClr>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nvGrpSpPr>
          <p:cNvPr id="49" name="図形グループ 48"/>
          <p:cNvGrpSpPr/>
          <p:nvPr/>
        </p:nvGrpSpPr>
        <p:grpSpPr>
          <a:xfrm>
            <a:off x="624860" y="3957865"/>
            <a:ext cx="3210333" cy="1932612"/>
            <a:chOff x="5277736" y="95444"/>
            <a:chExt cx="3210333" cy="1932612"/>
          </a:xfrm>
        </p:grpSpPr>
        <p:sp>
          <p:nvSpPr>
            <p:cNvPr id="50" name="円/楕円 49"/>
            <p:cNvSpPr/>
            <p:nvPr/>
          </p:nvSpPr>
          <p:spPr>
            <a:xfrm>
              <a:off x="5277736" y="783017"/>
              <a:ext cx="504056" cy="50405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solidFill>
                    <a:srgbClr val="000000"/>
                  </a:solidFill>
                  <a:latin typeface="Calibri" panose="020F0502020204030204" pitchFamily="34" charset="0"/>
                </a:rPr>
                <a:t>0</a:t>
              </a:r>
              <a:endParaRPr kumimoji="1" lang="ja-JP" altLang="en-US" dirty="0">
                <a:solidFill>
                  <a:srgbClr val="000000"/>
                </a:solidFill>
                <a:latin typeface="Calibri" panose="020F0502020204030204" pitchFamily="34" charset="0"/>
              </a:endParaRPr>
            </a:p>
          </p:txBody>
        </p:sp>
        <p:sp>
          <p:nvSpPr>
            <p:cNvPr id="51" name="円/楕円 50"/>
            <p:cNvSpPr/>
            <p:nvPr/>
          </p:nvSpPr>
          <p:spPr>
            <a:xfrm>
              <a:off x="5900558" y="1524000"/>
              <a:ext cx="504056" cy="50405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rgbClr val="000000"/>
                  </a:solidFill>
                  <a:latin typeface="Calibri" panose="020F0502020204030204" pitchFamily="34" charset="0"/>
                </a:rPr>
                <a:t>1</a:t>
              </a:r>
              <a:endParaRPr kumimoji="1" lang="ja-JP" altLang="en-US" dirty="0">
                <a:solidFill>
                  <a:srgbClr val="000000"/>
                </a:solidFill>
                <a:latin typeface="Calibri" panose="020F0502020204030204" pitchFamily="34" charset="0"/>
              </a:endParaRPr>
            </a:p>
          </p:txBody>
        </p:sp>
        <p:sp>
          <p:nvSpPr>
            <p:cNvPr id="52" name="円/楕円 51"/>
            <p:cNvSpPr/>
            <p:nvPr/>
          </p:nvSpPr>
          <p:spPr>
            <a:xfrm>
              <a:off x="6499437" y="783017"/>
              <a:ext cx="504056" cy="50405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rgbClr val="000000"/>
                  </a:solidFill>
                  <a:latin typeface="Calibri" panose="020F0502020204030204" pitchFamily="34" charset="0"/>
                </a:rPr>
                <a:t>4</a:t>
              </a:r>
              <a:endParaRPr kumimoji="1" lang="ja-JP" altLang="en-US" dirty="0">
                <a:solidFill>
                  <a:srgbClr val="000000"/>
                </a:solidFill>
                <a:latin typeface="Calibri" panose="020F0502020204030204" pitchFamily="34" charset="0"/>
              </a:endParaRPr>
            </a:p>
          </p:txBody>
        </p:sp>
        <p:sp>
          <p:nvSpPr>
            <p:cNvPr id="53" name="円/楕円 52"/>
            <p:cNvSpPr/>
            <p:nvPr/>
          </p:nvSpPr>
          <p:spPr>
            <a:xfrm>
              <a:off x="5924138" y="95444"/>
              <a:ext cx="504056" cy="50405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rgbClr val="000000"/>
                  </a:solidFill>
                  <a:latin typeface="Calibri" panose="020F0502020204030204" pitchFamily="34" charset="0"/>
                </a:rPr>
                <a:t>2</a:t>
              </a:r>
              <a:endParaRPr kumimoji="1" lang="ja-JP" altLang="en-US" dirty="0">
                <a:solidFill>
                  <a:srgbClr val="000000"/>
                </a:solidFill>
                <a:latin typeface="Calibri" panose="020F0502020204030204" pitchFamily="34" charset="0"/>
              </a:endParaRPr>
            </a:p>
          </p:txBody>
        </p:sp>
        <p:sp>
          <p:nvSpPr>
            <p:cNvPr id="54" name="円/楕円 53"/>
            <p:cNvSpPr/>
            <p:nvPr/>
          </p:nvSpPr>
          <p:spPr>
            <a:xfrm>
              <a:off x="6866314" y="100701"/>
              <a:ext cx="504056" cy="50405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rgbClr val="000000"/>
                  </a:solidFill>
                  <a:latin typeface="Calibri" panose="020F0502020204030204" pitchFamily="34" charset="0"/>
                </a:rPr>
                <a:t>3</a:t>
              </a:r>
              <a:endParaRPr kumimoji="1" lang="ja-JP" altLang="en-US" dirty="0">
                <a:solidFill>
                  <a:srgbClr val="000000"/>
                </a:solidFill>
                <a:latin typeface="Calibri" panose="020F0502020204030204" pitchFamily="34" charset="0"/>
              </a:endParaRPr>
            </a:p>
          </p:txBody>
        </p:sp>
        <p:sp>
          <p:nvSpPr>
            <p:cNvPr id="55" name="円/楕円 54"/>
            <p:cNvSpPr/>
            <p:nvPr/>
          </p:nvSpPr>
          <p:spPr>
            <a:xfrm>
              <a:off x="7522661" y="783017"/>
              <a:ext cx="504056" cy="50405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rgbClr val="000000"/>
                  </a:solidFill>
                  <a:latin typeface="Calibri" panose="020F0502020204030204" pitchFamily="34" charset="0"/>
                </a:rPr>
                <a:t>5</a:t>
              </a:r>
              <a:endParaRPr kumimoji="1" lang="ja-JP" altLang="en-US" dirty="0">
                <a:solidFill>
                  <a:srgbClr val="000000"/>
                </a:solidFill>
                <a:latin typeface="Calibri" panose="020F0502020204030204" pitchFamily="34" charset="0"/>
              </a:endParaRPr>
            </a:p>
          </p:txBody>
        </p:sp>
        <p:sp>
          <p:nvSpPr>
            <p:cNvPr id="56" name="円/楕円 55"/>
            <p:cNvSpPr/>
            <p:nvPr/>
          </p:nvSpPr>
          <p:spPr>
            <a:xfrm>
              <a:off x="6803394" y="1524000"/>
              <a:ext cx="504056" cy="50405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rgbClr val="000000"/>
                  </a:solidFill>
                  <a:latin typeface="Calibri" panose="020F0502020204030204" pitchFamily="34" charset="0"/>
                </a:rPr>
                <a:t>6</a:t>
              </a:r>
              <a:endParaRPr kumimoji="1" lang="ja-JP" altLang="en-US" dirty="0">
                <a:solidFill>
                  <a:srgbClr val="000000"/>
                </a:solidFill>
                <a:latin typeface="Calibri" panose="020F0502020204030204" pitchFamily="34" charset="0"/>
              </a:endParaRPr>
            </a:p>
          </p:txBody>
        </p:sp>
        <p:sp>
          <p:nvSpPr>
            <p:cNvPr id="57" name="円/楕円 56"/>
            <p:cNvSpPr/>
            <p:nvPr/>
          </p:nvSpPr>
          <p:spPr>
            <a:xfrm>
              <a:off x="7984013" y="1516922"/>
              <a:ext cx="504056" cy="50405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rgbClr val="000000"/>
                  </a:solidFill>
                  <a:latin typeface="Calibri" panose="020F0502020204030204" pitchFamily="34" charset="0"/>
                </a:rPr>
                <a:t>7</a:t>
              </a:r>
              <a:endParaRPr kumimoji="1" lang="ja-JP" altLang="en-US" dirty="0">
                <a:solidFill>
                  <a:srgbClr val="000000"/>
                </a:solidFill>
                <a:latin typeface="Calibri" panose="020F0502020204030204" pitchFamily="34" charset="0"/>
              </a:endParaRPr>
            </a:p>
          </p:txBody>
        </p:sp>
        <p:cxnSp>
          <p:nvCxnSpPr>
            <p:cNvPr id="58" name="直線コネクタ 57"/>
            <p:cNvCxnSpPr>
              <a:stCxn id="53" idx="3"/>
              <a:endCxn id="50" idx="7"/>
            </p:cNvCxnSpPr>
            <p:nvPr/>
          </p:nvCxnSpPr>
          <p:spPr>
            <a:xfrm flipH="1">
              <a:off x="5707975" y="525683"/>
              <a:ext cx="289980" cy="331151"/>
            </a:xfrm>
            <a:prstGeom prst="line">
              <a:avLst/>
            </a:prstGeom>
            <a:ln/>
          </p:spPr>
          <p:style>
            <a:lnRef idx="2">
              <a:schemeClr val="dk1"/>
            </a:lnRef>
            <a:fillRef idx="1">
              <a:schemeClr val="lt1"/>
            </a:fillRef>
            <a:effectRef idx="0">
              <a:schemeClr val="dk1"/>
            </a:effectRef>
            <a:fontRef idx="minor">
              <a:schemeClr val="dk1"/>
            </a:fontRef>
          </p:style>
        </p:cxnSp>
        <p:cxnSp>
          <p:nvCxnSpPr>
            <p:cNvPr id="59" name="直線コネクタ 58"/>
            <p:cNvCxnSpPr>
              <a:stCxn id="50" idx="5"/>
              <a:endCxn id="51" idx="1"/>
            </p:cNvCxnSpPr>
            <p:nvPr/>
          </p:nvCxnSpPr>
          <p:spPr>
            <a:xfrm>
              <a:off x="5707975" y="1213256"/>
              <a:ext cx="266400" cy="384561"/>
            </a:xfrm>
            <a:prstGeom prst="line">
              <a:avLst/>
            </a:prstGeom>
            <a:ln/>
          </p:spPr>
          <p:style>
            <a:lnRef idx="2">
              <a:schemeClr val="dk1"/>
            </a:lnRef>
            <a:fillRef idx="1">
              <a:schemeClr val="lt1"/>
            </a:fillRef>
            <a:effectRef idx="0">
              <a:schemeClr val="dk1"/>
            </a:effectRef>
            <a:fontRef idx="minor">
              <a:schemeClr val="dk1"/>
            </a:fontRef>
          </p:style>
        </p:cxnSp>
        <p:cxnSp>
          <p:nvCxnSpPr>
            <p:cNvPr id="60" name="直線コネクタ 59"/>
            <p:cNvCxnSpPr>
              <a:stCxn id="53" idx="5"/>
              <a:endCxn id="52" idx="1"/>
            </p:cNvCxnSpPr>
            <p:nvPr/>
          </p:nvCxnSpPr>
          <p:spPr>
            <a:xfrm>
              <a:off x="6354377" y="525683"/>
              <a:ext cx="218877" cy="331151"/>
            </a:xfrm>
            <a:prstGeom prst="line">
              <a:avLst/>
            </a:prstGeom>
            <a:ln/>
          </p:spPr>
          <p:style>
            <a:lnRef idx="2">
              <a:schemeClr val="dk1"/>
            </a:lnRef>
            <a:fillRef idx="1">
              <a:schemeClr val="lt1"/>
            </a:fillRef>
            <a:effectRef idx="0">
              <a:schemeClr val="dk1"/>
            </a:effectRef>
            <a:fontRef idx="minor">
              <a:schemeClr val="dk1"/>
            </a:fontRef>
          </p:style>
        </p:cxnSp>
        <p:cxnSp>
          <p:nvCxnSpPr>
            <p:cNvPr id="61" name="直線コネクタ 60"/>
            <p:cNvCxnSpPr>
              <a:stCxn id="54" idx="5"/>
              <a:endCxn id="55" idx="1"/>
            </p:cNvCxnSpPr>
            <p:nvPr/>
          </p:nvCxnSpPr>
          <p:spPr>
            <a:xfrm>
              <a:off x="7296553" y="530940"/>
              <a:ext cx="299925" cy="325894"/>
            </a:xfrm>
            <a:prstGeom prst="line">
              <a:avLst/>
            </a:prstGeom>
            <a:ln/>
          </p:spPr>
          <p:style>
            <a:lnRef idx="2">
              <a:schemeClr val="dk1"/>
            </a:lnRef>
            <a:fillRef idx="1">
              <a:schemeClr val="lt1"/>
            </a:fillRef>
            <a:effectRef idx="0">
              <a:schemeClr val="dk1"/>
            </a:effectRef>
            <a:fontRef idx="minor">
              <a:schemeClr val="dk1"/>
            </a:fontRef>
          </p:style>
        </p:cxnSp>
        <p:cxnSp>
          <p:nvCxnSpPr>
            <p:cNvPr id="62" name="直線コネクタ 61"/>
            <p:cNvCxnSpPr>
              <a:stCxn id="52" idx="5"/>
              <a:endCxn id="56" idx="0"/>
            </p:cNvCxnSpPr>
            <p:nvPr/>
          </p:nvCxnSpPr>
          <p:spPr>
            <a:xfrm>
              <a:off x="6929676" y="1213256"/>
              <a:ext cx="125746" cy="310744"/>
            </a:xfrm>
            <a:prstGeom prst="line">
              <a:avLst/>
            </a:prstGeom>
            <a:ln/>
          </p:spPr>
          <p:style>
            <a:lnRef idx="2">
              <a:schemeClr val="dk1"/>
            </a:lnRef>
            <a:fillRef idx="1">
              <a:schemeClr val="lt1"/>
            </a:fillRef>
            <a:effectRef idx="0">
              <a:schemeClr val="dk1"/>
            </a:effectRef>
            <a:fontRef idx="minor">
              <a:schemeClr val="dk1"/>
            </a:fontRef>
          </p:style>
        </p:cxnSp>
        <p:cxnSp>
          <p:nvCxnSpPr>
            <p:cNvPr id="66" name="直線コネクタ 65"/>
            <p:cNvCxnSpPr>
              <a:stCxn id="51" idx="6"/>
              <a:endCxn id="56" idx="2"/>
            </p:cNvCxnSpPr>
            <p:nvPr/>
          </p:nvCxnSpPr>
          <p:spPr>
            <a:xfrm>
              <a:off x="6404614" y="1776028"/>
              <a:ext cx="398780" cy="0"/>
            </a:xfrm>
            <a:prstGeom prst="line">
              <a:avLst/>
            </a:prstGeom>
            <a:ln/>
          </p:spPr>
          <p:style>
            <a:lnRef idx="2">
              <a:schemeClr val="dk1"/>
            </a:lnRef>
            <a:fillRef idx="1">
              <a:schemeClr val="lt1"/>
            </a:fillRef>
            <a:effectRef idx="0">
              <a:schemeClr val="dk1"/>
            </a:effectRef>
            <a:fontRef idx="minor">
              <a:schemeClr val="dk1"/>
            </a:fontRef>
          </p:style>
        </p:cxnSp>
        <p:cxnSp>
          <p:nvCxnSpPr>
            <p:cNvPr id="67" name="直線コネクタ 66"/>
            <p:cNvCxnSpPr>
              <a:stCxn id="52" idx="3"/>
              <a:endCxn id="51" idx="7"/>
            </p:cNvCxnSpPr>
            <p:nvPr/>
          </p:nvCxnSpPr>
          <p:spPr>
            <a:xfrm flipH="1">
              <a:off x="6330797" y="1213256"/>
              <a:ext cx="242457" cy="384561"/>
            </a:xfrm>
            <a:prstGeom prst="line">
              <a:avLst/>
            </a:prstGeom>
            <a:ln/>
          </p:spPr>
          <p:style>
            <a:lnRef idx="2">
              <a:schemeClr val="dk1"/>
            </a:lnRef>
            <a:fillRef idx="1">
              <a:schemeClr val="lt1"/>
            </a:fillRef>
            <a:effectRef idx="0">
              <a:schemeClr val="dk1"/>
            </a:effectRef>
            <a:fontRef idx="minor">
              <a:schemeClr val="dk1"/>
            </a:fontRef>
          </p:style>
        </p:cxnSp>
        <p:cxnSp>
          <p:nvCxnSpPr>
            <p:cNvPr id="68" name="直線コネクタ 67"/>
            <p:cNvCxnSpPr>
              <a:stCxn id="50" idx="6"/>
              <a:endCxn id="52" idx="2"/>
            </p:cNvCxnSpPr>
            <p:nvPr/>
          </p:nvCxnSpPr>
          <p:spPr>
            <a:xfrm>
              <a:off x="5781792" y="1035045"/>
              <a:ext cx="717645" cy="0"/>
            </a:xfrm>
            <a:prstGeom prst="line">
              <a:avLst/>
            </a:prstGeom>
            <a:ln/>
          </p:spPr>
          <p:style>
            <a:lnRef idx="2">
              <a:schemeClr val="dk1"/>
            </a:lnRef>
            <a:fillRef idx="1">
              <a:schemeClr val="lt1"/>
            </a:fillRef>
            <a:effectRef idx="0">
              <a:schemeClr val="dk1"/>
            </a:effectRef>
            <a:fontRef idx="minor">
              <a:schemeClr val="dk1"/>
            </a:fontRef>
          </p:style>
        </p:cxnSp>
        <p:cxnSp>
          <p:nvCxnSpPr>
            <p:cNvPr id="69" name="直線コネクタ 68"/>
            <p:cNvCxnSpPr>
              <a:stCxn id="53" idx="4"/>
              <a:endCxn id="51" idx="0"/>
            </p:cNvCxnSpPr>
            <p:nvPr/>
          </p:nvCxnSpPr>
          <p:spPr>
            <a:xfrm flipH="1">
              <a:off x="6152586" y="599500"/>
              <a:ext cx="23580" cy="924500"/>
            </a:xfrm>
            <a:prstGeom prst="line">
              <a:avLst/>
            </a:prstGeom>
            <a:ln/>
          </p:spPr>
          <p:style>
            <a:lnRef idx="2">
              <a:schemeClr val="dk1"/>
            </a:lnRef>
            <a:fillRef idx="1">
              <a:schemeClr val="lt1"/>
            </a:fillRef>
            <a:effectRef idx="0">
              <a:schemeClr val="dk1"/>
            </a:effectRef>
            <a:fontRef idx="minor">
              <a:schemeClr val="dk1"/>
            </a:fontRef>
          </p:style>
        </p:cxnSp>
        <p:cxnSp>
          <p:nvCxnSpPr>
            <p:cNvPr id="73" name="直線コネクタ 72"/>
            <p:cNvCxnSpPr>
              <a:stCxn id="53" idx="6"/>
              <a:endCxn id="54" idx="2"/>
            </p:cNvCxnSpPr>
            <p:nvPr/>
          </p:nvCxnSpPr>
          <p:spPr>
            <a:xfrm>
              <a:off x="6428194" y="347472"/>
              <a:ext cx="438120" cy="5257"/>
            </a:xfrm>
            <a:prstGeom prst="line">
              <a:avLst/>
            </a:prstGeom>
            <a:ln/>
          </p:spPr>
          <p:style>
            <a:lnRef idx="2">
              <a:schemeClr val="dk1"/>
            </a:lnRef>
            <a:fillRef idx="1">
              <a:schemeClr val="lt1"/>
            </a:fillRef>
            <a:effectRef idx="0">
              <a:schemeClr val="dk1"/>
            </a:effectRef>
            <a:fontRef idx="minor">
              <a:schemeClr val="dk1"/>
            </a:fontRef>
          </p:style>
        </p:cxnSp>
        <p:cxnSp>
          <p:nvCxnSpPr>
            <p:cNvPr id="74" name="直線コネクタ 73"/>
            <p:cNvCxnSpPr>
              <a:stCxn id="54" idx="4"/>
              <a:endCxn id="52" idx="7"/>
            </p:cNvCxnSpPr>
            <p:nvPr/>
          </p:nvCxnSpPr>
          <p:spPr>
            <a:xfrm flipH="1">
              <a:off x="6929676" y="604757"/>
              <a:ext cx="188666" cy="252077"/>
            </a:xfrm>
            <a:prstGeom prst="line">
              <a:avLst/>
            </a:prstGeom>
            <a:ln/>
          </p:spPr>
          <p:style>
            <a:lnRef idx="2">
              <a:schemeClr val="dk1"/>
            </a:lnRef>
            <a:fillRef idx="1">
              <a:schemeClr val="lt1"/>
            </a:fillRef>
            <a:effectRef idx="0">
              <a:schemeClr val="dk1"/>
            </a:effectRef>
            <a:fontRef idx="minor">
              <a:schemeClr val="dk1"/>
            </a:fontRef>
          </p:style>
        </p:cxnSp>
        <p:cxnSp>
          <p:nvCxnSpPr>
            <p:cNvPr id="87" name="直線コネクタ 86"/>
            <p:cNvCxnSpPr>
              <a:stCxn id="55" idx="3"/>
              <a:endCxn id="56" idx="7"/>
            </p:cNvCxnSpPr>
            <p:nvPr/>
          </p:nvCxnSpPr>
          <p:spPr>
            <a:xfrm flipH="1">
              <a:off x="7233633" y="1213256"/>
              <a:ext cx="362845" cy="384561"/>
            </a:xfrm>
            <a:prstGeom prst="line">
              <a:avLst/>
            </a:prstGeom>
            <a:ln/>
          </p:spPr>
          <p:style>
            <a:lnRef idx="2">
              <a:schemeClr val="dk1"/>
            </a:lnRef>
            <a:fillRef idx="1">
              <a:schemeClr val="lt1"/>
            </a:fillRef>
            <a:effectRef idx="0">
              <a:schemeClr val="dk1"/>
            </a:effectRef>
            <a:fontRef idx="minor">
              <a:schemeClr val="dk1"/>
            </a:fontRef>
          </p:style>
        </p:cxnSp>
        <p:cxnSp>
          <p:nvCxnSpPr>
            <p:cNvPr id="91" name="直線コネクタ 90"/>
            <p:cNvCxnSpPr>
              <a:stCxn id="55" idx="5"/>
              <a:endCxn id="57" idx="0"/>
            </p:cNvCxnSpPr>
            <p:nvPr/>
          </p:nvCxnSpPr>
          <p:spPr>
            <a:xfrm>
              <a:off x="7952900" y="1213256"/>
              <a:ext cx="283141" cy="303666"/>
            </a:xfrm>
            <a:prstGeom prst="line">
              <a:avLst/>
            </a:prstGeom>
            <a:ln/>
          </p:spPr>
          <p:style>
            <a:lnRef idx="2">
              <a:schemeClr val="dk1"/>
            </a:lnRef>
            <a:fillRef idx="1">
              <a:schemeClr val="lt1"/>
            </a:fillRef>
            <a:effectRef idx="0">
              <a:schemeClr val="dk1"/>
            </a:effectRef>
            <a:fontRef idx="minor">
              <a:schemeClr val="dk1"/>
            </a:fontRef>
          </p:style>
        </p:cxnSp>
      </p:grpSp>
      <p:sp>
        <p:nvSpPr>
          <p:cNvPr id="6" name="フッター プレースホルダー 5"/>
          <p:cNvSpPr>
            <a:spLocks noGrp="1"/>
          </p:cNvSpPr>
          <p:nvPr>
            <p:ph type="ftr" sz="quarter" idx="11"/>
          </p:nvPr>
        </p:nvSpPr>
        <p:spPr/>
        <p:txBody>
          <a:bodyPr/>
          <a:lstStyle/>
          <a:p>
            <a:r>
              <a:rPr kumimoji="1" lang="en-US" altLang="ja-JP" smtClean="0"/>
              <a:t>11CPSY</a:t>
            </a:r>
            <a:endParaRPr kumimoji="1" lang="ja-JP" altLang="en-US"/>
          </a:p>
        </p:txBody>
      </p:sp>
    </p:spTree>
    <p:extLst>
      <p:ext uri="{BB962C8B-B14F-4D97-AF65-F5344CB8AC3E}">
        <p14:creationId xmlns:p14="http://schemas.microsoft.com/office/powerpoint/2010/main" val="2438122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Outline</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ja-JP" altLang="en-US" dirty="0" smtClean="0">
                <a:solidFill>
                  <a:schemeClr val="bg1">
                    <a:lumMod val="85000"/>
                  </a:schemeClr>
                </a:solidFill>
              </a:rPr>
              <a:t>背景</a:t>
            </a:r>
            <a:endParaRPr kumimoji="1" lang="en-US" altLang="ja-JP" dirty="0" smtClean="0">
              <a:solidFill>
                <a:schemeClr val="bg1">
                  <a:lumMod val="85000"/>
                </a:schemeClr>
              </a:solidFill>
            </a:endParaRPr>
          </a:p>
          <a:p>
            <a:r>
              <a:rPr kumimoji="1" lang="ja-JP" altLang="en-US" dirty="0" smtClean="0">
                <a:solidFill>
                  <a:schemeClr val="bg1">
                    <a:lumMod val="85000"/>
                  </a:schemeClr>
                </a:solidFill>
              </a:rPr>
              <a:t>システムの</a:t>
            </a:r>
            <a:r>
              <a:rPr lang="ja-JP" altLang="en-US" dirty="0" smtClean="0">
                <a:solidFill>
                  <a:schemeClr val="bg1">
                    <a:lumMod val="85000"/>
                  </a:schemeClr>
                </a:solidFill>
              </a:rPr>
              <a:t>概要</a:t>
            </a:r>
            <a:endParaRPr kumimoji="1" lang="en-US" altLang="ja-JP" dirty="0" smtClean="0">
              <a:solidFill>
                <a:schemeClr val="bg1">
                  <a:lumMod val="85000"/>
                </a:schemeClr>
              </a:solidFill>
            </a:endParaRPr>
          </a:p>
          <a:p>
            <a:pPr lvl="1"/>
            <a:r>
              <a:rPr kumimoji="1" lang="en-US" altLang="ja-JP" dirty="0" err="1" smtClean="0">
                <a:solidFill>
                  <a:schemeClr val="bg1">
                    <a:lumMod val="85000"/>
                  </a:schemeClr>
                </a:solidFill>
              </a:rPr>
              <a:t>ExpEther</a:t>
            </a:r>
            <a:endParaRPr kumimoji="1" lang="en-US" altLang="ja-JP" dirty="0" smtClean="0">
              <a:solidFill>
                <a:schemeClr val="bg1">
                  <a:lumMod val="85000"/>
                </a:schemeClr>
              </a:solidFill>
            </a:endParaRPr>
          </a:p>
          <a:p>
            <a:pPr lvl="1"/>
            <a:r>
              <a:rPr kumimoji="1" lang="en-US" altLang="ja-JP" dirty="0" err="1" smtClean="0">
                <a:solidFill>
                  <a:schemeClr val="bg1">
                    <a:lumMod val="85000"/>
                  </a:schemeClr>
                </a:solidFill>
              </a:rPr>
              <a:t>ExpEther</a:t>
            </a:r>
            <a:r>
              <a:rPr kumimoji="1" lang="ja-JP" altLang="en-US" dirty="0" smtClean="0">
                <a:solidFill>
                  <a:schemeClr val="bg1">
                    <a:lumMod val="85000"/>
                  </a:schemeClr>
                </a:solidFill>
              </a:rPr>
              <a:t>を用いたマルチ</a:t>
            </a:r>
            <a:r>
              <a:rPr kumimoji="1" lang="en-US" altLang="ja-JP" dirty="0" smtClean="0">
                <a:solidFill>
                  <a:schemeClr val="bg1">
                    <a:lumMod val="85000"/>
                  </a:schemeClr>
                </a:solidFill>
              </a:rPr>
              <a:t>GPU</a:t>
            </a:r>
            <a:r>
              <a:rPr kumimoji="1" lang="ja-JP" altLang="en-US" dirty="0" smtClean="0">
                <a:solidFill>
                  <a:schemeClr val="bg1">
                    <a:lumMod val="85000"/>
                  </a:schemeClr>
                </a:solidFill>
              </a:rPr>
              <a:t>システム</a:t>
            </a:r>
            <a:endParaRPr kumimoji="1" lang="en-US" altLang="ja-JP" dirty="0" smtClean="0">
              <a:solidFill>
                <a:schemeClr val="bg1">
                  <a:lumMod val="85000"/>
                </a:schemeClr>
              </a:solidFill>
            </a:endParaRPr>
          </a:p>
          <a:p>
            <a:r>
              <a:rPr lang="ja-JP" altLang="en-US" dirty="0" smtClean="0">
                <a:solidFill>
                  <a:schemeClr val="bg1">
                    <a:lumMod val="85000"/>
                  </a:schemeClr>
                </a:solidFill>
              </a:rPr>
              <a:t>幅優先探索</a:t>
            </a:r>
            <a:r>
              <a:rPr lang="en-US" altLang="ja-JP" dirty="0" smtClean="0">
                <a:solidFill>
                  <a:schemeClr val="bg1">
                    <a:lumMod val="85000"/>
                  </a:schemeClr>
                </a:solidFill>
              </a:rPr>
              <a:t>(BFS)</a:t>
            </a:r>
            <a:endParaRPr kumimoji="1" lang="en-US" altLang="ja-JP" dirty="0" smtClean="0">
              <a:solidFill>
                <a:schemeClr val="bg1">
                  <a:lumMod val="85000"/>
                </a:schemeClr>
              </a:solidFill>
            </a:endParaRPr>
          </a:p>
          <a:p>
            <a:pPr lvl="1"/>
            <a:r>
              <a:rPr lang="ja-JP" altLang="en-US" dirty="0" smtClean="0">
                <a:solidFill>
                  <a:schemeClr val="bg1">
                    <a:lumMod val="85000"/>
                  </a:schemeClr>
                </a:solidFill>
              </a:rPr>
              <a:t>幅優先探索</a:t>
            </a:r>
            <a:r>
              <a:rPr lang="en-US" altLang="ja-JP" dirty="0" smtClean="0">
                <a:solidFill>
                  <a:schemeClr val="bg1">
                    <a:lumMod val="85000"/>
                  </a:schemeClr>
                </a:solidFill>
              </a:rPr>
              <a:t>(BFS)</a:t>
            </a:r>
            <a:endParaRPr kumimoji="1" lang="en-US" altLang="ja-JP" dirty="0" smtClean="0">
              <a:solidFill>
                <a:schemeClr val="bg1">
                  <a:lumMod val="85000"/>
                </a:schemeClr>
              </a:solidFill>
            </a:endParaRPr>
          </a:p>
          <a:p>
            <a:pPr lvl="1"/>
            <a:r>
              <a:rPr kumimoji="1" lang="en-US" altLang="ja-JP" dirty="0" smtClean="0">
                <a:solidFill>
                  <a:schemeClr val="bg1">
                    <a:lumMod val="85000"/>
                  </a:schemeClr>
                </a:solidFill>
              </a:rPr>
              <a:t>Level synchronized BFS</a:t>
            </a:r>
          </a:p>
          <a:p>
            <a:pPr lvl="1"/>
            <a:r>
              <a:rPr lang="ja-JP" altLang="en-US" dirty="0" smtClean="0">
                <a:solidFill>
                  <a:schemeClr val="bg1">
                    <a:lumMod val="85000"/>
                  </a:schemeClr>
                </a:solidFill>
              </a:rPr>
              <a:t>マルチ</a:t>
            </a:r>
            <a:r>
              <a:rPr lang="en-US" altLang="ja-JP" dirty="0" smtClean="0">
                <a:solidFill>
                  <a:schemeClr val="bg1">
                    <a:lumMod val="85000"/>
                  </a:schemeClr>
                </a:solidFill>
              </a:rPr>
              <a:t>GPU</a:t>
            </a:r>
            <a:r>
              <a:rPr lang="ja-JP" altLang="en-US" dirty="0" smtClean="0">
                <a:solidFill>
                  <a:schemeClr val="bg1">
                    <a:lumMod val="85000"/>
                  </a:schemeClr>
                </a:solidFill>
              </a:rPr>
              <a:t>システムにおける</a:t>
            </a:r>
            <a:r>
              <a:rPr lang="en-US" altLang="ja-JP" dirty="0" smtClean="0">
                <a:solidFill>
                  <a:schemeClr val="bg1">
                    <a:lumMod val="85000"/>
                  </a:schemeClr>
                </a:solidFill>
              </a:rPr>
              <a:t>BFS</a:t>
            </a:r>
            <a:endParaRPr kumimoji="1" lang="en-US" altLang="ja-JP" dirty="0" smtClean="0">
              <a:solidFill>
                <a:schemeClr val="bg1">
                  <a:lumMod val="85000"/>
                </a:schemeClr>
              </a:solidFill>
            </a:endParaRPr>
          </a:p>
          <a:p>
            <a:r>
              <a:rPr kumimoji="1" lang="ja-JP" altLang="en-US" dirty="0" smtClean="0">
                <a:solidFill>
                  <a:srgbClr val="C0504D"/>
                </a:solidFill>
              </a:rPr>
              <a:t>関連研究</a:t>
            </a:r>
            <a:endParaRPr kumimoji="1" lang="en-US" altLang="ja-JP" dirty="0" smtClean="0">
              <a:solidFill>
                <a:srgbClr val="C0504D"/>
              </a:solidFill>
            </a:endParaRPr>
          </a:p>
          <a:p>
            <a:pPr lvl="1"/>
            <a:r>
              <a:rPr kumimoji="1" lang="en-US" altLang="ja-JP" dirty="0" smtClean="0">
                <a:solidFill>
                  <a:srgbClr val="C0504D"/>
                </a:solidFill>
              </a:rPr>
              <a:t>Simple BFS [</a:t>
            </a:r>
            <a:r>
              <a:rPr lang="en-US" altLang="ja-JP" dirty="0">
                <a:solidFill>
                  <a:srgbClr val="C0504D"/>
                </a:solidFill>
              </a:rPr>
              <a:t>P. </a:t>
            </a:r>
            <a:r>
              <a:rPr lang="en-US" altLang="ja-JP" dirty="0" smtClean="0">
                <a:solidFill>
                  <a:srgbClr val="C0504D"/>
                </a:solidFill>
              </a:rPr>
              <a:t>Harish, </a:t>
            </a:r>
            <a:r>
              <a:rPr lang="en-US" altLang="ja-JP" dirty="0" err="1" smtClean="0">
                <a:solidFill>
                  <a:srgbClr val="C0504D"/>
                </a:solidFill>
              </a:rPr>
              <a:t>HiPC</a:t>
            </a:r>
            <a:r>
              <a:rPr lang="en-US" altLang="ja-JP" dirty="0" smtClean="0">
                <a:solidFill>
                  <a:srgbClr val="C0504D"/>
                </a:solidFill>
              </a:rPr>
              <a:t> 2007]</a:t>
            </a:r>
            <a:endParaRPr kumimoji="1" lang="en-US" altLang="ja-JP" dirty="0" smtClean="0">
              <a:solidFill>
                <a:srgbClr val="C0504D"/>
              </a:solidFill>
            </a:endParaRPr>
          </a:p>
          <a:p>
            <a:pPr lvl="1"/>
            <a:r>
              <a:rPr kumimoji="1" lang="en-US" altLang="ja-JP" dirty="0" smtClean="0">
                <a:solidFill>
                  <a:srgbClr val="C0504D"/>
                </a:solidFill>
              </a:rPr>
              <a:t>Pre-research BFS [T. </a:t>
            </a:r>
            <a:r>
              <a:rPr kumimoji="1" lang="en-US" altLang="ja-JP" dirty="0" err="1" smtClean="0">
                <a:solidFill>
                  <a:srgbClr val="C0504D"/>
                </a:solidFill>
              </a:rPr>
              <a:t>Mitsuishi</a:t>
            </a:r>
            <a:r>
              <a:rPr kumimoji="1" lang="en-US" altLang="ja-JP" dirty="0" smtClean="0">
                <a:solidFill>
                  <a:srgbClr val="C0504D"/>
                </a:solidFill>
              </a:rPr>
              <a:t>, HEART2014]</a:t>
            </a:r>
          </a:p>
          <a:p>
            <a:r>
              <a:rPr kumimoji="1" lang="ja-JP" altLang="en-US" dirty="0" smtClean="0">
                <a:solidFill>
                  <a:srgbClr val="D9D9D9"/>
                </a:solidFill>
              </a:rPr>
              <a:t>提案手法</a:t>
            </a:r>
            <a:endParaRPr kumimoji="1" lang="en-US" altLang="ja-JP" dirty="0" smtClean="0">
              <a:solidFill>
                <a:srgbClr val="D9D9D9"/>
              </a:solidFill>
            </a:endParaRPr>
          </a:p>
          <a:p>
            <a:r>
              <a:rPr kumimoji="1" lang="ja-JP" altLang="en-US" dirty="0" smtClean="0">
                <a:solidFill>
                  <a:srgbClr val="D9D9D9"/>
                </a:solidFill>
              </a:rPr>
              <a:t>評価</a:t>
            </a:r>
            <a:endParaRPr kumimoji="1" lang="en-US" altLang="ja-JP" dirty="0" smtClean="0">
              <a:solidFill>
                <a:srgbClr val="D9D9D9"/>
              </a:solidFill>
            </a:endParaRPr>
          </a:p>
          <a:p>
            <a:pPr lvl="1"/>
            <a:r>
              <a:rPr kumimoji="1" lang="ja-JP" altLang="en-US" dirty="0" smtClean="0">
                <a:solidFill>
                  <a:srgbClr val="D9D9D9"/>
                </a:solidFill>
              </a:rPr>
              <a:t>評価環境，ベンチマーク</a:t>
            </a:r>
            <a:endParaRPr kumimoji="1" lang="en-US" altLang="ja-JP" dirty="0" smtClean="0">
              <a:solidFill>
                <a:srgbClr val="D9D9D9"/>
              </a:solidFill>
            </a:endParaRPr>
          </a:p>
          <a:p>
            <a:pPr lvl="1"/>
            <a:r>
              <a:rPr kumimoji="1" lang="en-US" altLang="ja-JP" dirty="0" smtClean="0">
                <a:solidFill>
                  <a:srgbClr val="D9D9D9"/>
                </a:solidFill>
              </a:rPr>
              <a:t>BFS</a:t>
            </a:r>
            <a:r>
              <a:rPr kumimoji="1" lang="ja-JP" altLang="en-US" dirty="0" smtClean="0">
                <a:solidFill>
                  <a:srgbClr val="D9D9D9"/>
                </a:solidFill>
              </a:rPr>
              <a:t>各種の比較</a:t>
            </a:r>
            <a:endParaRPr kumimoji="1" lang="en-US" altLang="ja-JP" dirty="0" smtClean="0">
              <a:solidFill>
                <a:srgbClr val="D9D9D9"/>
              </a:solidFill>
            </a:endParaRPr>
          </a:p>
          <a:p>
            <a:pPr lvl="1"/>
            <a:r>
              <a:rPr kumimoji="1" lang="en-US" altLang="ja-JP" dirty="0" smtClean="0">
                <a:solidFill>
                  <a:srgbClr val="D9D9D9"/>
                </a:solidFill>
              </a:rPr>
              <a:t>Proposed BFS</a:t>
            </a:r>
            <a:r>
              <a:rPr kumimoji="1" lang="ja-JP" altLang="en-US" dirty="0" smtClean="0">
                <a:solidFill>
                  <a:srgbClr val="D9D9D9"/>
                </a:solidFill>
              </a:rPr>
              <a:t>と</a:t>
            </a:r>
            <a:r>
              <a:rPr kumimoji="1" lang="en-US" altLang="ja-JP" dirty="0" smtClean="0">
                <a:solidFill>
                  <a:srgbClr val="D9D9D9"/>
                </a:solidFill>
              </a:rPr>
              <a:t>GPU</a:t>
            </a:r>
            <a:r>
              <a:rPr lang="ja-JP" altLang="en-US" dirty="0" smtClean="0">
                <a:solidFill>
                  <a:srgbClr val="D9D9D9"/>
                </a:solidFill>
              </a:rPr>
              <a:t>台数の評価</a:t>
            </a:r>
            <a:endParaRPr kumimoji="1" lang="en-US" altLang="ja-JP" dirty="0" smtClean="0">
              <a:solidFill>
                <a:srgbClr val="D9D9D9"/>
              </a:solidFill>
            </a:endParaRPr>
          </a:p>
          <a:p>
            <a:r>
              <a:rPr kumimoji="1" lang="ja-JP" altLang="en-US" dirty="0" smtClean="0">
                <a:solidFill>
                  <a:srgbClr val="D9D9D9"/>
                </a:solidFill>
              </a:rPr>
              <a:t>結論</a:t>
            </a:r>
            <a:endParaRPr kumimoji="1" lang="en-US" altLang="ja-JP" dirty="0" smtClean="0">
              <a:solidFill>
                <a:srgbClr val="D9D9D9"/>
              </a:solidFill>
            </a:endParaRPr>
          </a:p>
          <a:p>
            <a:pPr lvl="1"/>
            <a:endParaRPr kumimoji="1" lang="en-US" altLang="ja-JP" dirty="0" smtClean="0">
              <a:solidFill>
                <a:schemeClr val="bg1">
                  <a:lumMod val="85000"/>
                </a:schemeClr>
              </a:solidFill>
            </a:endParaRPr>
          </a:p>
          <a:p>
            <a:pPr lvl="1"/>
            <a:endParaRPr kumimoji="1" lang="ja-JP" altLang="en-US" dirty="0"/>
          </a:p>
        </p:txBody>
      </p:sp>
      <p:sp>
        <p:nvSpPr>
          <p:cNvPr id="4" name="日付プレースホルダー 3"/>
          <p:cNvSpPr>
            <a:spLocks noGrp="1"/>
          </p:cNvSpPr>
          <p:nvPr>
            <p:ph type="dt" sz="half" idx="10"/>
          </p:nvPr>
        </p:nvSpPr>
        <p:spPr/>
        <p:txBody>
          <a:bodyPr/>
          <a:lstStyle/>
          <a:p>
            <a:fld id="{B0A81C81-1665-7E4C-83F6-53CABAABA433}" type="datetime1">
              <a:rPr lang="ja-JP" altLang="en-US" smtClean="0"/>
              <a:t>2014/12/04</a:t>
            </a:fld>
            <a:endParaRPr lang="en-US" dirty="0"/>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11</a:t>
            </a:fld>
            <a:endParaRPr lang="en-US"/>
          </a:p>
        </p:txBody>
      </p:sp>
      <p:sp>
        <p:nvSpPr>
          <p:cNvPr id="6" name="フッター プレースホルダー 5"/>
          <p:cNvSpPr>
            <a:spLocks noGrp="1"/>
          </p:cNvSpPr>
          <p:nvPr>
            <p:ph type="ftr" sz="quarter" idx="11"/>
          </p:nvPr>
        </p:nvSpPr>
        <p:spPr/>
        <p:txBody>
          <a:bodyPr/>
          <a:lstStyle/>
          <a:p>
            <a:r>
              <a:rPr kumimoji="1" lang="en-US" altLang="ja-JP" smtClean="0"/>
              <a:t>11CPSY</a:t>
            </a:r>
            <a:endParaRPr kumimoji="1" lang="ja-JP" altLang="en-US"/>
          </a:p>
        </p:txBody>
      </p:sp>
    </p:spTree>
    <p:extLst>
      <p:ext uri="{BB962C8B-B14F-4D97-AF65-F5344CB8AC3E}">
        <p14:creationId xmlns:p14="http://schemas.microsoft.com/office/powerpoint/2010/main" val="35075796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72291"/>
            <a:ext cx="8229600" cy="990600"/>
          </a:xfrm>
        </p:spPr>
        <p:txBody>
          <a:bodyPr/>
          <a:lstStyle/>
          <a:p>
            <a:r>
              <a:rPr lang="ja-JP" altLang="en-US" dirty="0" smtClean="0"/>
              <a:t>関連研究</a:t>
            </a:r>
            <a:r>
              <a:rPr lang="en-US" altLang="ja-JP" dirty="0" smtClean="0"/>
              <a:t>―Simple BFS</a:t>
            </a:r>
            <a:endParaRPr kumimoji="1" lang="ja-JP" altLang="en-US" dirty="0"/>
          </a:p>
        </p:txBody>
      </p:sp>
      <p:sp>
        <p:nvSpPr>
          <p:cNvPr id="9" name="コンテンツ プレースホルダー 8"/>
          <p:cNvSpPr>
            <a:spLocks noGrp="1"/>
          </p:cNvSpPr>
          <p:nvPr>
            <p:ph sz="half" idx="2"/>
          </p:nvPr>
        </p:nvSpPr>
        <p:spPr>
          <a:xfrm>
            <a:off x="6054230" y="1983892"/>
            <a:ext cx="3013946" cy="3301146"/>
          </a:xfrm>
        </p:spPr>
        <p:txBody>
          <a:bodyPr>
            <a:normAutofit/>
          </a:bodyPr>
          <a:lstStyle/>
          <a:p>
            <a:r>
              <a:rPr kumimoji="1" lang="en-US" altLang="ja-JP" sz="2000" dirty="0" smtClean="0"/>
              <a:t>frontier</a:t>
            </a:r>
            <a:r>
              <a:rPr lang="en-US" altLang="ja-JP" sz="2000" dirty="0" smtClean="0"/>
              <a:t>: </a:t>
            </a:r>
            <a:r>
              <a:rPr kumimoji="1" lang="en-US" altLang="ja-JP" sz="2000" dirty="0" smtClean="0"/>
              <a:t>0,1</a:t>
            </a:r>
            <a:r>
              <a:rPr kumimoji="1" lang="ja-JP" altLang="en-US" sz="2000" dirty="0" smtClean="0"/>
              <a:t>配列</a:t>
            </a:r>
            <a:r>
              <a:rPr kumimoji="1" lang="en-US" altLang="ja-JP" sz="2000" dirty="0" smtClean="0"/>
              <a:t>CA/NA</a:t>
            </a:r>
          </a:p>
          <a:p>
            <a:r>
              <a:rPr kumimoji="1" lang="ja-JP" altLang="en-US" sz="2000" dirty="0" smtClean="0"/>
              <a:t>頂点</a:t>
            </a:r>
            <a:r>
              <a:rPr kumimoji="1" lang="en-US" altLang="ja-JP" sz="2000" dirty="0" smtClean="0"/>
              <a:t>ID</a:t>
            </a:r>
            <a:r>
              <a:rPr kumimoji="1" lang="ja-JP" altLang="en-US" sz="2000" dirty="0" smtClean="0"/>
              <a:t>とスレッド</a:t>
            </a:r>
            <a:r>
              <a:rPr kumimoji="1" lang="en-US" altLang="ja-JP" sz="2000" dirty="0" smtClean="0"/>
              <a:t>ID</a:t>
            </a:r>
            <a:r>
              <a:rPr kumimoji="1" lang="ja-JP" altLang="en-US" sz="2000" dirty="0" smtClean="0"/>
              <a:t>を対応付け，</a:t>
            </a:r>
            <a:r>
              <a:rPr kumimoji="1" lang="en-US" altLang="ja-JP" sz="2000" dirty="0" smtClean="0"/>
              <a:t>frontier</a:t>
            </a:r>
            <a:r>
              <a:rPr kumimoji="1" lang="ja-JP" altLang="en-US" sz="2000" dirty="0" smtClean="0"/>
              <a:t>に存在する頂点のスレッドのみ動作する</a:t>
            </a:r>
            <a:endParaRPr kumimoji="1" lang="en-US" altLang="ja-JP" sz="2000" dirty="0" smtClean="0"/>
          </a:p>
          <a:p>
            <a:endParaRPr kumimoji="1" lang="en-US" altLang="ja-JP" sz="2000" dirty="0" smtClean="0"/>
          </a:p>
          <a:p>
            <a:r>
              <a:rPr kumimoji="1" lang="en-US" altLang="ja-JP" sz="2000" dirty="0" smtClean="0"/>
              <a:t>warp</a:t>
            </a:r>
            <a:r>
              <a:rPr kumimoji="1" lang="ja-JP" altLang="en-US" sz="2000" dirty="0" smtClean="0"/>
              <a:t>内の</a:t>
            </a:r>
            <a:r>
              <a:rPr kumimoji="1" lang="en-US" altLang="ja-JP" sz="2000" dirty="0" smtClean="0"/>
              <a:t>CUDA</a:t>
            </a:r>
            <a:r>
              <a:rPr kumimoji="1" lang="ja-JP" altLang="en-US" sz="2000" dirty="0" smtClean="0"/>
              <a:t>スレッド効率が悪い</a:t>
            </a:r>
            <a:endParaRPr kumimoji="1" lang="en-US" altLang="ja-JP" sz="2000" dirty="0" smtClean="0"/>
          </a:p>
          <a:p>
            <a:r>
              <a:rPr kumimoji="1" lang="ja-JP" altLang="en-US" sz="2000" dirty="0" smtClean="0"/>
              <a:t>タスクバランスが悪い</a:t>
            </a:r>
            <a:endParaRPr kumimoji="1" lang="en-US" altLang="ja-JP" sz="2000" dirty="0" smtClean="0"/>
          </a:p>
        </p:txBody>
      </p:sp>
      <p:sp>
        <p:nvSpPr>
          <p:cNvPr id="3" name="日付プレースホルダー 2"/>
          <p:cNvSpPr>
            <a:spLocks noGrp="1"/>
          </p:cNvSpPr>
          <p:nvPr>
            <p:ph type="dt" sz="half" idx="10"/>
          </p:nvPr>
        </p:nvSpPr>
        <p:spPr/>
        <p:txBody>
          <a:bodyPr/>
          <a:lstStyle/>
          <a:p>
            <a:fld id="{8432E70D-34B7-9241-A186-D6B12E218F2F}" type="datetime1">
              <a:rPr kumimoji="1" lang="ja-JP" altLang="en-US" smtClean="0"/>
              <a:t>2014/12/04</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11CPSY</a:t>
            </a:r>
            <a:endParaRPr kumimoji="1" lang="ja-JP" altLang="en-US"/>
          </a:p>
        </p:txBody>
      </p:sp>
      <p:sp>
        <p:nvSpPr>
          <p:cNvPr id="6" name="スライド番号プレースホルダー 5"/>
          <p:cNvSpPr>
            <a:spLocks noGrp="1"/>
          </p:cNvSpPr>
          <p:nvPr>
            <p:ph type="sldNum" sz="quarter" idx="12"/>
          </p:nvPr>
        </p:nvSpPr>
        <p:spPr/>
        <p:txBody>
          <a:bodyPr/>
          <a:lstStyle/>
          <a:p>
            <a:fld id="{45E31C3F-C679-2546-A6E2-524E8614E711}" type="slidenum">
              <a:rPr kumimoji="1" lang="ja-JP" altLang="en-US" smtClean="0"/>
              <a:t>12</a:t>
            </a:fld>
            <a:endParaRPr kumimoji="1" lang="ja-JP" altLang="en-US"/>
          </a:p>
        </p:txBody>
      </p:sp>
      <p:sp>
        <p:nvSpPr>
          <p:cNvPr id="5" name="角丸四角形 4"/>
          <p:cNvSpPr/>
          <p:nvPr/>
        </p:nvSpPr>
        <p:spPr>
          <a:xfrm>
            <a:off x="622232" y="1946743"/>
            <a:ext cx="5327650" cy="3616869"/>
          </a:xfrm>
          <a:prstGeom prst="roundRect">
            <a:avLst>
              <a:gd name="adj" fmla="val 5556"/>
            </a:avLst>
          </a:prstGeom>
          <a:ln w="28575" cmpd="sng"/>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grpSp>
        <p:nvGrpSpPr>
          <p:cNvPr id="187" name="図形グループ 186"/>
          <p:cNvGrpSpPr/>
          <p:nvPr/>
        </p:nvGrpSpPr>
        <p:grpSpPr>
          <a:xfrm>
            <a:off x="857182" y="1946743"/>
            <a:ext cx="4847168" cy="3616869"/>
            <a:chOff x="1200770" y="2410777"/>
            <a:chExt cx="4847168" cy="3616869"/>
          </a:xfrm>
        </p:grpSpPr>
        <p:grpSp>
          <p:nvGrpSpPr>
            <p:cNvPr id="185" name="図形グループ 184"/>
            <p:cNvGrpSpPr/>
            <p:nvPr/>
          </p:nvGrpSpPr>
          <p:grpSpPr>
            <a:xfrm>
              <a:off x="1200770" y="2410777"/>
              <a:ext cx="1822450" cy="3616869"/>
              <a:chOff x="1200770" y="2410778"/>
              <a:chExt cx="1822450" cy="3492182"/>
            </a:xfrm>
          </p:grpSpPr>
          <p:cxnSp>
            <p:nvCxnSpPr>
              <p:cNvPr id="7" name="直線コネクタ 6"/>
              <p:cNvCxnSpPr/>
              <p:nvPr/>
            </p:nvCxnSpPr>
            <p:spPr>
              <a:xfrm>
                <a:off x="1200770" y="2410778"/>
                <a:ext cx="0" cy="3492182"/>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1" name="直線コネクタ 10"/>
              <p:cNvCxnSpPr/>
              <p:nvPr/>
            </p:nvCxnSpPr>
            <p:spPr>
              <a:xfrm>
                <a:off x="1808253" y="2410778"/>
                <a:ext cx="0" cy="3492182"/>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3" name="直線コネクタ 12"/>
              <p:cNvCxnSpPr/>
              <p:nvPr/>
            </p:nvCxnSpPr>
            <p:spPr>
              <a:xfrm>
                <a:off x="2415737" y="2410778"/>
                <a:ext cx="0" cy="3492182"/>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5" name="直線コネクタ 14"/>
              <p:cNvCxnSpPr/>
              <p:nvPr/>
            </p:nvCxnSpPr>
            <p:spPr>
              <a:xfrm>
                <a:off x="3023220" y="2410778"/>
                <a:ext cx="0" cy="3492182"/>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grpSp>
        <p:grpSp>
          <p:nvGrpSpPr>
            <p:cNvPr id="186" name="図形グループ 185"/>
            <p:cNvGrpSpPr/>
            <p:nvPr/>
          </p:nvGrpSpPr>
          <p:grpSpPr>
            <a:xfrm>
              <a:off x="3630703" y="2410778"/>
              <a:ext cx="2417235" cy="3338293"/>
              <a:chOff x="3630703" y="2410778"/>
              <a:chExt cx="2417235" cy="3338293"/>
            </a:xfrm>
          </p:grpSpPr>
          <p:cxnSp>
            <p:nvCxnSpPr>
              <p:cNvPr id="16" name="直線コネクタ 15"/>
              <p:cNvCxnSpPr/>
              <p:nvPr/>
            </p:nvCxnSpPr>
            <p:spPr>
              <a:xfrm>
                <a:off x="3630703" y="2410778"/>
                <a:ext cx="0" cy="3338293"/>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8" name="直線コネクタ 17"/>
              <p:cNvCxnSpPr/>
              <p:nvPr/>
            </p:nvCxnSpPr>
            <p:spPr>
              <a:xfrm>
                <a:off x="4238187" y="2410778"/>
                <a:ext cx="0" cy="3338293"/>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9" name="直線コネクタ 18"/>
              <p:cNvCxnSpPr/>
              <p:nvPr/>
            </p:nvCxnSpPr>
            <p:spPr>
              <a:xfrm>
                <a:off x="4845670" y="2410778"/>
                <a:ext cx="0" cy="3338293"/>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0" name="直線コネクタ 19"/>
              <p:cNvCxnSpPr/>
              <p:nvPr/>
            </p:nvCxnSpPr>
            <p:spPr>
              <a:xfrm>
                <a:off x="5453153" y="2410778"/>
                <a:ext cx="0" cy="3338293"/>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1" name="直線コネクタ 20"/>
              <p:cNvCxnSpPr/>
              <p:nvPr/>
            </p:nvCxnSpPr>
            <p:spPr>
              <a:xfrm>
                <a:off x="6047938" y="2410778"/>
                <a:ext cx="0" cy="3338293"/>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grpSp>
      </p:grpSp>
      <p:sp>
        <p:nvSpPr>
          <p:cNvPr id="111" name="円/楕円 110"/>
          <p:cNvSpPr/>
          <p:nvPr/>
        </p:nvSpPr>
        <p:spPr>
          <a:xfrm>
            <a:off x="3369661" y="2519197"/>
            <a:ext cx="448945" cy="448945"/>
          </a:xfrm>
          <a:prstGeom prst="ellipse">
            <a:avLst/>
          </a:prstGeom>
          <a:solidFill>
            <a:schemeClr val="bg1">
              <a:lumMod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solidFill>
                  <a:schemeClr val="bg1"/>
                </a:solidFill>
              </a:rPr>
              <a:t>0</a:t>
            </a:r>
            <a:endParaRPr kumimoji="1" lang="ja-JP" altLang="en-US" dirty="0">
              <a:solidFill>
                <a:schemeClr val="bg1"/>
              </a:solidFill>
            </a:endParaRPr>
          </a:p>
        </p:txBody>
      </p:sp>
      <p:sp>
        <p:nvSpPr>
          <p:cNvPr id="112" name="円/楕円 111"/>
          <p:cNvSpPr/>
          <p:nvPr/>
        </p:nvSpPr>
        <p:spPr>
          <a:xfrm>
            <a:off x="3369661" y="3086887"/>
            <a:ext cx="448945" cy="448945"/>
          </a:xfrm>
          <a:prstGeom prst="ellipse">
            <a:avLst/>
          </a:prstGeom>
          <a:solidFill>
            <a:srgbClr val="7F7F7F"/>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chemeClr val="bg1"/>
                </a:solidFill>
              </a:rPr>
              <a:t>1</a:t>
            </a:r>
            <a:endParaRPr kumimoji="1" lang="ja-JP" altLang="en-US" dirty="0">
              <a:solidFill>
                <a:schemeClr val="bg1"/>
              </a:solidFill>
            </a:endParaRPr>
          </a:p>
        </p:txBody>
      </p:sp>
      <p:sp>
        <p:nvSpPr>
          <p:cNvPr id="113" name="円/楕円 112"/>
          <p:cNvSpPr/>
          <p:nvPr/>
        </p:nvSpPr>
        <p:spPr>
          <a:xfrm>
            <a:off x="3369661" y="3654577"/>
            <a:ext cx="448945" cy="448945"/>
          </a:xfrm>
          <a:prstGeom prst="ellipse">
            <a:avLst/>
          </a:prstGeom>
          <a:solidFill>
            <a:srgbClr val="7F7F7F"/>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chemeClr val="bg1"/>
                </a:solidFill>
              </a:rPr>
              <a:t>2</a:t>
            </a:r>
            <a:endParaRPr kumimoji="1" lang="ja-JP" altLang="en-US" dirty="0">
              <a:solidFill>
                <a:schemeClr val="bg1"/>
              </a:solidFill>
            </a:endParaRPr>
          </a:p>
        </p:txBody>
      </p:sp>
      <p:sp>
        <p:nvSpPr>
          <p:cNvPr id="114" name="円/楕円 113"/>
          <p:cNvSpPr/>
          <p:nvPr/>
        </p:nvSpPr>
        <p:spPr>
          <a:xfrm>
            <a:off x="3369661" y="4222267"/>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3</a:t>
            </a:r>
            <a:endParaRPr kumimoji="1" lang="ja-JP" altLang="en-US" dirty="0"/>
          </a:p>
        </p:txBody>
      </p:sp>
      <p:sp>
        <p:nvSpPr>
          <p:cNvPr id="115" name="円/楕円 114"/>
          <p:cNvSpPr/>
          <p:nvPr/>
        </p:nvSpPr>
        <p:spPr>
          <a:xfrm>
            <a:off x="3369661" y="4789957"/>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6</a:t>
            </a:r>
            <a:endParaRPr kumimoji="1" lang="ja-JP" altLang="en-US" dirty="0"/>
          </a:p>
        </p:txBody>
      </p:sp>
      <p:sp>
        <p:nvSpPr>
          <p:cNvPr id="117" name="円/楕円 116"/>
          <p:cNvSpPr/>
          <p:nvPr/>
        </p:nvSpPr>
        <p:spPr>
          <a:xfrm>
            <a:off x="1546577" y="2519197"/>
            <a:ext cx="448945" cy="448945"/>
          </a:xfrm>
          <a:prstGeom prst="ellipse">
            <a:avLst/>
          </a:prstGeom>
          <a:solidFill>
            <a:schemeClr val="bg1">
              <a:lumMod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solidFill>
                  <a:schemeClr val="bg1"/>
                </a:solidFill>
              </a:rPr>
              <a:t>0</a:t>
            </a:r>
            <a:endParaRPr kumimoji="1" lang="ja-JP" altLang="en-US" dirty="0">
              <a:solidFill>
                <a:schemeClr val="bg1"/>
              </a:solidFill>
            </a:endParaRPr>
          </a:p>
        </p:txBody>
      </p:sp>
      <p:sp>
        <p:nvSpPr>
          <p:cNvPr id="118" name="円/楕円 117"/>
          <p:cNvSpPr/>
          <p:nvPr/>
        </p:nvSpPr>
        <p:spPr>
          <a:xfrm>
            <a:off x="1546577" y="3086887"/>
            <a:ext cx="448945" cy="448945"/>
          </a:xfrm>
          <a:prstGeom prst="ellipse">
            <a:avLst/>
          </a:prstGeom>
          <a:solidFill>
            <a:srgbClr val="7F7F7F"/>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chemeClr val="bg1"/>
                </a:solidFill>
              </a:rPr>
              <a:t>2</a:t>
            </a:r>
            <a:endParaRPr kumimoji="1" lang="ja-JP" altLang="en-US" dirty="0">
              <a:solidFill>
                <a:schemeClr val="bg1"/>
              </a:solidFill>
            </a:endParaRPr>
          </a:p>
        </p:txBody>
      </p:sp>
      <p:sp>
        <p:nvSpPr>
          <p:cNvPr id="119" name="円/楕円 118"/>
          <p:cNvSpPr/>
          <p:nvPr/>
        </p:nvSpPr>
        <p:spPr>
          <a:xfrm>
            <a:off x="1546577" y="3654577"/>
            <a:ext cx="448945" cy="448945"/>
          </a:xfrm>
          <a:prstGeom prst="ellipse">
            <a:avLst/>
          </a:prstGeom>
          <a:solidFill>
            <a:srgbClr val="7F7F7F"/>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chemeClr val="bg1"/>
                </a:solidFill>
              </a:rPr>
              <a:t>4</a:t>
            </a:r>
            <a:endParaRPr kumimoji="1" lang="ja-JP" altLang="en-US" dirty="0">
              <a:solidFill>
                <a:schemeClr val="bg1"/>
              </a:solidFill>
            </a:endParaRPr>
          </a:p>
        </p:txBody>
      </p:sp>
      <p:sp>
        <p:nvSpPr>
          <p:cNvPr id="120" name="円/楕円 119"/>
          <p:cNvSpPr/>
          <p:nvPr/>
        </p:nvSpPr>
        <p:spPr>
          <a:xfrm>
            <a:off x="1546577" y="4222267"/>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6</a:t>
            </a:r>
            <a:endParaRPr kumimoji="1" lang="ja-JP" altLang="en-US" dirty="0"/>
          </a:p>
        </p:txBody>
      </p:sp>
      <p:sp>
        <p:nvSpPr>
          <p:cNvPr id="122" name="円/楕円 121"/>
          <p:cNvSpPr/>
          <p:nvPr/>
        </p:nvSpPr>
        <p:spPr>
          <a:xfrm>
            <a:off x="2152155" y="2519197"/>
            <a:ext cx="448945" cy="448945"/>
          </a:xfrm>
          <a:prstGeom prst="ellipse">
            <a:avLst/>
          </a:prstGeom>
          <a:solidFill>
            <a:schemeClr val="bg1">
              <a:lumMod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solidFill>
                  <a:schemeClr val="bg1"/>
                </a:solidFill>
              </a:rPr>
              <a:t>0</a:t>
            </a:r>
            <a:endParaRPr kumimoji="1" lang="ja-JP" altLang="en-US" dirty="0">
              <a:solidFill>
                <a:schemeClr val="bg1"/>
              </a:solidFill>
            </a:endParaRPr>
          </a:p>
        </p:txBody>
      </p:sp>
      <p:sp>
        <p:nvSpPr>
          <p:cNvPr id="123" name="円/楕円 122"/>
          <p:cNvSpPr/>
          <p:nvPr/>
        </p:nvSpPr>
        <p:spPr>
          <a:xfrm>
            <a:off x="2152155" y="3086887"/>
            <a:ext cx="448945" cy="448945"/>
          </a:xfrm>
          <a:prstGeom prst="ellipse">
            <a:avLst/>
          </a:prstGeom>
          <a:solidFill>
            <a:srgbClr val="7F7F7F"/>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chemeClr val="bg1"/>
                </a:solidFill>
              </a:rPr>
              <a:t>1</a:t>
            </a:r>
            <a:endParaRPr kumimoji="1" lang="ja-JP" altLang="en-US" dirty="0">
              <a:solidFill>
                <a:schemeClr val="bg1"/>
              </a:solidFill>
            </a:endParaRPr>
          </a:p>
        </p:txBody>
      </p:sp>
      <p:sp>
        <p:nvSpPr>
          <p:cNvPr id="124" name="円/楕円 123"/>
          <p:cNvSpPr/>
          <p:nvPr/>
        </p:nvSpPr>
        <p:spPr>
          <a:xfrm>
            <a:off x="2152155" y="3654577"/>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3</a:t>
            </a:r>
            <a:endParaRPr kumimoji="1" lang="ja-JP" altLang="en-US" dirty="0"/>
          </a:p>
        </p:txBody>
      </p:sp>
      <p:sp>
        <p:nvSpPr>
          <p:cNvPr id="125" name="円/楕円 124"/>
          <p:cNvSpPr/>
          <p:nvPr/>
        </p:nvSpPr>
        <p:spPr>
          <a:xfrm>
            <a:off x="2152155" y="4222267"/>
            <a:ext cx="448945" cy="448945"/>
          </a:xfrm>
          <a:prstGeom prst="ellipse">
            <a:avLst/>
          </a:prstGeom>
          <a:solidFill>
            <a:srgbClr val="7F7F7F"/>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chemeClr val="bg1"/>
                </a:solidFill>
              </a:rPr>
              <a:t>4</a:t>
            </a:r>
            <a:endParaRPr kumimoji="1" lang="ja-JP" altLang="en-US" dirty="0">
              <a:solidFill>
                <a:schemeClr val="bg1"/>
              </a:solidFill>
            </a:endParaRPr>
          </a:p>
        </p:txBody>
      </p:sp>
      <p:graphicFrame>
        <p:nvGraphicFramePr>
          <p:cNvPr id="140" name="表 139"/>
          <p:cNvGraphicFramePr>
            <a:graphicFrameLocks noGrp="1"/>
          </p:cNvGraphicFramePr>
          <p:nvPr>
            <p:extLst>
              <p:ext uri="{D42A27DB-BD31-4B8C-83A1-F6EECF244321}">
                <p14:modId xmlns:p14="http://schemas.microsoft.com/office/powerpoint/2010/main" val="4224324572"/>
              </p:ext>
            </p:extLst>
          </p:nvPr>
        </p:nvGraphicFramePr>
        <p:xfrm>
          <a:off x="865581" y="1327636"/>
          <a:ext cx="4847168" cy="365760"/>
        </p:xfrm>
        <a:graphic>
          <a:graphicData uri="http://schemas.openxmlformats.org/drawingml/2006/table">
            <a:tbl>
              <a:tblPr bandRow="1">
                <a:tableStyleId>{5C22544A-7EE6-4342-B048-85BDC9FD1C3A}</a:tableStyleId>
              </a:tblPr>
              <a:tblGrid>
                <a:gridCol w="605896"/>
                <a:gridCol w="605896"/>
                <a:gridCol w="605896"/>
                <a:gridCol w="605896"/>
                <a:gridCol w="605896"/>
                <a:gridCol w="605896"/>
                <a:gridCol w="605896"/>
                <a:gridCol w="605896"/>
              </a:tblGrid>
              <a:tr h="312359">
                <a:tc>
                  <a:txBody>
                    <a:bodyPr/>
                    <a:lstStyle/>
                    <a:p>
                      <a:pPr algn="ctr"/>
                      <a:r>
                        <a:rPr kumimoji="1" lang="en-US" altLang="ja-JP" dirty="0" smtClean="0"/>
                        <a:t>0</a:t>
                      </a:r>
                      <a:endParaRPr kumimoji="1" lang="ja-JP" altLang="en-US"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chemeClr val="bg1"/>
                          </a:solidFill>
                        </a:rPr>
                        <a:t>1</a:t>
                      </a:r>
                      <a:endParaRPr kumimoji="1" lang="ja-JP" altLang="en-US" dirty="0">
                        <a:solidFill>
                          <a:schemeClr val="bg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accent2"/>
                    </a:solidFill>
                  </a:tcPr>
                </a:tc>
                <a:tc>
                  <a:txBody>
                    <a:bodyPr/>
                    <a:lstStyle/>
                    <a:p>
                      <a:pPr algn="ctr"/>
                      <a:r>
                        <a:rPr kumimoji="1" lang="en-US" altLang="ja-JP" dirty="0" smtClean="0">
                          <a:solidFill>
                            <a:schemeClr val="bg1"/>
                          </a:solidFill>
                        </a:rPr>
                        <a:t>1</a:t>
                      </a:r>
                      <a:endParaRPr kumimoji="1" lang="ja-JP" altLang="en-US" dirty="0">
                        <a:solidFill>
                          <a:schemeClr val="bg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accent2"/>
                    </a:solidFill>
                  </a:tcPr>
                </a:tc>
                <a:tc>
                  <a:txBody>
                    <a:bodyPr/>
                    <a:lstStyle/>
                    <a:p>
                      <a:pPr algn="ctr"/>
                      <a:r>
                        <a:rPr kumimoji="1" lang="en-US" altLang="ja-JP" dirty="0" smtClean="0"/>
                        <a:t>0</a:t>
                      </a:r>
                      <a:endParaRPr kumimoji="1" lang="ja-JP" altLang="en-US"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rgbClr val="FFFFFF"/>
                          </a:solidFill>
                        </a:rPr>
                        <a:t>1</a:t>
                      </a:r>
                      <a:endParaRPr kumimoji="1" lang="ja-JP" altLang="en-US" dirty="0">
                        <a:solidFill>
                          <a:srgbClr val="FFFFFF"/>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accent2"/>
                    </a:solidFill>
                  </a:tcPr>
                </a:tc>
                <a:tc>
                  <a:txBody>
                    <a:bodyPr/>
                    <a:lstStyle/>
                    <a:p>
                      <a:pPr algn="ctr"/>
                      <a:r>
                        <a:rPr kumimoji="1" lang="en-US" altLang="ja-JP" dirty="0" smtClean="0"/>
                        <a:t>0</a:t>
                      </a:r>
                      <a:endParaRPr kumimoji="1" lang="ja-JP" altLang="en-US"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t>0</a:t>
                      </a:r>
                      <a:endParaRPr kumimoji="1" lang="ja-JP" altLang="en-US"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t>0</a:t>
                      </a:r>
                      <a:endParaRPr kumimoji="1" lang="ja-JP" altLang="en-US"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r>
            </a:tbl>
          </a:graphicData>
        </a:graphic>
      </p:graphicFrame>
      <p:graphicFrame>
        <p:nvGraphicFramePr>
          <p:cNvPr id="141" name="表 140"/>
          <p:cNvGraphicFramePr>
            <a:graphicFrameLocks noGrp="1"/>
          </p:cNvGraphicFramePr>
          <p:nvPr>
            <p:extLst>
              <p:ext uri="{D42A27DB-BD31-4B8C-83A1-F6EECF244321}">
                <p14:modId xmlns:p14="http://schemas.microsoft.com/office/powerpoint/2010/main" val="3863162095"/>
              </p:ext>
            </p:extLst>
          </p:nvPr>
        </p:nvGraphicFramePr>
        <p:xfrm>
          <a:off x="857181" y="5822932"/>
          <a:ext cx="4847168" cy="365760"/>
        </p:xfrm>
        <a:graphic>
          <a:graphicData uri="http://schemas.openxmlformats.org/drawingml/2006/table">
            <a:tbl>
              <a:tblPr bandRow="1">
                <a:tableStyleId>{5C22544A-7EE6-4342-B048-85BDC9FD1C3A}</a:tableStyleId>
              </a:tblPr>
              <a:tblGrid>
                <a:gridCol w="605896"/>
                <a:gridCol w="605896"/>
                <a:gridCol w="605896"/>
                <a:gridCol w="605896"/>
                <a:gridCol w="605896"/>
                <a:gridCol w="605896"/>
                <a:gridCol w="605896"/>
                <a:gridCol w="605896"/>
              </a:tblGrid>
              <a:tr h="365760">
                <a:tc>
                  <a:txBody>
                    <a:bodyPr/>
                    <a:lstStyle/>
                    <a:p>
                      <a:pPr algn="ctr"/>
                      <a:r>
                        <a:rPr kumimoji="1" lang="en-US" altLang="ja-JP" dirty="0" smtClean="0"/>
                        <a:t>0</a:t>
                      </a:r>
                      <a:endParaRPr kumimoji="1" lang="ja-JP" altLang="en-US"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lang="en-US" altLang="ja-JP" dirty="0" smtClean="0"/>
                        <a:t>0</a:t>
                      </a:r>
                      <a:endParaRPr lang="ja-JP" altLang="en-US"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t>0</a:t>
                      </a:r>
                      <a:endParaRPr kumimoji="1" lang="ja-JP" altLang="en-US"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rgbClr val="FFFFFF"/>
                          </a:solidFill>
                        </a:rPr>
                        <a:t>1</a:t>
                      </a:r>
                      <a:endParaRPr kumimoji="1" lang="ja-JP" altLang="en-US" dirty="0">
                        <a:solidFill>
                          <a:srgbClr val="FFFFFF"/>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accent1"/>
                    </a:solidFill>
                  </a:tcPr>
                </a:tc>
                <a:tc>
                  <a:txBody>
                    <a:bodyPr/>
                    <a:lstStyle/>
                    <a:p>
                      <a:pPr algn="ctr"/>
                      <a:r>
                        <a:rPr kumimoji="1" lang="en-US" altLang="ja-JP" dirty="0" smtClean="0"/>
                        <a:t>0</a:t>
                      </a:r>
                      <a:endParaRPr kumimoji="1" lang="ja-JP" altLang="en-US"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t>0</a:t>
                      </a:r>
                      <a:endParaRPr kumimoji="1" lang="ja-JP" altLang="en-US"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rgbClr val="FFFFFF"/>
                          </a:solidFill>
                        </a:rPr>
                        <a:t>1</a:t>
                      </a:r>
                      <a:endParaRPr kumimoji="1" lang="ja-JP" altLang="en-US" dirty="0">
                        <a:solidFill>
                          <a:srgbClr val="FFFFFF"/>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accent1"/>
                    </a:solidFill>
                  </a:tcPr>
                </a:tc>
                <a:tc>
                  <a:txBody>
                    <a:bodyPr/>
                    <a:lstStyle/>
                    <a:p>
                      <a:pPr algn="ctr"/>
                      <a:r>
                        <a:rPr kumimoji="1" lang="en-US" altLang="ja-JP" dirty="0" smtClean="0"/>
                        <a:t>0</a:t>
                      </a:r>
                      <a:endParaRPr kumimoji="1" lang="ja-JP" altLang="en-US"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r>
            </a:tbl>
          </a:graphicData>
        </a:graphic>
      </p:graphicFrame>
      <p:grpSp>
        <p:nvGrpSpPr>
          <p:cNvPr id="174" name="図形グループ 173"/>
          <p:cNvGrpSpPr/>
          <p:nvPr/>
        </p:nvGrpSpPr>
        <p:grpSpPr>
          <a:xfrm>
            <a:off x="896978" y="1983891"/>
            <a:ext cx="4807372" cy="950383"/>
            <a:chOff x="1240566" y="2447925"/>
            <a:chExt cx="4807372" cy="950383"/>
          </a:xfrm>
        </p:grpSpPr>
        <p:grpSp>
          <p:nvGrpSpPr>
            <p:cNvPr id="172" name="図形グループ 171"/>
            <p:cNvGrpSpPr/>
            <p:nvPr/>
          </p:nvGrpSpPr>
          <p:grpSpPr>
            <a:xfrm>
              <a:off x="1314456" y="2447925"/>
              <a:ext cx="4640560" cy="372507"/>
              <a:chOff x="1314456" y="2447925"/>
              <a:chExt cx="4640560" cy="372507"/>
            </a:xfrm>
          </p:grpSpPr>
          <p:sp>
            <p:nvSpPr>
              <p:cNvPr id="128" name="テキスト ボックス 127"/>
              <p:cNvSpPr txBox="1"/>
              <p:nvPr/>
            </p:nvSpPr>
            <p:spPr>
              <a:xfrm>
                <a:off x="1314456" y="2447925"/>
                <a:ext cx="377177" cy="369332"/>
              </a:xfrm>
              <a:prstGeom prst="rect">
                <a:avLst/>
              </a:prstGeom>
              <a:noFill/>
            </p:spPr>
            <p:txBody>
              <a:bodyPr wrap="none" rtlCol="0">
                <a:spAutoFit/>
              </a:bodyPr>
              <a:lstStyle/>
              <a:p>
                <a:r>
                  <a:rPr kumimoji="1" lang="en-US" altLang="ja-JP" dirty="0" smtClean="0"/>
                  <a:t>t0</a:t>
                </a:r>
                <a:endParaRPr kumimoji="1" lang="ja-JP" altLang="en-US" dirty="0"/>
              </a:p>
            </p:txBody>
          </p:sp>
          <p:sp>
            <p:nvSpPr>
              <p:cNvPr id="129" name="テキスト ボックス 128"/>
              <p:cNvSpPr txBox="1"/>
              <p:nvPr/>
            </p:nvSpPr>
            <p:spPr>
              <a:xfrm>
                <a:off x="1927231" y="2447925"/>
                <a:ext cx="377177" cy="369332"/>
              </a:xfrm>
              <a:prstGeom prst="rect">
                <a:avLst/>
              </a:prstGeom>
              <a:noFill/>
            </p:spPr>
            <p:txBody>
              <a:bodyPr wrap="none" rtlCol="0">
                <a:spAutoFit/>
              </a:bodyPr>
              <a:lstStyle/>
              <a:p>
                <a:r>
                  <a:rPr kumimoji="1" lang="en-US" altLang="ja-JP" dirty="0" smtClean="0"/>
                  <a:t>t1</a:t>
                </a:r>
                <a:endParaRPr kumimoji="1" lang="ja-JP" altLang="en-US" dirty="0"/>
              </a:p>
            </p:txBody>
          </p:sp>
          <p:sp>
            <p:nvSpPr>
              <p:cNvPr id="130" name="テキスト ボックス 129"/>
              <p:cNvSpPr txBox="1"/>
              <p:nvPr/>
            </p:nvSpPr>
            <p:spPr>
              <a:xfrm>
                <a:off x="2530481" y="2447925"/>
                <a:ext cx="377177" cy="369332"/>
              </a:xfrm>
              <a:prstGeom prst="rect">
                <a:avLst/>
              </a:prstGeom>
              <a:noFill/>
            </p:spPr>
            <p:txBody>
              <a:bodyPr wrap="none" rtlCol="0">
                <a:spAutoFit/>
              </a:bodyPr>
              <a:lstStyle/>
              <a:p>
                <a:r>
                  <a:rPr kumimoji="1" lang="en-US" altLang="ja-JP" dirty="0" smtClean="0"/>
                  <a:t>t2</a:t>
                </a:r>
                <a:endParaRPr kumimoji="1" lang="ja-JP" altLang="en-US" dirty="0"/>
              </a:p>
            </p:txBody>
          </p:sp>
          <p:sp>
            <p:nvSpPr>
              <p:cNvPr id="133" name="テキスト ボックス 132"/>
              <p:cNvSpPr txBox="1"/>
              <p:nvPr/>
            </p:nvSpPr>
            <p:spPr>
              <a:xfrm>
                <a:off x="3143256" y="2451100"/>
                <a:ext cx="377177" cy="369332"/>
              </a:xfrm>
              <a:prstGeom prst="rect">
                <a:avLst/>
              </a:prstGeom>
              <a:noFill/>
            </p:spPr>
            <p:txBody>
              <a:bodyPr wrap="none" rtlCol="0">
                <a:spAutoFit/>
              </a:bodyPr>
              <a:lstStyle/>
              <a:p>
                <a:r>
                  <a:rPr kumimoji="1" lang="en-US" altLang="ja-JP" dirty="0" smtClean="0"/>
                  <a:t>t3</a:t>
                </a:r>
                <a:endParaRPr kumimoji="1" lang="ja-JP" altLang="en-US" dirty="0"/>
              </a:p>
            </p:txBody>
          </p:sp>
          <p:sp>
            <p:nvSpPr>
              <p:cNvPr id="134" name="テキスト ボックス 133"/>
              <p:cNvSpPr txBox="1"/>
              <p:nvPr/>
            </p:nvSpPr>
            <p:spPr>
              <a:xfrm>
                <a:off x="3746506" y="2451100"/>
                <a:ext cx="377177" cy="369332"/>
              </a:xfrm>
              <a:prstGeom prst="rect">
                <a:avLst/>
              </a:prstGeom>
              <a:noFill/>
            </p:spPr>
            <p:txBody>
              <a:bodyPr wrap="none" rtlCol="0">
                <a:spAutoFit/>
              </a:bodyPr>
              <a:lstStyle/>
              <a:p>
                <a:r>
                  <a:rPr kumimoji="1" lang="en-US" altLang="ja-JP" dirty="0" smtClean="0"/>
                  <a:t>t4</a:t>
                </a:r>
                <a:endParaRPr kumimoji="1" lang="ja-JP" altLang="en-US" dirty="0"/>
              </a:p>
            </p:txBody>
          </p:sp>
          <p:sp>
            <p:nvSpPr>
              <p:cNvPr id="136" name="テキスト ボックス 135"/>
              <p:cNvSpPr txBox="1"/>
              <p:nvPr/>
            </p:nvSpPr>
            <p:spPr>
              <a:xfrm>
                <a:off x="4361814" y="2447925"/>
                <a:ext cx="377177" cy="369332"/>
              </a:xfrm>
              <a:prstGeom prst="rect">
                <a:avLst/>
              </a:prstGeom>
              <a:noFill/>
            </p:spPr>
            <p:txBody>
              <a:bodyPr wrap="none" rtlCol="0">
                <a:spAutoFit/>
              </a:bodyPr>
              <a:lstStyle/>
              <a:p>
                <a:r>
                  <a:rPr kumimoji="1" lang="en-US" altLang="ja-JP" dirty="0" smtClean="0"/>
                  <a:t>t5</a:t>
                </a:r>
                <a:endParaRPr kumimoji="1" lang="ja-JP" altLang="en-US" dirty="0"/>
              </a:p>
            </p:txBody>
          </p:sp>
          <p:sp>
            <p:nvSpPr>
              <p:cNvPr id="137" name="テキスト ボックス 136"/>
              <p:cNvSpPr txBox="1"/>
              <p:nvPr/>
            </p:nvSpPr>
            <p:spPr>
              <a:xfrm>
                <a:off x="4965064" y="2447925"/>
                <a:ext cx="377177" cy="369332"/>
              </a:xfrm>
              <a:prstGeom prst="rect">
                <a:avLst/>
              </a:prstGeom>
              <a:noFill/>
            </p:spPr>
            <p:txBody>
              <a:bodyPr wrap="none" rtlCol="0">
                <a:spAutoFit/>
              </a:bodyPr>
              <a:lstStyle/>
              <a:p>
                <a:r>
                  <a:rPr kumimoji="1" lang="en-US" altLang="ja-JP" dirty="0" smtClean="0"/>
                  <a:t>t6</a:t>
                </a:r>
                <a:endParaRPr kumimoji="1" lang="ja-JP" altLang="en-US" dirty="0"/>
              </a:p>
            </p:txBody>
          </p:sp>
          <p:sp>
            <p:nvSpPr>
              <p:cNvPr id="138" name="テキスト ボックス 137"/>
              <p:cNvSpPr txBox="1"/>
              <p:nvPr/>
            </p:nvSpPr>
            <p:spPr>
              <a:xfrm>
                <a:off x="5577839" y="2451100"/>
                <a:ext cx="377177" cy="369332"/>
              </a:xfrm>
              <a:prstGeom prst="rect">
                <a:avLst/>
              </a:prstGeom>
              <a:noFill/>
            </p:spPr>
            <p:txBody>
              <a:bodyPr wrap="none" rtlCol="0">
                <a:spAutoFit/>
              </a:bodyPr>
              <a:lstStyle/>
              <a:p>
                <a:r>
                  <a:rPr kumimoji="1" lang="en-US" altLang="ja-JP" dirty="0" smtClean="0"/>
                  <a:t>t7</a:t>
                </a:r>
                <a:endParaRPr kumimoji="1" lang="ja-JP" altLang="en-US" dirty="0"/>
              </a:p>
            </p:txBody>
          </p:sp>
        </p:grpSp>
        <p:grpSp>
          <p:nvGrpSpPr>
            <p:cNvPr id="173" name="図形グループ 172"/>
            <p:cNvGrpSpPr/>
            <p:nvPr/>
          </p:nvGrpSpPr>
          <p:grpSpPr>
            <a:xfrm>
              <a:off x="1240566" y="3025801"/>
              <a:ext cx="4807372" cy="372507"/>
              <a:chOff x="1240566" y="3025801"/>
              <a:chExt cx="4807372" cy="372507"/>
            </a:xfrm>
          </p:grpSpPr>
          <p:sp>
            <p:nvSpPr>
              <p:cNvPr id="142" name="テキスト ボックス 141"/>
              <p:cNvSpPr txBox="1"/>
              <p:nvPr/>
            </p:nvSpPr>
            <p:spPr>
              <a:xfrm>
                <a:off x="1240566" y="3025801"/>
                <a:ext cx="543989" cy="369332"/>
              </a:xfrm>
              <a:prstGeom prst="rect">
                <a:avLst/>
              </a:prstGeom>
              <a:noFill/>
            </p:spPr>
            <p:txBody>
              <a:bodyPr wrap="none" rtlCol="0">
                <a:spAutoFit/>
              </a:bodyPr>
              <a:lstStyle/>
              <a:p>
                <a:r>
                  <a:rPr lang="en-US" altLang="ja-JP" dirty="0" smtClean="0"/>
                  <a:t>idle</a:t>
                </a:r>
                <a:endParaRPr kumimoji="1" lang="ja-JP" altLang="en-US" dirty="0"/>
              </a:p>
            </p:txBody>
          </p:sp>
          <p:sp>
            <p:nvSpPr>
              <p:cNvPr id="143" name="テキスト ボックス 142"/>
              <p:cNvSpPr txBox="1"/>
              <p:nvPr/>
            </p:nvSpPr>
            <p:spPr>
              <a:xfrm>
                <a:off x="3069366" y="3028976"/>
                <a:ext cx="543989" cy="369332"/>
              </a:xfrm>
              <a:prstGeom prst="rect">
                <a:avLst/>
              </a:prstGeom>
              <a:noFill/>
            </p:spPr>
            <p:txBody>
              <a:bodyPr wrap="none" rtlCol="0">
                <a:spAutoFit/>
              </a:bodyPr>
              <a:lstStyle/>
              <a:p>
                <a:r>
                  <a:rPr lang="en-US" altLang="ja-JP" dirty="0" smtClean="0"/>
                  <a:t>idle</a:t>
                </a:r>
                <a:endParaRPr kumimoji="1" lang="ja-JP" altLang="en-US" dirty="0"/>
              </a:p>
            </p:txBody>
          </p:sp>
          <p:sp>
            <p:nvSpPr>
              <p:cNvPr id="144" name="テキスト ボックス 143"/>
              <p:cNvSpPr txBox="1"/>
              <p:nvPr/>
            </p:nvSpPr>
            <p:spPr>
              <a:xfrm>
                <a:off x="4287924" y="3025801"/>
                <a:ext cx="543989" cy="369332"/>
              </a:xfrm>
              <a:prstGeom prst="rect">
                <a:avLst/>
              </a:prstGeom>
              <a:noFill/>
            </p:spPr>
            <p:txBody>
              <a:bodyPr wrap="none" rtlCol="0">
                <a:spAutoFit/>
              </a:bodyPr>
              <a:lstStyle/>
              <a:p>
                <a:r>
                  <a:rPr lang="en-US" altLang="ja-JP" dirty="0" smtClean="0"/>
                  <a:t>idle</a:t>
                </a:r>
                <a:endParaRPr kumimoji="1" lang="ja-JP" altLang="en-US" dirty="0"/>
              </a:p>
            </p:txBody>
          </p:sp>
          <p:sp>
            <p:nvSpPr>
              <p:cNvPr id="145" name="テキスト ボックス 144"/>
              <p:cNvSpPr txBox="1"/>
              <p:nvPr/>
            </p:nvSpPr>
            <p:spPr>
              <a:xfrm>
                <a:off x="4891174" y="3025801"/>
                <a:ext cx="543989" cy="369332"/>
              </a:xfrm>
              <a:prstGeom prst="rect">
                <a:avLst/>
              </a:prstGeom>
              <a:noFill/>
            </p:spPr>
            <p:txBody>
              <a:bodyPr wrap="none" rtlCol="0">
                <a:spAutoFit/>
              </a:bodyPr>
              <a:lstStyle/>
              <a:p>
                <a:r>
                  <a:rPr lang="en-US" altLang="ja-JP" dirty="0" smtClean="0"/>
                  <a:t>idle</a:t>
                </a:r>
                <a:endParaRPr kumimoji="1" lang="ja-JP" altLang="en-US" dirty="0"/>
              </a:p>
            </p:txBody>
          </p:sp>
          <p:sp>
            <p:nvSpPr>
              <p:cNvPr id="146" name="テキスト ボックス 145"/>
              <p:cNvSpPr txBox="1"/>
              <p:nvPr/>
            </p:nvSpPr>
            <p:spPr>
              <a:xfrm>
                <a:off x="5503949" y="3028976"/>
                <a:ext cx="543989" cy="369332"/>
              </a:xfrm>
              <a:prstGeom prst="rect">
                <a:avLst/>
              </a:prstGeom>
              <a:noFill/>
            </p:spPr>
            <p:txBody>
              <a:bodyPr wrap="none" rtlCol="0">
                <a:spAutoFit/>
              </a:bodyPr>
              <a:lstStyle/>
              <a:p>
                <a:r>
                  <a:rPr lang="en-US" altLang="ja-JP" dirty="0" smtClean="0"/>
                  <a:t>idle</a:t>
                </a:r>
                <a:endParaRPr kumimoji="1" lang="ja-JP" altLang="en-US" dirty="0"/>
              </a:p>
            </p:txBody>
          </p:sp>
        </p:grpSp>
      </p:grpSp>
      <p:grpSp>
        <p:nvGrpSpPr>
          <p:cNvPr id="148" name="図形グループ 147"/>
          <p:cNvGrpSpPr/>
          <p:nvPr/>
        </p:nvGrpSpPr>
        <p:grpSpPr>
          <a:xfrm>
            <a:off x="7005950" y="432624"/>
            <a:ext cx="2102014" cy="1265407"/>
            <a:chOff x="5277736" y="95444"/>
            <a:chExt cx="3210333" cy="1932612"/>
          </a:xfrm>
        </p:grpSpPr>
        <p:sp>
          <p:nvSpPr>
            <p:cNvPr id="149" name="円/楕円 148"/>
            <p:cNvSpPr/>
            <p:nvPr/>
          </p:nvSpPr>
          <p:spPr>
            <a:xfrm>
              <a:off x="5277736" y="783017"/>
              <a:ext cx="504056" cy="504056"/>
            </a:xfrm>
            <a:prstGeom prst="ellipse">
              <a:avLst/>
            </a:prstGeom>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smtClean="0">
                  <a:solidFill>
                    <a:srgbClr val="FFFFFF"/>
                  </a:solidFill>
                  <a:latin typeface="Calibri" panose="020F0502020204030204" pitchFamily="34" charset="0"/>
                </a:rPr>
                <a:t>0</a:t>
              </a:r>
              <a:endParaRPr kumimoji="1" lang="ja-JP" altLang="en-US" sz="1200" dirty="0">
                <a:solidFill>
                  <a:srgbClr val="FFFFFF"/>
                </a:solidFill>
                <a:latin typeface="Calibri" panose="020F0502020204030204" pitchFamily="34" charset="0"/>
              </a:endParaRPr>
            </a:p>
          </p:txBody>
        </p:sp>
        <p:sp>
          <p:nvSpPr>
            <p:cNvPr id="150" name="円/楕円 149"/>
            <p:cNvSpPr/>
            <p:nvPr/>
          </p:nvSpPr>
          <p:spPr>
            <a:xfrm>
              <a:off x="5900558" y="1524000"/>
              <a:ext cx="504056" cy="504056"/>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sz="1200" dirty="0">
                  <a:solidFill>
                    <a:srgbClr val="FFFFFF"/>
                  </a:solidFill>
                  <a:latin typeface="Calibri" panose="020F0502020204030204" pitchFamily="34" charset="0"/>
                </a:rPr>
                <a:t>1</a:t>
              </a:r>
              <a:endParaRPr kumimoji="1" lang="ja-JP" altLang="en-US" sz="1200" dirty="0">
                <a:solidFill>
                  <a:srgbClr val="FFFFFF"/>
                </a:solidFill>
                <a:latin typeface="Calibri" panose="020F0502020204030204" pitchFamily="34" charset="0"/>
              </a:endParaRPr>
            </a:p>
          </p:txBody>
        </p:sp>
        <p:sp>
          <p:nvSpPr>
            <p:cNvPr id="151" name="円/楕円 150"/>
            <p:cNvSpPr/>
            <p:nvPr/>
          </p:nvSpPr>
          <p:spPr>
            <a:xfrm>
              <a:off x="6499437" y="783017"/>
              <a:ext cx="504056" cy="504056"/>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sz="1200" dirty="0">
                  <a:solidFill>
                    <a:srgbClr val="FFFFFF"/>
                  </a:solidFill>
                  <a:latin typeface="Calibri" panose="020F0502020204030204" pitchFamily="34" charset="0"/>
                </a:rPr>
                <a:t>4</a:t>
              </a:r>
              <a:endParaRPr kumimoji="1" lang="ja-JP" altLang="en-US" sz="1200" dirty="0">
                <a:solidFill>
                  <a:srgbClr val="FFFFFF"/>
                </a:solidFill>
                <a:latin typeface="Calibri" panose="020F0502020204030204" pitchFamily="34" charset="0"/>
              </a:endParaRPr>
            </a:p>
          </p:txBody>
        </p:sp>
        <p:sp>
          <p:nvSpPr>
            <p:cNvPr id="152" name="円/楕円 151"/>
            <p:cNvSpPr/>
            <p:nvPr/>
          </p:nvSpPr>
          <p:spPr>
            <a:xfrm>
              <a:off x="5924138" y="95444"/>
              <a:ext cx="504056" cy="504056"/>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sz="1200" dirty="0">
                  <a:solidFill>
                    <a:srgbClr val="FFFFFF"/>
                  </a:solidFill>
                  <a:latin typeface="Calibri" panose="020F0502020204030204" pitchFamily="34" charset="0"/>
                </a:rPr>
                <a:t>2</a:t>
              </a:r>
              <a:endParaRPr kumimoji="1" lang="ja-JP" altLang="en-US" sz="1200" dirty="0">
                <a:solidFill>
                  <a:srgbClr val="FFFFFF"/>
                </a:solidFill>
                <a:latin typeface="Calibri" panose="020F0502020204030204" pitchFamily="34" charset="0"/>
              </a:endParaRPr>
            </a:p>
          </p:txBody>
        </p:sp>
        <p:sp>
          <p:nvSpPr>
            <p:cNvPr id="153" name="円/楕円 152"/>
            <p:cNvSpPr/>
            <p:nvPr/>
          </p:nvSpPr>
          <p:spPr>
            <a:xfrm>
              <a:off x="6866314" y="100701"/>
              <a:ext cx="504056" cy="504056"/>
            </a:xfrm>
            <a:prstGeom prst="ellips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rgbClr val="FFFFFF"/>
                  </a:solidFill>
                  <a:latin typeface="Calibri" panose="020F0502020204030204" pitchFamily="34" charset="0"/>
                </a:rPr>
                <a:t>3</a:t>
              </a:r>
              <a:endParaRPr kumimoji="1" lang="ja-JP" altLang="en-US" sz="1200" dirty="0">
                <a:solidFill>
                  <a:srgbClr val="FFFFFF"/>
                </a:solidFill>
                <a:latin typeface="Calibri" panose="020F0502020204030204" pitchFamily="34" charset="0"/>
              </a:endParaRPr>
            </a:p>
          </p:txBody>
        </p:sp>
        <p:sp>
          <p:nvSpPr>
            <p:cNvPr id="154" name="円/楕円 153"/>
            <p:cNvSpPr/>
            <p:nvPr/>
          </p:nvSpPr>
          <p:spPr>
            <a:xfrm>
              <a:off x="7522661" y="783017"/>
              <a:ext cx="504056" cy="50405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200" dirty="0">
                  <a:solidFill>
                    <a:srgbClr val="000000"/>
                  </a:solidFill>
                  <a:latin typeface="Calibri" panose="020F0502020204030204" pitchFamily="34" charset="0"/>
                </a:rPr>
                <a:t>5</a:t>
              </a:r>
              <a:endParaRPr kumimoji="1" lang="ja-JP" altLang="en-US" sz="1200" dirty="0">
                <a:solidFill>
                  <a:srgbClr val="000000"/>
                </a:solidFill>
                <a:latin typeface="Calibri" panose="020F0502020204030204" pitchFamily="34" charset="0"/>
              </a:endParaRPr>
            </a:p>
          </p:txBody>
        </p:sp>
        <p:sp>
          <p:nvSpPr>
            <p:cNvPr id="155" name="円/楕円 154"/>
            <p:cNvSpPr/>
            <p:nvPr/>
          </p:nvSpPr>
          <p:spPr>
            <a:xfrm>
              <a:off x="6803394" y="1524000"/>
              <a:ext cx="504056" cy="504056"/>
            </a:xfrm>
            <a:prstGeom prst="ellips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rgbClr val="FFFFFF"/>
                  </a:solidFill>
                  <a:latin typeface="Calibri" panose="020F0502020204030204" pitchFamily="34" charset="0"/>
                </a:rPr>
                <a:t>6</a:t>
              </a:r>
              <a:endParaRPr kumimoji="1" lang="ja-JP" altLang="en-US" sz="1200" dirty="0">
                <a:solidFill>
                  <a:srgbClr val="FFFFFF"/>
                </a:solidFill>
                <a:latin typeface="Calibri" panose="020F0502020204030204" pitchFamily="34" charset="0"/>
              </a:endParaRPr>
            </a:p>
          </p:txBody>
        </p:sp>
        <p:sp>
          <p:nvSpPr>
            <p:cNvPr id="156" name="円/楕円 155"/>
            <p:cNvSpPr/>
            <p:nvPr/>
          </p:nvSpPr>
          <p:spPr>
            <a:xfrm>
              <a:off x="7984013" y="1516922"/>
              <a:ext cx="504056" cy="50405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200" dirty="0">
                  <a:solidFill>
                    <a:srgbClr val="000000"/>
                  </a:solidFill>
                  <a:latin typeface="Calibri" panose="020F0502020204030204" pitchFamily="34" charset="0"/>
                </a:rPr>
                <a:t>7</a:t>
              </a:r>
              <a:endParaRPr kumimoji="1" lang="ja-JP" altLang="en-US" sz="1200" dirty="0">
                <a:solidFill>
                  <a:srgbClr val="000000"/>
                </a:solidFill>
                <a:latin typeface="Calibri" panose="020F0502020204030204" pitchFamily="34" charset="0"/>
              </a:endParaRPr>
            </a:p>
          </p:txBody>
        </p:sp>
        <p:cxnSp>
          <p:nvCxnSpPr>
            <p:cNvPr id="157" name="直線コネクタ 156"/>
            <p:cNvCxnSpPr>
              <a:stCxn id="152" idx="3"/>
              <a:endCxn id="149" idx="7"/>
            </p:cNvCxnSpPr>
            <p:nvPr/>
          </p:nvCxnSpPr>
          <p:spPr>
            <a:xfrm flipH="1">
              <a:off x="5707975" y="525683"/>
              <a:ext cx="289980" cy="331151"/>
            </a:xfrm>
            <a:prstGeom prst="line">
              <a:avLst/>
            </a:prstGeom>
            <a:ln/>
          </p:spPr>
          <p:style>
            <a:lnRef idx="2">
              <a:schemeClr val="dk1"/>
            </a:lnRef>
            <a:fillRef idx="1">
              <a:schemeClr val="lt1"/>
            </a:fillRef>
            <a:effectRef idx="0">
              <a:schemeClr val="dk1"/>
            </a:effectRef>
            <a:fontRef idx="minor">
              <a:schemeClr val="dk1"/>
            </a:fontRef>
          </p:style>
        </p:cxnSp>
        <p:cxnSp>
          <p:nvCxnSpPr>
            <p:cNvPr id="158" name="直線コネクタ 157"/>
            <p:cNvCxnSpPr>
              <a:stCxn id="149" idx="5"/>
              <a:endCxn id="150" idx="1"/>
            </p:cNvCxnSpPr>
            <p:nvPr/>
          </p:nvCxnSpPr>
          <p:spPr>
            <a:xfrm>
              <a:off x="5707975" y="1213256"/>
              <a:ext cx="266400" cy="384561"/>
            </a:xfrm>
            <a:prstGeom prst="line">
              <a:avLst/>
            </a:prstGeom>
            <a:ln/>
          </p:spPr>
          <p:style>
            <a:lnRef idx="2">
              <a:schemeClr val="dk1"/>
            </a:lnRef>
            <a:fillRef idx="1">
              <a:schemeClr val="lt1"/>
            </a:fillRef>
            <a:effectRef idx="0">
              <a:schemeClr val="dk1"/>
            </a:effectRef>
            <a:fontRef idx="minor">
              <a:schemeClr val="dk1"/>
            </a:fontRef>
          </p:style>
        </p:cxnSp>
        <p:cxnSp>
          <p:nvCxnSpPr>
            <p:cNvPr id="159" name="直線コネクタ 158"/>
            <p:cNvCxnSpPr>
              <a:stCxn id="152" idx="5"/>
              <a:endCxn id="151" idx="1"/>
            </p:cNvCxnSpPr>
            <p:nvPr/>
          </p:nvCxnSpPr>
          <p:spPr>
            <a:xfrm>
              <a:off x="6354377" y="525683"/>
              <a:ext cx="218877" cy="331151"/>
            </a:xfrm>
            <a:prstGeom prst="line">
              <a:avLst/>
            </a:prstGeom>
            <a:ln/>
          </p:spPr>
          <p:style>
            <a:lnRef idx="2">
              <a:schemeClr val="dk1"/>
            </a:lnRef>
            <a:fillRef idx="1">
              <a:schemeClr val="lt1"/>
            </a:fillRef>
            <a:effectRef idx="0">
              <a:schemeClr val="dk1"/>
            </a:effectRef>
            <a:fontRef idx="minor">
              <a:schemeClr val="dk1"/>
            </a:fontRef>
          </p:style>
        </p:cxnSp>
        <p:cxnSp>
          <p:nvCxnSpPr>
            <p:cNvPr id="160" name="直線コネクタ 159"/>
            <p:cNvCxnSpPr>
              <a:stCxn id="153" idx="5"/>
              <a:endCxn id="154" idx="1"/>
            </p:cNvCxnSpPr>
            <p:nvPr/>
          </p:nvCxnSpPr>
          <p:spPr>
            <a:xfrm>
              <a:off x="7296553" y="530940"/>
              <a:ext cx="299925" cy="325894"/>
            </a:xfrm>
            <a:prstGeom prst="line">
              <a:avLst/>
            </a:prstGeom>
            <a:ln/>
          </p:spPr>
          <p:style>
            <a:lnRef idx="2">
              <a:schemeClr val="dk1"/>
            </a:lnRef>
            <a:fillRef idx="1">
              <a:schemeClr val="lt1"/>
            </a:fillRef>
            <a:effectRef idx="0">
              <a:schemeClr val="dk1"/>
            </a:effectRef>
            <a:fontRef idx="minor">
              <a:schemeClr val="dk1"/>
            </a:fontRef>
          </p:style>
        </p:cxnSp>
        <p:cxnSp>
          <p:nvCxnSpPr>
            <p:cNvPr id="161" name="直線コネクタ 160"/>
            <p:cNvCxnSpPr>
              <a:stCxn id="151" idx="5"/>
              <a:endCxn id="155" idx="0"/>
            </p:cNvCxnSpPr>
            <p:nvPr/>
          </p:nvCxnSpPr>
          <p:spPr>
            <a:xfrm>
              <a:off x="6929676" y="1213256"/>
              <a:ext cx="125746" cy="310744"/>
            </a:xfrm>
            <a:prstGeom prst="line">
              <a:avLst/>
            </a:prstGeom>
            <a:ln/>
          </p:spPr>
          <p:style>
            <a:lnRef idx="2">
              <a:schemeClr val="dk1"/>
            </a:lnRef>
            <a:fillRef idx="1">
              <a:schemeClr val="lt1"/>
            </a:fillRef>
            <a:effectRef idx="0">
              <a:schemeClr val="dk1"/>
            </a:effectRef>
            <a:fontRef idx="minor">
              <a:schemeClr val="dk1"/>
            </a:fontRef>
          </p:style>
        </p:cxnSp>
        <p:cxnSp>
          <p:nvCxnSpPr>
            <p:cNvPr id="162" name="直線コネクタ 161"/>
            <p:cNvCxnSpPr>
              <a:stCxn id="150" idx="6"/>
              <a:endCxn id="155" idx="2"/>
            </p:cNvCxnSpPr>
            <p:nvPr/>
          </p:nvCxnSpPr>
          <p:spPr>
            <a:xfrm>
              <a:off x="6404614" y="1776028"/>
              <a:ext cx="398780" cy="0"/>
            </a:xfrm>
            <a:prstGeom prst="line">
              <a:avLst/>
            </a:prstGeom>
            <a:ln/>
          </p:spPr>
          <p:style>
            <a:lnRef idx="2">
              <a:schemeClr val="dk1"/>
            </a:lnRef>
            <a:fillRef idx="1">
              <a:schemeClr val="lt1"/>
            </a:fillRef>
            <a:effectRef idx="0">
              <a:schemeClr val="dk1"/>
            </a:effectRef>
            <a:fontRef idx="minor">
              <a:schemeClr val="dk1"/>
            </a:fontRef>
          </p:style>
        </p:cxnSp>
        <p:cxnSp>
          <p:nvCxnSpPr>
            <p:cNvPr id="163" name="直線コネクタ 162"/>
            <p:cNvCxnSpPr>
              <a:stCxn id="151" idx="3"/>
              <a:endCxn id="150" idx="7"/>
            </p:cNvCxnSpPr>
            <p:nvPr/>
          </p:nvCxnSpPr>
          <p:spPr>
            <a:xfrm flipH="1">
              <a:off x="6330797" y="1213256"/>
              <a:ext cx="242457" cy="384561"/>
            </a:xfrm>
            <a:prstGeom prst="line">
              <a:avLst/>
            </a:prstGeom>
            <a:ln/>
          </p:spPr>
          <p:style>
            <a:lnRef idx="2">
              <a:schemeClr val="dk1"/>
            </a:lnRef>
            <a:fillRef idx="1">
              <a:schemeClr val="lt1"/>
            </a:fillRef>
            <a:effectRef idx="0">
              <a:schemeClr val="dk1"/>
            </a:effectRef>
            <a:fontRef idx="minor">
              <a:schemeClr val="dk1"/>
            </a:fontRef>
          </p:style>
        </p:cxnSp>
        <p:cxnSp>
          <p:nvCxnSpPr>
            <p:cNvPr id="164" name="直線コネクタ 163"/>
            <p:cNvCxnSpPr>
              <a:stCxn id="149" idx="6"/>
              <a:endCxn id="151" idx="2"/>
            </p:cNvCxnSpPr>
            <p:nvPr/>
          </p:nvCxnSpPr>
          <p:spPr>
            <a:xfrm>
              <a:off x="5781792" y="1035045"/>
              <a:ext cx="717645" cy="0"/>
            </a:xfrm>
            <a:prstGeom prst="line">
              <a:avLst/>
            </a:prstGeom>
            <a:ln/>
          </p:spPr>
          <p:style>
            <a:lnRef idx="2">
              <a:schemeClr val="dk1"/>
            </a:lnRef>
            <a:fillRef idx="1">
              <a:schemeClr val="lt1"/>
            </a:fillRef>
            <a:effectRef idx="0">
              <a:schemeClr val="dk1"/>
            </a:effectRef>
            <a:fontRef idx="minor">
              <a:schemeClr val="dk1"/>
            </a:fontRef>
          </p:style>
        </p:cxnSp>
        <p:cxnSp>
          <p:nvCxnSpPr>
            <p:cNvPr id="165" name="直線コネクタ 164"/>
            <p:cNvCxnSpPr>
              <a:stCxn id="152" idx="4"/>
              <a:endCxn id="150" idx="0"/>
            </p:cNvCxnSpPr>
            <p:nvPr/>
          </p:nvCxnSpPr>
          <p:spPr>
            <a:xfrm flipH="1">
              <a:off x="6152586" y="599500"/>
              <a:ext cx="23580" cy="924500"/>
            </a:xfrm>
            <a:prstGeom prst="line">
              <a:avLst/>
            </a:prstGeom>
            <a:ln/>
          </p:spPr>
          <p:style>
            <a:lnRef idx="2">
              <a:schemeClr val="dk1"/>
            </a:lnRef>
            <a:fillRef idx="1">
              <a:schemeClr val="lt1"/>
            </a:fillRef>
            <a:effectRef idx="0">
              <a:schemeClr val="dk1"/>
            </a:effectRef>
            <a:fontRef idx="minor">
              <a:schemeClr val="dk1"/>
            </a:fontRef>
          </p:style>
        </p:cxnSp>
        <p:cxnSp>
          <p:nvCxnSpPr>
            <p:cNvPr id="166" name="直線コネクタ 165"/>
            <p:cNvCxnSpPr>
              <a:stCxn id="152" idx="6"/>
              <a:endCxn id="153" idx="2"/>
            </p:cNvCxnSpPr>
            <p:nvPr/>
          </p:nvCxnSpPr>
          <p:spPr>
            <a:xfrm>
              <a:off x="6428194" y="347472"/>
              <a:ext cx="438120" cy="5257"/>
            </a:xfrm>
            <a:prstGeom prst="line">
              <a:avLst/>
            </a:prstGeom>
            <a:ln/>
          </p:spPr>
          <p:style>
            <a:lnRef idx="2">
              <a:schemeClr val="dk1"/>
            </a:lnRef>
            <a:fillRef idx="1">
              <a:schemeClr val="lt1"/>
            </a:fillRef>
            <a:effectRef idx="0">
              <a:schemeClr val="dk1"/>
            </a:effectRef>
            <a:fontRef idx="minor">
              <a:schemeClr val="dk1"/>
            </a:fontRef>
          </p:style>
        </p:cxnSp>
        <p:cxnSp>
          <p:nvCxnSpPr>
            <p:cNvPr id="167" name="直線コネクタ 166"/>
            <p:cNvCxnSpPr>
              <a:stCxn id="153" idx="4"/>
              <a:endCxn id="151" idx="7"/>
            </p:cNvCxnSpPr>
            <p:nvPr/>
          </p:nvCxnSpPr>
          <p:spPr>
            <a:xfrm flipH="1">
              <a:off x="6929676" y="604757"/>
              <a:ext cx="188666" cy="252077"/>
            </a:xfrm>
            <a:prstGeom prst="line">
              <a:avLst/>
            </a:prstGeom>
            <a:ln/>
          </p:spPr>
          <p:style>
            <a:lnRef idx="2">
              <a:schemeClr val="dk1"/>
            </a:lnRef>
            <a:fillRef idx="1">
              <a:schemeClr val="lt1"/>
            </a:fillRef>
            <a:effectRef idx="0">
              <a:schemeClr val="dk1"/>
            </a:effectRef>
            <a:fontRef idx="minor">
              <a:schemeClr val="dk1"/>
            </a:fontRef>
          </p:style>
        </p:cxnSp>
        <p:cxnSp>
          <p:nvCxnSpPr>
            <p:cNvPr id="168" name="直線コネクタ 167"/>
            <p:cNvCxnSpPr>
              <a:stCxn id="154" idx="3"/>
              <a:endCxn id="155" idx="7"/>
            </p:cNvCxnSpPr>
            <p:nvPr/>
          </p:nvCxnSpPr>
          <p:spPr>
            <a:xfrm flipH="1">
              <a:off x="7233633" y="1213256"/>
              <a:ext cx="362845" cy="384561"/>
            </a:xfrm>
            <a:prstGeom prst="line">
              <a:avLst/>
            </a:prstGeom>
            <a:ln/>
          </p:spPr>
          <p:style>
            <a:lnRef idx="2">
              <a:schemeClr val="dk1"/>
            </a:lnRef>
            <a:fillRef idx="1">
              <a:schemeClr val="lt1"/>
            </a:fillRef>
            <a:effectRef idx="0">
              <a:schemeClr val="dk1"/>
            </a:effectRef>
            <a:fontRef idx="minor">
              <a:schemeClr val="dk1"/>
            </a:fontRef>
          </p:style>
        </p:cxnSp>
        <p:cxnSp>
          <p:nvCxnSpPr>
            <p:cNvPr id="169" name="直線コネクタ 168"/>
            <p:cNvCxnSpPr>
              <a:stCxn id="154" idx="5"/>
              <a:endCxn id="156" idx="0"/>
            </p:cNvCxnSpPr>
            <p:nvPr/>
          </p:nvCxnSpPr>
          <p:spPr>
            <a:xfrm>
              <a:off x="7952900" y="1213256"/>
              <a:ext cx="283141" cy="303666"/>
            </a:xfrm>
            <a:prstGeom prst="line">
              <a:avLst/>
            </a:prstGeom>
            <a:ln/>
          </p:spPr>
          <p:style>
            <a:lnRef idx="2">
              <a:schemeClr val="dk1"/>
            </a:lnRef>
            <a:fillRef idx="1">
              <a:schemeClr val="lt1"/>
            </a:fillRef>
            <a:effectRef idx="0">
              <a:schemeClr val="dk1"/>
            </a:effectRef>
            <a:fontRef idx="minor">
              <a:schemeClr val="dk1"/>
            </a:fontRef>
          </p:style>
        </p:cxnSp>
      </p:grpSp>
      <p:sp>
        <p:nvSpPr>
          <p:cNvPr id="170" name="テキスト ボックス 169"/>
          <p:cNvSpPr txBox="1"/>
          <p:nvPr/>
        </p:nvSpPr>
        <p:spPr>
          <a:xfrm>
            <a:off x="249079" y="1327636"/>
            <a:ext cx="505329" cy="369332"/>
          </a:xfrm>
          <a:prstGeom prst="rect">
            <a:avLst/>
          </a:prstGeom>
          <a:noFill/>
        </p:spPr>
        <p:txBody>
          <a:bodyPr wrap="none" rtlCol="0">
            <a:spAutoFit/>
          </a:bodyPr>
          <a:lstStyle/>
          <a:p>
            <a:r>
              <a:rPr kumimoji="1" lang="en-US" altLang="ja-JP" dirty="0" smtClean="0"/>
              <a:t>CA</a:t>
            </a:r>
            <a:endParaRPr kumimoji="1" lang="ja-JP" altLang="en-US" dirty="0"/>
          </a:p>
        </p:txBody>
      </p:sp>
      <p:sp>
        <p:nvSpPr>
          <p:cNvPr id="171" name="テキスト ボックス 170"/>
          <p:cNvSpPr txBox="1"/>
          <p:nvPr/>
        </p:nvSpPr>
        <p:spPr>
          <a:xfrm>
            <a:off x="249141" y="5841358"/>
            <a:ext cx="505267" cy="369332"/>
          </a:xfrm>
          <a:prstGeom prst="rect">
            <a:avLst/>
          </a:prstGeom>
          <a:noFill/>
        </p:spPr>
        <p:txBody>
          <a:bodyPr wrap="none" rtlCol="0">
            <a:spAutoFit/>
          </a:bodyPr>
          <a:lstStyle/>
          <a:p>
            <a:r>
              <a:rPr kumimoji="1" lang="en-US" altLang="ja-JP" dirty="0" smtClean="0"/>
              <a:t>NA</a:t>
            </a:r>
          </a:p>
        </p:txBody>
      </p:sp>
      <p:sp>
        <p:nvSpPr>
          <p:cNvPr id="176" name="テキスト ボックス 175"/>
          <p:cNvSpPr txBox="1"/>
          <p:nvPr/>
        </p:nvSpPr>
        <p:spPr>
          <a:xfrm>
            <a:off x="3284741" y="5255836"/>
            <a:ext cx="2554931" cy="307777"/>
          </a:xfrm>
          <a:prstGeom prst="rect">
            <a:avLst/>
          </a:prstGeom>
          <a:noFill/>
        </p:spPr>
        <p:txBody>
          <a:bodyPr wrap="none" rtlCol="0">
            <a:spAutoFit/>
          </a:bodyPr>
          <a:lstStyle/>
          <a:p>
            <a:r>
              <a:rPr kumimoji="1" lang="en-US" altLang="ja-JP" sz="1400" dirty="0" err="1" smtClean="0">
                <a:latin typeface="Courier"/>
                <a:cs typeface="Courier"/>
              </a:rPr>
              <a:t>visit_neighbors_kernel</a:t>
            </a:r>
            <a:endParaRPr kumimoji="1" lang="ja-JP" altLang="en-US" sz="1400" dirty="0">
              <a:latin typeface="Courier"/>
              <a:cs typeface="Courier"/>
            </a:endParaRPr>
          </a:p>
        </p:txBody>
      </p:sp>
      <p:sp>
        <p:nvSpPr>
          <p:cNvPr id="75" name="環状矢印 74"/>
          <p:cNvSpPr/>
          <p:nvPr/>
        </p:nvSpPr>
        <p:spPr>
          <a:xfrm rot="5400000" flipV="1">
            <a:off x="84113" y="1696968"/>
            <a:ext cx="978408" cy="978408"/>
          </a:xfrm>
          <a:prstGeom prst="circular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solidFill>
                <a:schemeClr val="tx1"/>
              </a:solidFill>
            </a:endParaRPr>
          </a:p>
        </p:txBody>
      </p:sp>
      <p:sp>
        <p:nvSpPr>
          <p:cNvPr id="76" name="環状矢印 75"/>
          <p:cNvSpPr/>
          <p:nvPr/>
        </p:nvSpPr>
        <p:spPr>
          <a:xfrm rot="5400000" flipV="1">
            <a:off x="84113" y="4844524"/>
            <a:ext cx="978408" cy="978408"/>
          </a:xfrm>
          <a:prstGeom prst="circular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solidFill>
                <a:schemeClr val="tx1"/>
              </a:solidFill>
            </a:endParaRPr>
          </a:p>
        </p:txBody>
      </p:sp>
      <p:sp>
        <p:nvSpPr>
          <p:cNvPr id="77" name="テキスト ボックス 76"/>
          <p:cNvSpPr txBox="1"/>
          <p:nvPr/>
        </p:nvSpPr>
        <p:spPr>
          <a:xfrm>
            <a:off x="90017" y="6439030"/>
            <a:ext cx="8970024" cy="307777"/>
          </a:xfrm>
          <a:prstGeom prst="rect">
            <a:avLst/>
          </a:prstGeom>
          <a:noFill/>
        </p:spPr>
        <p:txBody>
          <a:bodyPr wrap="none" rtlCol="0">
            <a:spAutoFit/>
          </a:bodyPr>
          <a:lstStyle/>
          <a:p>
            <a:r>
              <a:rPr lang="en-US" altLang="ja-JP" sz="1400" dirty="0" smtClean="0"/>
              <a:t>[3] P</a:t>
            </a:r>
            <a:r>
              <a:rPr lang="en-US" altLang="ja-JP" sz="1400" dirty="0"/>
              <a:t>. Harish and P. </a:t>
            </a:r>
            <a:r>
              <a:rPr lang="en-US" altLang="ja-JP" sz="1400" dirty="0" smtClean="0"/>
              <a:t>Narayanan</a:t>
            </a:r>
            <a:r>
              <a:rPr lang="en-US" altLang="ja-JP" sz="1400" dirty="0"/>
              <a:t>.</a:t>
            </a:r>
            <a:r>
              <a:rPr lang="en-US" altLang="ja-JP" sz="1400" dirty="0" smtClean="0"/>
              <a:t> </a:t>
            </a:r>
            <a:r>
              <a:rPr lang="en-US" altLang="ja-JP" sz="1400" i="1" dirty="0" err="1" smtClean="0"/>
              <a:t>Accelerationg</a:t>
            </a:r>
            <a:r>
              <a:rPr lang="en-US" altLang="ja-JP" sz="1400" i="1" dirty="0" smtClean="0"/>
              <a:t> </a:t>
            </a:r>
            <a:r>
              <a:rPr lang="en-US" altLang="ja-JP" sz="1400" i="1" dirty="0"/>
              <a:t>Large Graph Algorithms on the GPU Using </a:t>
            </a:r>
            <a:r>
              <a:rPr lang="en-US" altLang="ja-JP" sz="1400" i="1" dirty="0" smtClean="0"/>
              <a:t>CUDA</a:t>
            </a:r>
            <a:r>
              <a:rPr lang="en-US" altLang="ja-JP" sz="1400" dirty="0" smtClean="0"/>
              <a:t>. In </a:t>
            </a:r>
            <a:r>
              <a:rPr lang="en-US" altLang="ja-JP" sz="1400" i="1" dirty="0" err="1" smtClean="0"/>
              <a:t>HiPC</a:t>
            </a:r>
            <a:r>
              <a:rPr lang="en-US" altLang="ja-JP" sz="1400" i="1" dirty="0" smtClean="0"/>
              <a:t> 2007</a:t>
            </a:r>
            <a:endParaRPr lang="en-US" altLang="ja-JP" sz="1400" i="1" dirty="0"/>
          </a:p>
        </p:txBody>
      </p:sp>
      <p:sp>
        <p:nvSpPr>
          <p:cNvPr id="8" name="テキスト ボックス 7"/>
          <p:cNvSpPr txBox="1"/>
          <p:nvPr/>
        </p:nvSpPr>
        <p:spPr>
          <a:xfrm>
            <a:off x="6232052" y="5582567"/>
            <a:ext cx="2788744" cy="646331"/>
          </a:xfrm>
          <a:prstGeom prst="rect">
            <a:avLst/>
          </a:prstGeom>
          <a:noFill/>
        </p:spPr>
        <p:txBody>
          <a:bodyPr wrap="none" rtlCol="0">
            <a:spAutoFit/>
          </a:bodyPr>
          <a:lstStyle/>
          <a:p>
            <a:r>
              <a:rPr kumimoji="1" lang="en-US" altLang="ja-JP" dirty="0" smtClean="0"/>
              <a:t>CA: Current frontier Array</a:t>
            </a:r>
          </a:p>
          <a:p>
            <a:r>
              <a:rPr lang="en-US" altLang="ja-JP" dirty="0" smtClean="0"/>
              <a:t>NA: Next frontier Array</a:t>
            </a:r>
            <a:endParaRPr kumimoji="1" lang="ja-JP" altLang="en-US" dirty="0"/>
          </a:p>
        </p:txBody>
      </p:sp>
    </p:spTree>
    <p:custDataLst>
      <p:tags r:id="rId1"/>
    </p:custDataLst>
    <p:extLst>
      <p:ext uri="{BB962C8B-B14F-4D97-AF65-F5344CB8AC3E}">
        <p14:creationId xmlns:p14="http://schemas.microsoft.com/office/powerpoint/2010/main" val="23493988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 grpId="0" animBg="1"/>
      <p:bldP spid="112" grpId="0" animBg="1"/>
      <p:bldP spid="113" grpId="0" animBg="1"/>
      <p:bldP spid="114" grpId="0" animBg="1"/>
      <p:bldP spid="115" grpId="0" animBg="1"/>
      <p:bldP spid="117" grpId="0" animBg="1"/>
      <p:bldP spid="118" grpId="0" animBg="1"/>
      <p:bldP spid="119" grpId="0" animBg="1"/>
      <p:bldP spid="120" grpId="0" animBg="1"/>
      <p:bldP spid="122" grpId="0" animBg="1"/>
      <p:bldP spid="123" grpId="0" animBg="1"/>
      <p:bldP spid="124" grpId="0" animBg="1"/>
      <p:bldP spid="125" grpId="0" animBg="1"/>
      <p:bldP spid="17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72758"/>
            <a:ext cx="8229600" cy="990600"/>
          </a:xfrm>
        </p:spPr>
        <p:txBody>
          <a:bodyPr/>
          <a:lstStyle/>
          <a:p>
            <a:r>
              <a:rPr lang="ja-JP" altLang="en-US" dirty="0" smtClean="0"/>
              <a:t>関連研究</a:t>
            </a:r>
            <a:r>
              <a:rPr lang="en-US" altLang="ja-JP" dirty="0" smtClean="0"/>
              <a:t>―Pre-research BFS</a:t>
            </a:r>
            <a:endParaRPr kumimoji="1" lang="ja-JP" altLang="en-US" dirty="0"/>
          </a:p>
        </p:txBody>
      </p:sp>
      <p:sp>
        <p:nvSpPr>
          <p:cNvPr id="5" name="角丸四角形 4"/>
          <p:cNvSpPr/>
          <p:nvPr/>
        </p:nvSpPr>
        <p:spPr>
          <a:xfrm>
            <a:off x="647409" y="2020219"/>
            <a:ext cx="8369300" cy="2699433"/>
          </a:xfrm>
          <a:prstGeom prst="roundRect">
            <a:avLst>
              <a:gd name="adj" fmla="val 5556"/>
            </a:avLst>
          </a:prstGeom>
          <a:ln w="28575" cmpd="sng"/>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grpSp>
        <p:nvGrpSpPr>
          <p:cNvPr id="167" name="図形グループ 166"/>
          <p:cNvGrpSpPr/>
          <p:nvPr/>
        </p:nvGrpSpPr>
        <p:grpSpPr>
          <a:xfrm>
            <a:off x="882359" y="2020219"/>
            <a:ext cx="7899400" cy="1663701"/>
            <a:chOff x="692150" y="2882899"/>
            <a:chExt cx="7899400" cy="2781301"/>
          </a:xfrm>
        </p:grpSpPr>
        <p:cxnSp>
          <p:nvCxnSpPr>
            <p:cNvPr id="7" name="直線コネクタ 6"/>
            <p:cNvCxnSpPr/>
            <p:nvPr/>
          </p:nvCxnSpPr>
          <p:spPr>
            <a:xfrm>
              <a:off x="692150" y="2882899"/>
              <a:ext cx="0" cy="2781301"/>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8" name="直線コネクタ 7"/>
            <p:cNvCxnSpPr/>
            <p:nvPr/>
          </p:nvCxnSpPr>
          <p:spPr>
            <a:xfrm>
              <a:off x="1299633" y="2882899"/>
              <a:ext cx="0" cy="2781301"/>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9" name="直線コネクタ 8"/>
            <p:cNvCxnSpPr/>
            <p:nvPr/>
          </p:nvCxnSpPr>
          <p:spPr>
            <a:xfrm>
              <a:off x="1907117" y="2882899"/>
              <a:ext cx="0" cy="2781301"/>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0" name="直線コネクタ 9"/>
            <p:cNvCxnSpPr/>
            <p:nvPr/>
          </p:nvCxnSpPr>
          <p:spPr>
            <a:xfrm>
              <a:off x="2514600" y="2882899"/>
              <a:ext cx="0" cy="2781301"/>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1" name="直線コネクタ 10"/>
            <p:cNvCxnSpPr/>
            <p:nvPr/>
          </p:nvCxnSpPr>
          <p:spPr>
            <a:xfrm>
              <a:off x="3122083" y="2882899"/>
              <a:ext cx="0" cy="2781301"/>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2" name="直線コネクタ 11"/>
            <p:cNvCxnSpPr/>
            <p:nvPr/>
          </p:nvCxnSpPr>
          <p:spPr>
            <a:xfrm>
              <a:off x="3729567" y="2882899"/>
              <a:ext cx="0" cy="2781301"/>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3" name="直線コネクタ 12"/>
            <p:cNvCxnSpPr/>
            <p:nvPr/>
          </p:nvCxnSpPr>
          <p:spPr>
            <a:xfrm>
              <a:off x="4337050" y="2882899"/>
              <a:ext cx="0" cy="2781301"/>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4" name="直線コネクタ 13"/>
            <p:cNvCxnSpPr/>
            <p:nvPr/>
          </p:nvCxnSpPr>
          <p:spPr>
            <a:xfrm>
              <a:off x="4944533" y="2882899"/>
              <a:ext cx="0" cy="2781301"/>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5" name="直線コネクタ 14"/>
            <p:cNvCxnSpPr/>
            <p:nvPr/>
          </p:nvCxnSpPr>
          <p:spPr>
            <a:xfrm>
              <a:off x="5552017" y="2882899"/>
              <a:ext cx="0" cy="2781301"/>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6" name="直線コネクタ 15"/>
            <p:cNvCxnSpPr/>
            <p:nvPr/>
          </p:nvCxnSpPr>
          <p:spPr>
            <a:xfrm>
              <a:off x="6159500" y="2882899"/>
              <a:ext cx="0" cy="2781301"/>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7" name="直線コネクタ 16"/>
            <p:cNvCxnSpPr/>
            <p:nvPr/>
          </p:nvCxnSpPr>
          <p:spPr>
            <a:xfrm>
              <a:off x="6766983" y="2882899"/>
              <a:ext cx="0" cy="2781301"/>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8" name="直線コネクタ 17"/>
            <p:cNvCxnSpPr/>
            <p:nvPr/>
          </p:nvCxnSpPr>
          <p:spPr>
            <a:xfrm>
              <a:off x="7374467" y="2882899"/>
              <a:ext cx="0" cy="2781301"/>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9" name="直線コネクタ 18"/>
            <p:cNvCxnSpPr/>
            <p:nvPr/>
          </p:nvCxnSpPr>
          <p:spPr>
            <a:xfrm>
              <a:off x="7981950" y="2882899"/>
              <a:ext cx="0" cy="2781301"/>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0" name="直線コネクタ 19"/>
            <p:cNvCxnSpPr/>
            <p:nvPr/>
          </p:nvCxnSpPr>
          <p:spPr>
            <a:xfrm>
              <a:off x="8591550" y="2882899"/>
              <a:ext cx="0" cy="2781301"/>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grpSp>
      <p:grpSp>
        <p:nvGrpSpPr>
          <p:cNvPr id="43" name="図形グループ 42"/>
          <p:cNvGrpSpPr/>
          <p:nvPr/>
        </p:nvGrpSpPr>
        <p:grpSpPr>
          <a:xfrm>
            <a:off x="7005950" y="432624"/>
            <a:ext cx="2102014" cy="1265407"/>
            <a:chOff x="5277736" y="95444"/>
            <a:chExt cx="3210333" cy="1932612"/>
          </a:xfrm>
        </p:grpSpPr>
        <p:sp>
          <p:nvSpPr>
            <p:cNvPr id="44" name="円/楕円 43"/>
            <p:cNvSpPr/>
            <p:nvPr/>
          </p:nvSpPr>
          <p:spPr>
            <a:xfrm>
              <a:off x="5277736" y="783017"/>
              <a:ext cx="504056" cy="504056"/>
            </a:xfrm>
            <a:prstGeom prst="ellipse">
              <a:avLst/>
            </a:prstGeom>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smtClean="0">
                  <a:solidFill>
                    <a:srgbClr val="FFFFFF"/>
                  </a:solidFill>
                  <a:latin typeface="Calibri" panose="020F0502020204030204" pitchFamily="34" charset="0"/>
                </a:rPr>
                <a:t>0</a:t>
              </a:r>
              <a:endParaRPr kumimoji="1" lang="ja-JP" altLang="en-US" sz="1200" dirty="0">
                <a:solidFill>
                  <a:srgbClr val="FFFFFF"/>
                </a:solidFill>
                <a:latin typeface="Calibri" panose="020F0502020204030204" pitchFamily="34" charset="0"/>
              </a:endParaRPr>
            </a:p>
          </p:txBody>
        </p:sp>
        <p:sp>
          <p:nvSpPr>
            <p:cNvPr id="45" name="円/楕円 44"/>
            <p:cNvSpPr/>
            <p:nvPr/>
          </p:nvSpPr>
          <p:spPr>
            <a:xfrm>
              <a:off x="5900558" y="1524000"/>
              <a:ext cx="504056" cy="504056"/>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sz="1200" dirty="0">
                  <a:solidFill>
                    <a:srgbClr val="FFFFFF"/>
                  </a:solidFill>
                  <a:latin typeface="Calibri" panose="020F0502020204030204" pitchFamily="34" charset="0"/>
                </a:rPr>
                <a:t>1</a:t>
              </a:r>
              <a:endParaRPr kumimoji="1" lang="ja-JP" altLang="en-US" sz="1200" dirty="0">
                <a:solidFill>
                  <a:srgbClr val="FFFFFF"/>
                </a:solidFill>
                <a:latin typeface="Calibri" panose="020F0502020204030204" pitchFamily="34" charset="0"/>
              </a:endParaRPr>
            </a:p>
          </p:txBody>
        </p:sp>
        <p:sp>
          <p:nvSpPr>
            <p:cNvPr id="46" name="円/楕円 45"/>
            <p:cNvSpPr/>
            <p:nvPr/>
          </p:nvSpPr>
          <p:spPr>
            <a:xfrm>
              <a:off x="6499437" y="783017"/>
              <a:ext cx="504056" cy="504056"/>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sz="1200" dirty="0">
                  <a:solidFill>
                    <a:srgbClr val="FFFFFF"/>
                  </a:solidFill>
                  <a:latin typeface="Calibri" panose="020F0502020204030204" pitchFamily="34" charset="0"/>
                </a:rPr>
                <a:t>4</a:t>
              </a:r>
              <a:endParaRPr kumimoji="1" lang="ja-JP" altLang="en-US" sz="1200" dirty="0">
                <a:solidFill>
                  <a:srgbClr val="FFFFFF"/>
                </a:solidFill>
                <a:latin typeface="Calibri" panose="020F0502020204030204" pitchFamily="34" charset="0"/>
              </a:endParaRPr>
            </a:p>
          </p:txBody>
        </p:sp>
        <p:sp>
          <p:nvSpPr>
            <p:cNvPr id="47" name="円/楕円 46"/>
            <p:cNvSpPr/>
            <p:nvPr/>
          </p:nvSpPr>
          <p:spPr>
            <a:xfrm>
              <a:off x="5924138" y="95444"/>
              <a:ext cx="504056" cy="504056"/>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sz="1200" dirty="0">
                  <a:solidFill>
                    <a:srgbClr val="FFFFFF"/>
                  </a:solidFill>
                  <a:latin typeface="Calibri" panose="020F0502020204030204" pitchFamily="34" charset="0"/>
                </a:rPr>
                <a:t>2</a:t>
              </a:r>
              <a:endParaRPr kumimoji="1" lang="ja-JP" altLang="en-US" sz="1200" dirty="0">
                <a:solidFill>
                  <a:srgbClr val="FFFFFF"/>
                </a:solidFill>
                <a:latin typeface="Calibri" panose="020F0502020204030204" pitchFamily="34" charset="0"/>
              </a:endParaRPr>
            </a:p>
          </p:txBody>
        </p:sp>
        <p:sp>
          <p:nvSpPr>
            <p:cNvPr id="48" name="円/楕円 47"/>
            <p:cNvSpPr/>
            <p:nvPr/>
          </p:nvSpPr>
          <p:spPr>
            <a:xfrm>
              <a:off x="6866314" y="100701"/>
              <a:ext cx="504056" cy="504056"/>
            </a:xfrm>
            <a:prstGeom prst="ellips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rgbClr val="FFFFFF"/>
                  </a:solidFill>
                  <a:latin typeface="Calibri" panose="020F0502020204030204" pitchFamily="34" charset="0"/>
                </a:rPr>
                <a:t>3</a:t>
              </a:r>
              <a:endParaRPr kumimoji="1" lang="ja-JP" altLang="en-US" sz="1200" dirty="0">
                <a:solidFill>
                  <a:srgbClr val="FFFFFF"/>
                </a:solidFill>
                <a:latin typeface="Calibri" panose="020F0502020204030204" pitchFamily="34" charset="0"/>
              </a:endParaRPr>
            </a:p>
          </p:txBody>
        </p:sp>
        <p:sp>
          <p:nvSpPr>
            <p:cNvPr id="49" name="円/楕円 48"/>
            <p:cNvSpPr/>
            <p:nvPr/>
          </p:nvSpPr>
          <p:spPr>
            <a:xfrm>
              <a:off x="7522661" y="783017"/>
              <a:ext cx="504056" cy="50405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200" dirty="0">
                  <a:solidFill>
                    <a:srgbClr val="000000"/>
                  </a:solidFill>
                  <a:latin typeface="Calibri" panose="020F0502020204030204" pitchFamily="34" charset="0"/>
                </a:rPr>
                <a:t>5</a:t>
              </a:r>
              <a:endParaRPr kumimoji="1" lang="ja-JP" altLang="en-US" sz="1200" dirty="0">
                <a:solidFill>
                  <a:srgbClr val="000000"/>
                </a:solidFill>
                <a:latin typeface="Calibri" panose="020F0502020204030204" pitchFamily="34" charset="0"/>
              </a:endParaRPr>
            </a:p>
          </p:txBody>
        </p:sp>
        <p:sp>
          <p:nvSpPr>
            <p:cNvPr id="50" name="円/楕円 49"/>
            <p:cNvSpPr/>
            <p:nvPr/>
          </p:nvSpPr>
          <p:spPr>
            <a:xfrm>
              <a:off x="6803394" y="1524000"/>
              <a:ext cx="504056" cy="504056"/>
            </a:xfrm>
            <a:prstGeom prst="ellips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rgbClr val="FFFFFF"/>
                  </a:solidFill>
                  <a:latin typeface="Calibri" panose="020F0502020204030204" pitchFamily="34" charset="0"/>
                </a:rPr>
                <a:t>6</a:t>
              </a:r>
              <a:endParaRPr kumimoji="1" lang="ja-JP" altLang="en-US" sz="1200" dirty="0">
                <a:solidFill>
                  <a:srgbClr val="FFFFFF"/>
                </a:solidFill>
                <a:latin typeface="Calibri" panose="020F0502020204030204" pitchFamily="34" charset="0"/>
              </a:endParaRPr>
            </a:p>
          </p:txBody>
        </p:sp>
        <p:sp>
          <p:nvSpPr>
            <p:cNvPr id="51" name="円/楕円 50"/>
            <p:cNvSpPr/>
            <p:nvPr/>
          </p:nvSpPr>
          <p:spPr>
            <a:xfrm>
              <a:off x="7984013" y="1516922"/>
              <a:ext cx="504056" cy="50405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200" dirty="0">
                  <a:solidFill>
                    <a:srgbClr val="000000"/>
                  </a:solidFill>
                  <a:latin typeface="Calibri" panose="020F0502020204030204" pitchFamily="34" charset="0"/>
                </a:rPr>
                <a:t>7</a:t>
              </a:r>
              <a:endParaRPr kumimoji="1" lang="ja-JP" altLang="en-US" sz="1200" dirty="0">
                <a:solidFill>
                  <a:srgbClr val="000000"/>
                </a:solidFill>
                <a:latin typeface="Calibri" panose="020F0502020204030204" pitchFamily="34" charset="0"/>
              </a:endParaRPr>
            </a:p>
          </p:txBody>
        </p:sp>
        <p:cxnSp>
          <p:nvCxnSpPr>
            <p:cNvPr id="52" name="直線コネクタ 51"/>
            <p:cNvCxnSpPr>
              <a:stCxn id="47" idx="3"/>
              <a:endCxn id="44" idx="7"/>
            </p:cNvCxnSpPr>
            <p:nvPr/>
          </p:nvCxnSpPr>
          <p:spPr>
            <a:xfrm flipH="1">
              <a:off x="5707975" y="525683"/>
              <a:ext cx="289980" cy="331151"/>
            </a:xfrm>
            <a:prstGeom prst="line">
              <a:avLst/>
            </a:prstGeom>
            <a:ln/>
          </p:spPr>
          <p:style>
            <a:lnRef idx="2">
              <a:schemeClr val="dk1"/>
            </a:lnRef>
            <a:fillRef idx="1">
              <a:schemeClr val="lt1"/>
            </a:fillRef>
            <a:effectRef idx="0">
              <a:schemeClr val="dk1"/>
            </a:effectRef>
            <a:fontRef idx="minor">
              <a:schemeClr val="dk1"/>
            </a:fontRef>
          </p:style>
        </p:cxnSp>
        <p:cxnSp>
          <p:nvCxnSpPr>
            <p:cNvPr id="53" name="直線コネクタ 52"/>
            <p:cNvCxnSpPr>
              <a:stCxn id="44" idx="5"/>
              <a:endCxn id="45" idx="1"/>
            </p:cNvCxnSpPr>
            <p:nvPr/>
          </p:nvCxnSpPr>
          <p:spPr>
            <a:xfrm>
              <a:off x="5707975" y="1213256"/>
              <a:ext cx="266400" cy="384561"/>
            </a:xfrm>
            <a:prstGeom prst="line">
              <a:avLst/>
            </a:prstGeom>
            <a:ln/>
          </p:spPr>
          <p:style>
            <a:lnRef idx="2">
              <a:schemeClr val="dk1"/>
            </a:lnRef>
            <a:fillRef idx="1">
              <a:schemeClr val="lt1"/>
            </a:fillRef>
            <a:effectRef idx="0">
              <a:schemeClr val="dk1"/>
            </a:effectRef>
            <a:fontRef idx="minor">
              <a:schemeClr val="dk1"/>
            </a:fontRef>
          </p:style>
        </p:cxnSp>
        <p:cxnSp>
          <p:nvCxnSpPr>
            <p:cNvPr id="54" name="直線コネクタ 53"/>
            <p:cNvCxnSpPr>
              <a:stCxn id="47" idx="5"/>
              <a:endCxn id="46" idx="1"/>
            </p:cNvCxnSpPr>
            <p:nvPr/>
          </p:nvCxnSpPr>
          <p:spPr>
            <a:xfrm>
              <a:off x="6354377" y="525683"/>
              <a:ext cx="218877" cy="331151"/>
            </a:xfrm>
            <a:prstGeom prst="line">
              <a:avLst/>
            </a:prstGeom>
            <a:ln/>
          </p:spPr>
          <p:style>
            <a:lnRef idx="2">
              <a:schemeClr val="dk1"/>
            </a:lnRef>
            <a:fillRef idx="1">
              <a:schemeClr val="lt1"/>
            </a:fillRef>
            <a:effectRef idx="0">
              <a:schemeClr val="dk1"/>
            </a:effectRef>
            <a:fontRef idx="minor">
              <a:schemeClr val="dk1"/>
            </a:fontRef>
          </p:style>
        </p:cxnSp>
        <p:cxnSp>
          <p:nvCxnSpPr>
            <p:cNvPr id="55" name="直線コネクタ 54"/>
            <p:cNvCxnSpPr>
              <a:stCxn id="48" idx="5"/>
              <a:endCxn id="49" idx="1"/>
            </p:cNvCxnSpPr>
            <p:nvPr/>
          </p:nvCxnSpPr>
          <p:spPr>
            <a:xfrm>
              <a:off x="7296553" y="530940"/>
              <a:ext cx="299925" cy="325894"/>
            </a:xfrm>
            <a:prstGeom prst="line">
              <a:avLst/>
            </a:prstGeom>
            <a:ln/>
          </p:spPr>
          <p:style>
            <a:lnRef idx="2">
              <a:schemeClr val="dk1"/>
            </a:lnRef>
            <a:fillRef idx="1">
              <a:schemeClr val="lt1"/>
            </a:fillRef>
            <a:effectRef idx="0">
              <a:schemeClr val="dk1"/>
            </a:effectRef>
            <a:fontRef idx="minor">
              <a:schemeClr val="dk1"/>
            </a:fontRef>
          </p:style>
        </p:cxnSp>
        <p:cxnSp>
          <p:nvCxnSpPr>
            <p:cNvPr id="56" name="直線コネクタ 55"/>
            <p:cNvCxnSpPr>
              <a:stCxn id="46" idx="5"/>
              <a:endCxn id="50" idx="0"/>
            </p:cNvCxnSpPr>
            <p:nvPr/>
          </p:nvCxnSpPr>
          <p:spPr>
            <a:xfrm>
              <a:off x="6929676" y="1213256"/>
              <a:ext cx="125746" cy="310744"/>
            </a:xfrm>
            <a:prstGeom prst="line">
              <a:avLst/>
            </a:prstGeom>
            <a:ln/>
          </p:spPr>
          <p:style>
            <a:lnRef idx="2">
              <a:schemeClr val="dk1"/>
            </a:lnRef>
            <a:fillRef idx="1">
              <a:schemeClr val="lt1"/>
            </a:fillRef>
            <a:effectRef idx="0">
              <a:schemeClr val="dk1"/>
            </a:effectRef>
            <a:fontRef idx="minor">
              <a:schemeClr val="dk1"/>
            </a:fontRef>
          </p:style>
        </p:cxnSp>
        <p:cxnSp>
          <p:nvCxnSpPr>
            <p:cNvPr id="57" name="直線コネクタ 56"/>
            <p:cNvCxnSpPr>
              <a:stCxn id="45" idx="6"/>
              <a:endCxn id="50" idx="2"/>
            </p:cNvCxnSpPr>
            <p:nvPr/>
          </p:nvCxnSpPr>
          <p:spPr>
            <a:xfrm>
              <a:off x="6404614" y="1776028"/>
              <a:ext cx="398780" cy="0"/>
            </a:xfrm>
            <a:prstGeom prst="line">
              <a:avLst/>
            </a:prstGeom>
            <a:ln/>
          </p:spPr>
          <p:style>
            <a:lnRef idx="2">
              <a:schemeClr val="dk1"/>
            </a:lnRef>
            <a:fillRef idx="1">
              <a:schemeClr val="lt1"/>
            </a:fillRef>
            <a:effectRef idx="0">
              <a:schemeClr val="dk1"/>
            </a:effectRef>
            <a:fontRef idx="minor">
              <a:schemeClr val="dk1"/>
            </a:fontRef>
          </p:style>
        </p:cxnSp>
        <p:cxnSp>
          <p:nvCxnSpPr>
            <p:cNvPr id="58" name="直線コネクタ 57"/>
            <p:cNvCxnSpPr>
              <a:stCxn id="46" idx="3"/>
              <a:endCxn id="45" idx="7"/>
            </p:cNvCxnSpPr>
            <p:nvPr/>
          </p:nvCxnSpPr>
          <p:spPr>
            <a:xfrm flipH="1">
              <a:off x="6330797" y="1213256"/>
              <a:ext cx="242457" cy="384561"/>
            </a:xfrm>
            <a:prstGeom prst="line">
              <a:avLst/>
            </a:prstGeom>
            <a:ln/>
          </p:spPr>
          <p:style>
            <a:lnRef idx="2">
              <a:schemeClr val="dk1"/>
            </a:lnRef>
            <a:fillRef idx="1">
              <a:schemeClr val="lt1"/>
            </a:fillRef>
            <a:effectRef idx="0">
              <a:schemeClr val="dk1"/>
            </a:effectRef>
            <a:fontRef idx="minor">
              <a:schemeClr val="dk1"/>
            </a:fontRef>
          </p:style>
        </p:cxnSp>
        <p:cxnSp>
          <p:nvCxnSpPr>
            <p:cNvPr id="59" name="直線コネクタ 58"/>
            <p:cNvCxnSpPr>
              <a:stCxn id="44" idx="6"/>
              <a:endCxn id="46" idx="2"/>
            </p:cNvCxnSpPr>
            <p:nvPr/>
          </p:nvCxnSpPr>
          <p:spPr>
            <a:xfrm>
              <a:off x="5781792" y="1035045"/>
              <a:ext cx="717645" cy="0"/>
            </a:xfrm>
            <a:prstGeom prst="line">
              <a:avLst/>
            </a:prstGeom>
            <a:ln/>
          </p:spPr>
          <p:style>
            <a:lnRef idx="2">
              <a:schemeClr val="dk1"/>
            </a:lnRef>
            <a:fillRef idx="1">
              <a:schemeClr val="lt1"/>
            </a:fillRef>
            <a:effectRef idx="0">
              <a:schemeClr val="dk1"/>
            </a:effectRef>
            <a:fontRef idx="minor">
              <a:schemeClr val="dk1"/>
            </a:fontRef>
          </p:style>
        </p:cxnSp>
        <p:cxnSp>
          <p:nvCxnSpPr>
            <p:cNvPr id="60" name="直線コネクタ 59"/>
            <p:cNvCxnSpPr>
              <a:stCxn id="47" idx="4"/>
              <a:endCxn id="45" idx="0"/>
            </p:cNvCxnSpPr>
            <p:nvPr/>
          </p:nvCxnSpPr>
          <p:spPr>
            <a:xfrm flipH="1">
              <a:off x="6152586" y="599500"/>
              <a:ext cx="23580" cy="924500"/>
            </a:xfrm>
            <a:prstGeom prst="line">
              <a:avLst/>
            </a:prstGeom>
            <a:ln/>
          </p:spPr>
          <p:style>
            <a:lnRef idx="2">
              <a:schemeClr val="dk1"/>
            </a:lnRef>
            <a:fillRef idx="1">
              <a:schemeClr val="lt1"/>
            </a:fillRef>
            <a:effectRef idx="0">
              <a:schemeClr val="dk1"/>
            </a:effectRef>
            <a:fontRef idx="minor">
              <a:schemeClr val="dk1"/>
            </a:fontRef>
          </p:style>
        </p:cxnSp>
        <p:cxnSp>
          <p:nvCxnSpPr>
            <p:cNvPr id="61" name="直線コネクタ 60"/>
            <p:cNvCxnSpPr>
              <a:stCxn id="47" idx="6"/>
              <a:endCxn id="48" idx="2"/>
            </p:cNvCxnSpPr>
            <p:nvPr/>
          </p:nvCxnSpPr>
          <p:spPr>
            <a:xfrm>
              <a:off x="6428194" y="347472"/>
              <a:ext cx="438120" cy="5257"/>
            </a:xfrm>
            <a:prstGeom prst="line">
              <a:avLst/>
            </a:prstGeom>
            <a:ln/>
          </p:spPr>
          <p:style>
            <a:lnRef idx="2">
              <a:schemeClr val="dk1"/>
            </a:lnRef>
            <a:fillRef idx="1">
              <a:schemeClr val="lt1"/>
            </a:fillRef>
            <a:effectRef idx="0">
              <a:schemeClr val="dk1"/>
            </a:effectRef>
            <a:fontRef idx="minor">
              <a:schemeClr val="dk1"/>
            </a:fontRef>
          </p:style>
        </p:cxnSp>
        <p:cxnSp>
          <p:nvCxnSpPr>
            <p:cNvPr id="62" name="直線コネクタ 61"/>
            <p:cNvCxnSpPr>
              <a:stCxn id="48" idx="4"/>
              <a:endCxn id="46" idx="7"/>
            </p:cNvCxnSpPr>
            <p:nvPr/>
          </p:nvCxnSpPr>
          <p:spPr>
            <a:xfrm flipH="1">
              <a:off x="6929676" y="604757"/>
              <a:ext cx="188666" cy="252077"/>
            </a:xfrm>
            <a:prstGeom prst="line">
              <a:avLst/>
            </a:prstGeom>
            <a:ln/>
          </p:spPr>
          <p:style>
            <a:lnRef idx="2">
              <a:schemeClr val="dk1"/>
            </a:lnRef>
            <a:fillRef idx="1">
              <a:schemeClr val="lt1"/>
            </a:fillRef>
            <a:effectRef idx="0">
              <a:schemeClr val="dk1"/>
            </a:effectRef>
            <a:fontRef idx="minor">
              <a:schemeClr val="dk1"/>
            </a:fontRef>
          </p:style>
        </p:cxnSp>
        <p:cxnSp>
          <p:nvCxnSpPr>
            <p:cNvPr id="63" name="直線コネクタ 62"/>
            <p:cNvCxnSpPr>
              <a:stCxn id="49" idx="3"/>
              <a:endCxn id="50" idx="7"/>
            </p:cNvCxnSpPr>
            <p:nvPr/>
          </p:nvCxnSpPr>
          <p:spPr>
            <a:xfrm flipH="1">
              <a:off x="7233633" y="1213256"/>
              <a:ext cx="362845" cy="384561"/>
            </a:xfrm>
            <a:prstGeom prst="line">
              <a:avLst/>
            </a:prstGeom>
            <a:ln/>
          </p:spPr>
          <p:style>
            <a:lnRef idx="2">
              <a:schemeClr val="dk1"/>
            </a:lnRef>
            <a:fillRef idx="1">
              <a:schemeClr val="lt1"/>
            </a:fillRef>
            <a:effectRef idx="0">
              <a:schemeClr val="dk1"/>
            </a:effectRef>
            <a:fontRef idx="minor">
              <a:schemeClr val="dk1"/>
            </a:fontRef>
          </p:style>
        </p:cxnSp>
        <p:cxnSp>
          <p:nvCxnSpPr>
            <p:cNvPr id="64" name="直線コネクタ 63"/>
            <p:cNvCxnSpPr>
              <a:stCxn id="49" idx="5"/>
              <a:endCxn id="51" idx="0"/>
            </p:cNvCxnSpPr>
            <p:nvPr/>
          </p:nvCxnSpPr>
          <p:spPr>
            <a:xfrm>
              <a:off x="7952900" y="1213256"/>
              <a:ext cx="283141" cy="303666"/>
            </a:xfrm>
            <a:prstGeom prst="line">
              <a:avLst/>
            </a:prstGeom>
            <a:ln/>
          </p:spPr>
          <p:style>
            <a:lnRef idx="2">
              <a:schemeClr val="dk1"/>
            </a:lnRef>
            <a:fillRef idx="1">
              <a:schemeClr val="lt1"/>
            </a:fillRef>
            <a:effectRef idx="0">
              <a:schemeClr val="dk1"/>
            </a:effectRef>
            <a:fontRef idx="minor">
              <a:schemeClr val="dk1"/>
            </a:fontRef>
          </p:style>
        </p:cxnSp>
      </p:grpSp>
      <p:sp>
        <p:nvSpPr>
          <p:cNvPr id="73" name="テキスト ボックス 72"/>
          <p:cNvSpPr txBox="1"/>
          <p:nvPr/>
        </p:nvSpPr>
        <p:spPr>
          <a:xfrm>
            <a:off x="992012" y="2080734"/>
            <a:ext cx="377177" cy="369332"/>
          </a:xfrm>
          <a:prstGeom prst="rect">
            <a:avLst/>
          </a:prstGeom>
          <a:noFill/>
        </p:spPr>
        <p:txBody>
          <a:bodyPr wrap="none" rtlCol="0">
            <a:spAutoFit/>
          </a:bodyPr>
          <a:lstStyle/>
          <a:p>
            <a:r>
              <a:rPr kumimoji="1" lang="en-US" altLang="ja-JP" dirty="0" smtClean="0"/>
              <a:t>t0</a:t>
            </a:r>
            <a:endParaRPr kumimoji="1" lang="ja-JP" altLang="en-US" dirty="0"/>
          </a:p>
        </p:txBody>
      </p:sp>
      <p:sp>
        <p:nvSpPr>
          <p:cNvPr id="74" name="テキスト ボックス 73"/>
          <p:cNvSpPr txBox="1"/>
          <p:nvPr/>
        </p:nvSpPr>
        <p:spPr>
          <a:xfrm>
            <a:off x="1604787" y="2080734"/>
            <a:ext cx="377177" cy="369332"/>
          </a:xfrm>
          <a:prstGeom prst="rect">
            <a:avLst/>
          </a:prstGeom>
          <a:noFill/>
        </p:spPr>
        <p:txBody>
          <a:bodyPr wrap="none" rtlCol="0">
            <a:spAutoFit/>
          </a:bodyPr>
          <a:lstStyle/>
          <a:p>
            <a:r>
              <a:rPr kumimoji="1" lang="en-US" altLang="ja-JP" dirty="0" smtClean="0"/>
              <a:t>t1</a:t>
            </a:r>
            <a:endParaRPr kumimoji="1" lang="ja-JP" altLang="en-US" dirty="0"/>
          </a:p>
        </p:txBody>
      </p:sp>
      <p:sp>
        <p:nvSpPr>
          <p:cNvPr id="75" name="テキスト ボックス 74"/>
          <p:cNvSpPr txBox="1"/>
          <p:nvPr/>
        </p:nvSpPr>
        <p:spPr>
          <a:xfrm>
            <a:off x="2208037" y="2080734"/>
            <a:ext cx="377177" cy="369332"/>
          </a:xfrm>
          <a:prstGeom prst="rect">
            <a:avLst/>
          </a:prstGeom>
          <a:noFill/>
        </p:spPr>
        <p:txBody>
          <a:bodyPr wrap="none" rtlCol="0">
            <a:spAutoFit/>
          </a:bodyPr>
          <a:lstStyle/>
          <a:p>
            <a:r>
              <a:rPr kumimoji="1" lang="en-US" altLang="ja-JP" dirty="0" smtClean="0"/>
              <a:t>t2</a:t>
            </a:r>
            <a:endParaRPr kumimoji="1" lang="ja-JP" altLang="en-US" dirty="0"/>
          </a:p>
        </p:txBody>
      </p:sp>
      <p:sp>
        <p:nvSpPr>
          <p:cNvPr id="76" name="テキスト ボックス 75"/>
          <p:cNvSpPr txBox="1"/>
          <p:nvPr/>
        </p:nvSpPr>
        <p:spPr>
          <a:xfrm>
            <a:off x="2820812" y="2083909"/>
            <a:ext cx="377177" cy="369332"/>
          </a:xfrm>
          <a:prstGeom prst="rect">
            <a:avLst/>
          </a:prstGeom>
          <a:noFill/>
        </p:spPr>
        <p:txBody>
          <a:bodyPr wrap="none" rtlCol="0">
            <a:spAutoFit/>
          </a:bodyPr>
          <a:lstStyle/>
          <a:p>
            <a:r>
              <a:rPr kumimoji="1" lang="en-US" altLang="ja-JP" dirty="0" smtClean="0"/>
              <a:t>t3</a:t>
            </a:r>
            <a:endParaRPr kumimoji="1" lang="ja-JP" altLang="en-US" dirty="0"/>
          </a:p>
        </p:txBody>
      </p:sp>
      <p:sp>
        <p:nvSpPr>
          <p:cNvPr id="77" name="テキスト ボックス 76"/>
          <p:cNvSpPr txBox="1"/>
          <p:nvPr/>
        </p:nvSpPr>
        <p:spPr>
          <a:xfrm>
            <a:off x="3424062" y="2083909"/>
            <a:ext cx="377177" cy="369332"/>
          </a:xfrm>
          <a:prstGeom prst="rect">
            <a:avLst/>
          </a:prstGeom>
          <a:noFill/>
        </p:spPr>
        <p:txBody>
          <a:bodyPr wrap="none" rtlCol="0">
            <a:spAutoFit/>
          </a:bodyPr>
          <a:lstStyle/>
          <a:p>
            <a:r>
              <a:rPr kumimoji="1" lang="en-US" altLang="ja-JP" dirty="0" smtClean="0"/>
              <a:t>t4</a:t>
            </a:r>
            <a:endParaRPr kumimoji="1" lang="ja-JP" altLang="en-US" dirty="0"/>
          </a:p>
        </p:txBody>
      </p:sp>
      <p:sp>
        <p:nvSpPr>
          <p:cNvPr id="78" name="テキスト ボックス 77"/>
          <p:cNvSpPr txBox="1"/>
          <p:nvPr/>
        </p:nvSpPr>
        <p:spPr>
          <a:xfrm>
            <a:off x="4039370" y="2080734"/>
            <a:ext cx="377177" cy="369332"/>
          </a:xfrm>
          <a:prstGeom prst="rect">
            <a:avLst/>
          </a:prstGeom>
          <a:noFill/>
        </p:spPr>
        <p:txBody>
          <a:bodyPr wrap="none" rtlCol="0">
            <a:spAutoFit/>
          </a:bodyPr>
          <a:lstStyle/>
          <a:p>
            <a:r>
              <a:rPr kumimoji="1" lang="en-US" altLang="ja-JP" dirty="0" smtClean="0"/>
              <a:t>t5</a:t>
            </a:r>
            <a:endParaRPr kumimoji="1" lang="ja-JP" altLang="en-US" dirty="0"/>
          </a:p>
        </p:txBody>
      </p:sp>
      <p:sp>
        <p:nvSpPr>
          <p:cNvPr id="79" name="テキスト ボックス 78"/>
          <p:cNvSpPr txBox="1"/>
          <p:nvPr/>
        </p:nvSpPr>
        <p:spPr>
          <a:xfrm>
            <a:off x="4642620" y="2080734"/>
            <a:ext cx="377177" cy="369332"/>
          </a:xfrm>
          <a:prstGeom prst="rect">
            <a:avLst/>
          </a:prstGeom>
          <a:noFill/>
        </p:spPr>
        <p:txBody>
          <a:bodyPr wrap="none" rtlCol="0">
            <a:spAutoFit/>
          </a:bodyPr>
          <a:lstStyle/>
          <a:p>
            <a:r>
              <a:rPr kumimoji="1" lang="en-US" altLang="ja-JP" dirty="0" smtClean="0"/>
              <a:t>t6</a:t>
            </a:r>
            <a:endParaRPr kumimoji="1" lang="ja-JP" altLang="en-US" dirty="0"/>
          </a:p>
        </p:txBody>
      </p:sp>
      <p:sp>
        <p:nvSpPr>
          <p:cNvPr id="80" name="テキスト ボックス 79"/>
          <p:cNvSpPr txBox="1"/>
          <p:nvPr/>
        </p:nvSpPr>
        <p:spPr>
          <a:xfrm>
            <a:off x="5255395" y="2083909"/>
            <a:ext cx="377177" cy="369332"/>
          </a:xfrm>
          <a:prstGeom prst="rect">
            <a:avLst/>
          </a:prstGeom>
          <a:noFill/>
        </p:spPr>
        <p:txBody>
          <a:bodyPr wrap="none" rtlCol="0">
            <a:spAutoFit/>
          </a:bodyPr>
          <a:lstStyle/>
          <a:p>
            <a:r>
              <a:rPr kumimoji="1" lang="en-US" altLang="ja-JP" dirty="0" smtClean="0"/>
              <a:t>t7</a:t>
            </a:r>
            <a:endParaRPr kumimoji="1" lang="ja-JP" altLang="en-US" dirty="0"/>
          </a:p>
        </p:txBody>
      </p:sp>
      <p:sp>
        <p:nvSpPr>
          <p:cNvPr id="81" name="テキスト ボックス 80"/>
          <p:cNvSpPr txBox="1"/>
          <p:nvPr/>
        </p:nvSpPr>
        <p:spPr>
          <a:xfrm>
            <a:off x="5864129" y="2087084"/>
            <a:ext cx="377177" cy="369332"/>
          </a:xfrm>
          <a:prstGeom prst="rect">
            <a:avLst/>
          </a:prstGeom>
          <a:noFill/>
        </p:spPr>
        <p:txBody>
          <a:bodyPr wrap="none" rtlCol="0">
            <a:spAutoFit/>
          </a:bodyPr>
          <a:lstStyle/>
          <a:p>
            <a:r>
              <a:rPr kumimoji="1" lang="en-US" altLang="ja-JP" dirty="0" smtClean="0"/>
              <a:t>t8</a:t>
            </a:r>
            <a:endParaRPr kumimoji="1" lang="ja-JP" altLang="en-US" dirty="0"/>
          </a:p>
        </p:txBody>
      </p:sp>
      <p:sp>
        <p:nvSpPr>
          <p:cNvPr id="82" name="テキスト ボックス 81"/>
          <p:cNvSpPr txBox="1"/>
          <p:nvPr/>
        </p:nvSpPr>
        <p:spPr>
          <a:xfrm>
            <a:off x="6467379" y="2087084"/>
            <a:ext cx="377177" cy="369332"/>
          </a:xfrm>
          <a:prstGeom prst="rect">
            <a:avLst/>
          </a:prstGeom>
          <a:noFill/>
        </p:spPr>
        <p:txBody>
          <a:bodyPr wrap="none" rtlCol="0">
            <a:spAutoFit/>
          </a:bodyPr>
          <a:lstStyle/>
          <a:p>
            <a:r>
              <a:rPr kumimoji="1" lang="en-US" altLang="ja-JP" dirty="0" smtClean="0"/>
              <a:t>t9</a:t>
            </a:r>
            <a:endParaRPr kumimoji="1" lang="ja-JP" altLang="en-US" dirty="0"/>
          </a:p>
        </p:txBody>
      </p:sp>
      <p:sp>
        <p:nvSpPr>
          <p:cNvPr id="83" name="テキスト ボックス 82"/>
          <p:cNvSpPr txBox="1"/>
          <p:nvPr/>
        </p:nvSpPr>
        <p:spPr>
          <a:xfrm>
            <a:off x="7018783" y="2083909"/>
            <a:ext cx="505555" cy="369332"/>
          </a:xfrm>
          <a:prstGeom prst="rect">
            <a:avLst/>
          </a:prstGeom>
          <a:noFill/>
        </p:spPr>
        <p:txBody>
          <a:bodyPr wrap="none" rtlCol="0">
            <a:spAutoFit/>
          </a:bodyPr>
          <a:lstStyle/>
          <a:p>
            <a:r>
              <a:rPr kumimoji="1" lang="en-US" altLang="ja-JP" dirty="0" smtClean="0"/>
              <a:t>t10</a:t>
            </a:r>
            <a:endParaRPr kumimoji="1" lang="ja-JP" altLang="en-US" dirty="0"/>
          </a:p>
        </p:txBody>
      </p:sp>
      <p:sp>
        <p:nvSpPr>
          <p:cNvPr id="84" name="テキスト ボックス 83"/>
          <p:cNvSpPr txBox="1"/>
          <p:nvPr/>
        </p:nvSpPr>
        <p:spPr>
          <a:xfrm>
            <a:off x="7622033" y="2083909"/>
            <a:ext cx="488422" cy="369332"/>
          </a:xfrm>
          <a:prstGeom prst="rect">
            <a:avLst/>
          </a:prstGeom>
          <a:noFill/>
        </p:spPr>
        <p:txBody>
          <a:bodyPr wrap="none" rtlCol="0">
            <a:spAutoFit/>
          </a:bodyPr>
          <a:lstStyle/>
          <a:p>
            <a:r>
              <a:rPr kumimoji="1" lang="en-US" altLang="ja-JP" dirty="0" smtClean="0"/>
              <a:t>t11</a:t>
            </a:r>
            <a:endParaRPr kumimoji="1" lang="ja-JP" altLang="en-US" dirty="0"/>
          </a:p>
        </p:txBody>
      </p:sp>
      <p:sp>
        <p:nvSpPr>
          <p:cNvPr id="85" name="テキスト ボックス 84"/>
          <p:cNvSpPr txBox="1"/>
          <p:nvPr/>
        </p:nvSpPr>
        <p:spPr>
          <a:xfrm>
            <a:off x="8234808" y="2087084"/>
            <a:ext cx="505555" cy="369332"/>
          </a:xfrm>
          <a:prstGeom prst="rect">
            <a:avLst/>
          </a:prstGeom>
          <a:noFill/>
        </p:spPr>
        <p:txBody>
          <a:bodyPr wrap="none" rtlCol="0">
            <a:spAutoFit/>
          </a:bodyPr>
          <a:lstStyle/>
          <a:p>
            <a:r>
              <a:rPr kumimoji="1" lang="en-US" altLang="ja-JP" dirty="0" smtClean="0"/>
              <a:t>t12</a:t>
            </a:r>
            <a:endParaRPr kumimoji="1" lang="ja-JP" altLang="en-US" dirty="0"/>
          </a:p>
        </p:txBody>
      </p:sp>
      <p:sp>
        <p:nvSpPr>
          <p:cNvPr id="86" name="円/楕円 85"/>
          <p:cNvSpPr/>
          <p:nvPr/>
        </p:nvSpPr>
        <p:spPr>
          <a:xfrm>
            <a:off x="1872853" y="2456416"/>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1</a:t>
            </a:r>
            <a:endParaRPr kumimoji="1" lang="ja-JP" altLang="en-US" dirty="0"/>
          </a:p>
        </p:txBody>
      </p:sp>
      <p:sp>
        <p:nvSpPr>
          <p:cNvPr id="87" name="円/楕円 86"/>
          <p:cNvSpPr/>
          <p:nvPr/>
        </p:nvSpPr>
        <p:spPr>
          <a:xfrm>
            <a:off x="4302786" y="2456416"/>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2</a:t>
            </a:r>
            <a:endParaRPr kumimoji="1" lang="ja-JP" altLang="en-US" dirty="0"/>
          </a:p>
        </p:txBody>
      </p:sp>
      <p:sp>
        <p:nvSpPr>
          <p:cNvPr id="88" name="円/楕円 87"/>
          <p:cNvSpPr/>
          <p:nvPr/>
        </p:nvSpPr>
        <p:spPr>
          <a:xfrm>
            <a:off x="7036907" y="2456416"/>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4</a:t>
            </a:r>
            <a:endParaRPr kumimoji="1" lang="ja-JP" altLang="en-US" dirty="0"/>
          </a:p>
        </p:txBody>
      </p:sp>
      <p:sp>
        <p:nvSpPr>
          <p:cNvPr id="90" name="円/楕円 89"/>
          <p:cNvSpPr/>
          <p:nvPr/>
        </p:nvSpPr>
        <p:spPr>
          <a:xfrm>
            <a:off x="957844" y="3033297"/>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0</a:t>
            </a:r>
            <a:endParaRPr kumimoji="1" lang="ja-JP" altLang="en-US" dirty="0"/>
          </a:p>
        </p:txBody>
      </p:sp>
      <p:sp>
        <p:nvSpPr>
          <p:cNvPr id="91" name="円/楕円 90"/>
          <p:cNvSpPr/>
          <p:nvPr/>
        </p:nvSpPr>
        <p:spPr>
          <a:xfrm>
            <a:off x="1567655" y="3033297"/>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2</a:t>
            </a:r>
            <a:endParaRPr kumimoji="1" lang="ja-JP" altLang="en-US" dirty="0"/>
          </a:p>
        </p:txBody>
      </p:sp>
      <p:sp>
        <p:nvSpPr>
          <p:cNvPr id="70" name="円/楕円 69"/>
          <p:cNvSpPr/>
          <p:nvPr/>
        </p:nvSpPr>
        <p:spPr>
          <a:xfrm>
            <a:off x="2177466" y="3033297"/>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4</a:t>
            </a:r>
            <a:endParaRPr kumimoji="1" lang="ja-JP" altLang="en-US" dirty="0"/>
          </a:p>
        </p:txBody>
      </p:sp>
      <p:sp>
        <p:nvSpPr>
          <p:cNvPr id="72" name="円/楕円 71"/>
          <p:cNvSpPr/>
          <p:nvPr/>
        </p:nvSpPr>
        <p:spPr>
          <a:xfrm>
            <a:off x="2787277" y="3033297"/>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6</a:t>
            </a:r>
            <a:endParaRPr kumimoji="1" lang="ja-JP" altLang="en-US" dirty="0"/>
          </a:p>
        </p:txBody>
      </p:sp>
      <p:sp>
        <p:nvSpPr>
          <p:cNvPr id="89" name="円/楕円 88"/>
          <p:cNvSpPr/>
          <p:nvPr/>
        </p:nvSpPr>
        <p:spPr>
          <a:xfrm>
            <a:off x="3397088" y="3033297"/>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0</a:t>
            </a:r>
            <a:endParaRPr kumimoji="1" lang="ja-JP" altLang="en-US" dirty="0"/>
          </a:p>
        </p:txBody>
      </p:sp>
      <p:sp>
        <p:nvSpPr>
          <p:cNvPr id="105" name="円/楕円 104"/>
          <p:cNvSpPr/>
          <p:nvPr/>
        </p:nvSpPr>
        <p:spPr>
          <a:xfrm>
            <a:off x="4006899" y="3033297"/>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1</a:t>
            </a:r>
            <a:endParaRPr kumimoji="1" lang="ja-JP" altLang="en-US" dirty="0"/>
          </a:p>
        </p:txBody>
      </p:sp>
      <p:sp>
        <p:nvSpPr>
          <p:cNvPr id="106" name="円/楕円 105"/>
          <p:cNvSpPr/>
          <p:nvPr/>
        </p:nvSpPr>
        <p:spPr>
          <a:xfrm>
            <a:off x="4616710" y="3033297"/>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3</a:t>
            </a:r>
            <a:endParaRPr kumimoji="1" lang="ja-JP" altLang="en-US" dirty="0"/>
          </a:p>
        </p:txBody>
      </p:sp>
      <p:sp>
        <p:nvSpPr>
          <p:cNvPr id="107" name="円/楕円 106"/>
          <p:cNvSpPr/>
          <p:nvPr/>
        </p:nvSpPr>
        <p:spPr>
          <a:xfrm>
            <a:off x="5226521" y="3033297"/>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4</a:t>
            </a:r>
            <a:endParaRPr kumimoji="1" lang="ja-JP" altLang="en-US" dirty="0"/>
          </a:p>
        </p:txBody>
      </p:sp>
      <p:sp>
        <p:nvSpPr>
          <p:cNvPr id="109" name="円/楕円 108"/>
          <p:cNvSpPr/>
          <p:nvPr/>
        </p:nvSpPr>
        <p:spPr>
          <a:xfrm>
            <a:off x="5825751" y="3033297"/>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0</a:t>
            </a:r>
            <a:endParaRPr kumimoji="1" lang="ja-JP" altLang="en-US" dirty="0"/>
          </a:p>
        </p:txBody>
      </p:sp>
      <p:sp>
        <p:nvSpPr>
          <p:cNvPr id="110" name="円/楕円 109"/>
          <p:cNvSpPr/>
          <p:nvPr/>
        </p:nvSpPr>
        <p:spPr>
          <a:xfrm>
            <a:off x="6427096" y="3033297"/>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1</a:t>
            </a:r>
            <a:endParaRPr kumimoji="1" lang="ja-JP" altLang="en-US" dirty="0"/>
          </a:p>
        </p:txBody>
      </p:sp>
      <p:sp>
        <p:nvSpPr>
          <p:cNvPr id="111" name="円/楕円 110"/>
          <p:cNvSpPr/>
          <p:nvPr/>
        </p:nvSpPr>
        <p:spPr>
          <a:xfrm>
            <a:off x="7036907" y="3033297"/>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2</a:t>
            </a:r>
            <a:endParaRPr kumimoji="1" lang="ja-JP" altLang="en-US" dirty="0"/>
          </a:p>
        </p:txBody>
      </p:sp>
      <p:sp>
        <p:nvSpPr>
          <p:cNvPr id="112" name="円/楕円 111"/>
          <p:cNvSpPr/>
          <p:nvPr/>
        </p:nvSpPr>
        <p:spPr>
          <a:xfrm>
            <a:off x="7646718" y="3033297"/>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3</a:t>
            </a:r>
            <a:endParaRPr kumimoji="1" lang="ja-JP" altLang="en-US" dirty="0"/>
          </a:p>
        </p:txBody>
      </p:sp>
      <p:sp>
        <p:nvSpPr>
          <p:cNvPr id="113" name="円/楕円 112"/>
          <p:cNvSpPr/>
          <p:nvPr/>
        </p:nvSpPr>
        <p:spPr>
          <a:xfrm>
            <a:off x="8256529" y="3033297"/>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6</a:t>
            </a:r>
            <a:endParaRPr kumimoji="1" lang="ja-JP" altLang="en-US" dirty="0"/>
          </a:p>
        </p:txBody>
      </p:sp>
      <p:cxnSp>
        <p:nvCxnSpPr>
          <p:cNvPr id="21" name="直線コネクタ 20"/>
          <p:cNvCxnSpPr>
            <a:stCxn id="86" idx="4"/>
            <a:endCxn id="90" idx="0"/>
          </p:cNvCxnSpPr>
          <p:nvPr/>
        </p:nvCxnSpPr>
        <p:spPr>
          <a:xfrm flipH="1">
            <a:off x="1182317" y="2905361"/>
            <a:ext cx="915009" cy="12793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4" name="直線コネクタ 113"/>
          <p:cNvCxnSpPr>
            <a:stCxn id="86" idx="4"/>
            <a:endCxn id="91" idx="0"/>
          </p:cNvCxnSpPr>
          <p:nvPr/>
        </p:nvCxnSpPr>
        <p:spPr>
          <a:xfrm flipH="1">
            <a:off x="1792128" y="2905361"/>
            <a:ext cx="305198" cy="12793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直線コネクタ 114"/>
          <p:cNvCxnSpPr>
            <a:stCxn id="86" idx="4"/>
            <a:endCxn id="70" idx="0"/>
          </p:cNvCxnSpPr>
          <p:nvPr/>
        </p:nvCxnSpPr>
        <p:spPr>
          <a:xfrm>
            <a:off x="2097326" y="2905361"/>
            <a:ext cx="304613" cy="12793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6" name="直線コネクタ 115"/>
          <p:cNvCxnSpPr>
            <a:stCxn id="86" idx="4"/>
            <a:endCxn id="72" idx="0"/>
          </p:cNvCxnSpPr>
          <p:nvPr/>
        </p:nvCxnSpPr>
        <p:spPr>
          <a:xfrm>
            <a:off x="2097326" y="2905361"/>
            <a:ext cx="914424" cy="12793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7" name="直線コネクタ 116"/>
          <p:cNvCxnSpPr>
            <a:stCxn id="87" idx="4"/>
            <a:endCxn id="89" idx="0"/>
          </p:cNvCxnSpPr>
          <p:nvPr/>
        </p:nvCxnSpPr>
        <p:spPr>
          <a:xfrm flipH="1">
            <a:off x="3621561" y="2905361"/>
            <a:ext cx="905698" cy="12793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8" name="直線コネクタ 117"/>
          <p:cNvCxnSpPr>
            <a:stCxn id="87" idx="4"/>
            <a:endCxn id="105" idx="0"/>
          </p:cNvCxnSpPr>
          <p:nvPr/>
        </p:nvCxnSpPr>
        <p:spPr>
          <a:xfrm flipH="1">
            <a:off x="4231372" y="2905361"/>
            <a:ext cx="295887" cy="12793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9" name="直線コネクタ 118"/>
          <p:cNvCxnSpPr>
            <a:stCxn id="87" idx="4"/>
            <a:endCxn id="106" idx="0"/>
          </p:cNvCxnSpPr>
          <p:nvPr/>
        </p:nvCxnSpPr>
        <p:spPr>
          <a:xfrm>
            <a:off x="4527259" y="2905361"/>
            <a:ext cx="313924" cy="12793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0" name="直線コネクタ 119"/>
          <p:cNvCxnSpPr>
            <a:stCxn id="87" idx="4"/>
            <a:endCxn id="107" idx="0"/>
          </p:cNvCxnSpPr>
          <p:nvPr/>
        </p:nvCxnSpPr>
        <p:spPr>
          <a:xfrm>
            <a:off x="4527259" y="2905361"/>
            <a:ext cx="923735" cy="12793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1" name="直線コネクタ 120"/>
          <p:cNvCxnSpPr>
            <a:stCxn id="88" idx="4"/>
            <a:endCxn id="109" idx="0"/>
          </p:cNvCxnSpPr>
          <p:nvPr/>
        </p:nvCxnSpPr>
        <p:spPr>
          <a:xfrm flipH="1">
            <a:off x="6050224" y="2905361"/>
            <a:ext cx="1211156" cy="12793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2" name="直線コネクタ 121"/>
          <p:cNvCxnSpPr>
            <a:stCxn id="88" idx="4"/>
            <a:endCxn id="110" idx="0"/>
          </p:cNvCxnSpPr>
          <p:nvPr/>
        </p:nvCxnSpPr>
        <p:spPr>
          <a:xfrm flipH="1">
            <a:off x="6651569" y="2905361"/>
            <a:ext cx="609811" cy="12793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3" name="直線コネクタ 122"/>
          <p:cNvCxnSpPr>
            <a:stCxn id="88" idx="4"/>
            <a:endCxn id="111" idx="0"/>
          </p:cNvCxnSpPr>
          <p:nvPr/>
        </p:nvCxnSpPr>
        <p:spPr>
          <a:xfrm>
            <a:off x="7261380" y="2905361"/>
            <a:ext cx="0" cy="12793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5" name="直線コネクタ 124"/>
          <p:cNvCxnSpPr>
            <a:stCxn id="88" idx="4"/>
            <a:endCxn id="112" idx="0"/>
          </p:cNvCxnSpPr>
          <p:nvPr/>
        </p:nvCxnSpPr>
        <p:spPr>
          <a:xfrm>
            <a:off x="7261380" y="2905361"/>
            <a:ext cx="609811" cy="12793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8" name="直線コネクタ 127"/>
          <p:cNvCxnSpPr>
            <a:stCxn id="88" idx="4"/>
            <a:endCxn id="113" idx="0"/>
          </p:cNvCxnSpPr>
          <p:nvPr/>
        </p:nvCxnSpPr>
        <p:spPr>
          <a:xfrm>
            <a:off x="7261380" y="2905361"/>
            <a:ext cx="1219622" cy="12793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aphicFrame>
        <p:nvGraphicFramePr>
          <p:cNvPr id="132" name="表 131"/>
          <p:cNvGraphicFramePr>
            <a:graphicFrameLocks noGrp="1"/>
          </p:cNvGraphicFramePr>
          <p:nvPr>
            <p:extLst>
              <p:ext uri="{D42A27DB-BD31-4B8C-83A1-F6EECF244321}">
                <p14:modId xmlns:p14="http://schemas.microsoft.com/office/powerpoint/2010/main" val="2949976910"/>
              </p:ext>
            </p:extLst>
          </p:nvPr>
        </p:nvGraphicFramePr>
        <p:xfrm>
          <a:off x="882359" y="3796340"/>
          <a:ext cx="7899398" cy="626532"/>
        </p:xfrm>
        <a:graphic>
          <a:graphicData uri="http://schemas.openxmlformats.org/drawingml/2006/table">
            <a:tbl>
              <a:tblPr bandRow="1">
                <a:tableStyleId>{5C22544A-7EE6-4342-B048-85BDC9FD1C3A}</a:tableStyleId>
              </a:tblPr>
              <a:tblGrid>
                <a:gridCol w="607646"/>
                <a:gridCol w="607646"/>
                <a:gridCol w="607646"/>
                <a:gridCol w="607646"/>
                <a:gridCol w="607646"/>
                <a:gridCol w="607646"/>
                <a:gridCol w="607646"/>
                <a:gridCol w="607646"/>
                <a:gridCol w="607646"/>
                <a:gridCol w="607646"/>
                <a:gridCol w="607646"/>
                <a:gridCol w="607646"/>
                <a:gridCol w="607646"/>
              </a:tblGrid>
              <a:tr h="626532">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r>
            </a:tbl>
          </a:graphicData>
        </a:graphic>
      </p:graphicFrame>
      <p:grpSp>
        <p:nvGrpSpPr>
          <p:cNvPr id="146" name="図形グループ 145"/>
          <p:cNvGrpSpPr/>
          <p:nvPr/>
        </p:nvGrpSpPr>
        <p:grpSpPr>
          <a:xfrm>
            <a:off x="957844" y="3886310"/>
            <a:ext cx="7747630" cy="448945"/>
            <a:chOff x="767635" y="5059903"/>
            <a:chExt cx="7747630" cy="448945"/>
          </a:xfrm>
        </p:grpSpPr>
        <p:sp>
          <p:nvSpPr>
            <p:cNvPr id="133" name="円/楕円 132"/>
            <p:cNvSpPr/>
            <p:nvPr/>
          </p:nvSpPr>
          <p:spPr>
            <a:xfrm>
              <a:off x="767635" y="5059903"/>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0</a:t>
              </a:r>
              <a:endParaRPr kumimoji="1" lang="ja-JP" altLang="en-US" dirty="0"/>
            </a:p>
          </p:txBody>
        </p:sp>
        <p:sp>
          <p:nvSpPr>
            <p:cNvPr id="134" name="円/楕円 133"/>
            <p:cNvSpPr/>
            <p:nvPr/>
          </p:nvSpPr>
          <p:spPr>
            <a:xfrm>
              <a:off x="1377446" y="5059903"/>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2</a:t>
              </a:r>
              <a:endParaRPr kumimoji="1" lang="ja-JP" altLang="en-US" dirty="0"/>
            </a:p>
          </p:txBody>
        </p:sp>
        <p:sp>
          <p:nvSpPr>
            <p:cNvPr id="135" name="円/楕円 134"/>
            <p:cNvSpPr/>
            <p:nvPr/>
          </p:nvSpPr>
          <p:spPr>
            <a:xfrm>
              <a:off x="1987257" y="5059903"/>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4</a:t>
              </a:r>
              <a:endParaRPr kumimoji="1" lang="ja-JP" altLang="en-US" dirty="0"/>
            </a:p>
          </p:txBody>
        </p:sp>
        <p:sp>
          <p:nvSpPr>
            <p:cNvPr id="136" name="円/楕円 135"/>
            <p:cNvSpPr/>
            <p:nvPr/>
          </p:nvSpPr>
          <p:spPr>
            <a:xfrm>
              <a:off x="2597068" y="5059903"/>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6</a:t>
              </a:r>
              <a:endParaRPr kumimoji="1" lang="ja-JP" altLang="en-US" dirty="0"/>
            </a:p>
          </p:txBody>
        </p:sp>
        <p:sp>
          <p:nvSpPr>
            <p:cNvPr id="137" name="円/楕円 136"/>
            <p:cNvSpPr/>
            <p:nvPr/>
          </p:nvSpPr>
          <p:spPr>
            <a:xfrm>
              <a:off x="3206879" y="5059903"/>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0</a:t>
              </a:r>
              <a:endParaRPr kumimoji="1" lang="ja-JP" altLang="en-US" dirty="0"/>
            </a:p>
          </p:txBody>
        </p:sp>
        <p:sp>
          <p:nvSpPr>
            <p:cNvPr id="138" name="円/楕円 137"/>
            <p:cNvSpPr/>
            <p:nvPr/>
          </p:nvSpPr>
          <p:spPr>
            <a:xfrm>
              <a:off x="3816690" y="5059903"/>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1</a:t>
              </a:r>
              <a:endParaRPr kumimoji="1" lang="ja-JP" altLang="en-US" dirty="0"/>
            </a:p>
          </p:txBody>
        </p:sp>
        <p:sp>
          <p:nvSpPr>
            <p:cNvPr id="139" name="円/楕円 138"/>
            <p:cNvSpPr/>
            <p:nvPr/>
          </p:nvSpPr>
          <p:spPr>
            <a:xfrm>
              <a:off x="4426501" y="5059903"/>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3</a:t>
              </a:r>
              <a:endParaRPr kumimoji="1" lang="ja-JP" altLang="en-US" dirty="0"/>
            </a:p>
          </p:txBody>
        </p:sp>
        <p:sp>
          <p:nvSpPr>
            <p:cNvPr id="140" name="円/楕円 139"/>
            <p:cNvSpPr/>
            <p:nvPr/>
          </p:nvSpPr>
          <p:spPr>
            <a:xfrm>
              <a:off x="5036312" y="5059903"/>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4</a:t>
              </a:r>
              <a:endParaRPr kumimoji="1" lang="ja-JP" altLang="en-US" dirty="0"/>
            </a:p>
          </p:txBody>
        </p:sp>
        <p:sp>
          <p:nvSpPr>
            <p:cNvPr id="141" name="円/楕円 140"/>
            <p:cNvSpPr/>
            <p:nvPr/>
          </p:nvSpPr>
          <p:spPr>
            <a:xfrm>
              <a:off x="5635542" y="5059903"/>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0</a:t>
              </a:r>
              <a:endParaRPr kumimoji="1" lang="ja-JP" altLang="en-US" dirty="0"/>
            </a:p>
          </p:txBody>
        </p:sp>
        <p:sp>
          <p:nvSpPr>
            <p:cNvPr id="142" name="円/楕円 141"/>
            <p:cNvSpPr/>
            <p:nvPr/>
          </p:nvSpPr>
          <p:spPr>
            <a:xfrm>
              <a:off x="6236887" y="5059903"/>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1</a:t>
              </a:r>
              <a:endParaRPr kumimoji="1" lang="ja-JP" altLang="en-US" dirty="0"/>
            </a:p>
          </p:txBody>
        </p:sp>
        <p:sp>
          <p:nvSpPr>
            <p:cNvPr id="143" name="円/楕円 142"/>
            <p:cNvSpPr/>
            <p:nvPr/>
          </p:nvSpPr>
          <p:spPr>
            <a:xfrm>
              <a:off x="6846698" y="5059903"/>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2</a:t>
              </a:r>
              <a:endParaRPr kumimoji="1" lang="ja-JP" altLang="en-US" dirty="0"/>
            </a:p>
          </p:txBody>
        </p:sp>
        <p:sp>
          <p:nvSpPr>
            <p:cNvPr id="144" name="円/楕円 143"/>
            <p:cNvSpPr/>
            <p:nvPr/>
          </p:nvSpPr>
          <p:spPr>
            <a:xfrm>
              <a:off x="7456509" y="5059903"/>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3</a:t>
              </a:r>
              <a:endParaRPr kumimoji="1" lang="ja-JP" altLang="en-US" dirty="0"/>
            </a:p>
          </p:txBody>
        </p:sp>
        <p:sp>
          <p:nvSpPr>
            <p:cNvPr id="145" name="円/楕円 144"/>
            <p:cNvSpPr/>
            <p:nvPr/>
          </p:nvSpPr>
          <p:spPr>
            <a:xfrm>
              <a:off x="8066320" y="5059903"/>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6</a:t>
              </a:r>
              <a:endParaRPr kumimoji="1" lang="ja-JP" altLang="en-US" dirty="0"/>
            </a:p>
          </p:txBody>
        </p:sp>
      </p:grpSp>
      <p:cxnSp>
        <p:nvCxnSpPr>
          <p:cNvPr id="148" name="直線矢印コネクタ 147"/>
          <p:cNvCxnSpPr>
            <a:stCxn id="90" idx="4"/>
          </p:cNvCxnSpPr>
          <p:nvPr/>
        </p:nvCxnSpPr>
        <p:spPr>
          <a:xfrm>
            <a:off x="1182317" y="3482242"/>
            <a:ext cx="0" cy="314098"/>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49" name="直線矢印コネクタ 148"/>
          <p:cNvCxnSpPr/>
          <p:nvPr/>
        </p:nvCxnSpPr>
        <p:spPr>
          <a:xfrm>
            <a:off x="1793636" y="3482242"/>
            <a:ext cx="0" cy="314098"/>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51" name="直線矢印コネクタ 150"/>
          <p:cNvCxnSpPr/>
          <p:nvPr/>
        </p:nvCxnSpPr>
        <p:spPr>
          <a:xfrm>
            <a:off x="2405166" y="3477593"/>
            <a:ext cx="0" cy="314098"/>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53" name="直線矢印コネクタ 152"/>
          <p:cNvCxnSpPr/>
          <p:nvPr/>
        </p:nvCxnSpPr>
        <p:spPr>
          <a:xfrm>
            <a:off x="3010031" y="3482242"/>
            <a:ext cx="0" cy="314098"/>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54" name="直線矢印コネクタ 153"/>
          <p:cNvCxnSpPr/>
          <p:nvPr/>
        </p:nvCxnSpPr>
        <p:spPr>
          <a:xfrm>
            <a:off x="3621561" y="3477593"/>
            <a:ext cx="0" cy="314098"/>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56" name="直線矢印コネクタ 155"/>
          <p:cNvCxnSpPr/>
          <p:nvPr/>
        </p:nvCxnSpPr>
        <p:spPr>
          <a:xfrm>
            <a:off x="4222299" y="3477593"/>
            <a:ext cx="0" cy="314098"/>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57" name="直線矢印コネクタ 156"/>
          <p:cNvCxnSpPr/>
          <p:nvPr/>
        </p:nvCxnSpPr>
        <p:spPr>
          <a:xfrm>
            <a:off x="4833829" y="3472944"/>
            <a:ext cx="0" cy="314098"/>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58" name="直線矢印コネクタ 157"/>
          <p:cNvCxnSpPr/>
          <p:nvPr/>
        </p:nvCxnSpPr>
        <p:spPr>
          <a:xfrm>
            <a:off x="5438694" y="3477593"/>
            <a:ext cx="0" cy="314098"/>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59" name="直線矢印コネクタ 158"/>
          <p:cNvCxnSpPr/>
          <p:nvPr/>
        </p:nvCxnSpPr>
        <p:spPr>
          <a:xfrm>
            <a:off x="6050224" y="3472944"/>
            <a:ext cx="0" cy="314098"/>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61" name="直線矢印コネクタ 160"/>
          <p:cNvCxnSpPr/>
          <p:nvPr/>
        </p:nvCxnSpPr>
        <p:spPr>
          <a:xfrm>
            <a:off x="6662421" y="3477593"/>
            <a:ext cx="0" cy="314098"/>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62" name="直線矢印コネクタ 161"/>
          <p:cNvCxnSpPr/>
          <p:nvPr/>
        </p:nvCxnSpPr>
        <p:spPr>
          <a:xfrm>
            <a:off x="7273951" y="3472944"/>
            <a:ext cx="0" cy="314098"/>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63" name="直線矢印コネクタ 162"/>
          <p:cNvCxnSpPr/>
          <p:nvPr/>
        </p:nvCxnSpPr>
        <p:spPr>
          <a:xfrm>
            <a:off x="7878816" y="3477593"/>
            <a:ext cx="0" cy="314098"/>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64" name="直線矢印コネクタ 163"/>
          <p:cNvCxnSpPr/>
          <p:nvPr/>
        </p:nvCxnSpPr>
        <p:spPr>
          <a:xfrm>
            <a:off x="8490346" y="3472944"/>
            <a:ext cx="0" cy="314098"/>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65" name="テキスト ボックス 164"/>
          <p:cNvSpPr txBox="1"/>
          <p:nvPr/>
        </p:nvSpPr>
        <p:spPr>
          <a:xfrm>
            <a:off x="6134469" y="4417395"/>
            <a:ext cx="2662670" cy="307777"/>
          </a:xfrm>
          <a:prstGeom prst="rect">
            <a:avLst/>
          </a:prstGeom>
          <a:noFill/>
        </p:spPr>
        <p:txBody>
          <a:bodyPr wrap="none" rtlCol="0">
            <a:spAutoFit/>
          </a:bodyPr>
          <a:lstStyle/>
          <a:p>
            <a:r>
              <a:rPr lang="en-US" altLang="ja-JP" sz="1400" dirty="0" err="1" smtClean="0">
                <a:latin typeface="Courier"/>
                <a:cs typeface="Courier"/>
              </a:rPr>
              <a:t>gather</a:t>
            </a:r>
            <a:r>
              <a:rPr kumimoji="1" lang="en-US" altLang="ja-JP" sz="1400" dirty="0" err="1" smtClean="0">
                <a:latin typeface="Courier"/>
                <a:cs typeface="Courier"/>
              </a:rPr>
              <a:t>_neighbors_kernel</a:t>
            </a:r>
            <a:endParaRPr kumimoji="1" lang="ja-JP" altLang="en-US" sz="1400" dirty="0">
              <a:latin typeface="Courier"/>
              <a:cs typeface="Courier"/>
            </a:endParaRPr>
          </a:p>
        </p:txBody>
      </p:sp>
      <p:graphicFrame>
        <p:nvGraphicFramePr>
          <p:cNvPr id="183" name="表 182"/>
          <p:cNvGraphicFramePr>
            <a:graphicFrameLocks noGrp="1"/>
          </p:cNvGraphicFramePr>
          <p:nvPr>
            <p:extLst>
              <p:ext uri="{D42A27DB-BD31-4B8C-83A1-F6EECF244321}">
                <p14:modId xmlns:p14="http://schemas.microsoft.com/office/powerpoint/2010/main" val="2276476528"/>
              </p:ext>
            </p:extLst>
          </p:nvPr>
        </p:nvGraphicFramePr>
        <p:xfrm>
          <a:off x="882359" y="1263894"/>
          <a:ext cx="1822449" cy="626532"/>
        </p:xfrm>
        <a:graphic>
          <a:graphicData uri="http://schemas.openxmlformats.org/drawingml/2006/table">
            <a:tbl>
              <a:tblPr bandRow="1">
                <a:tableStyleId>{5C22544A-7EE6-4342-B048-85BDC9FD1C3A}</a:tableStyleId>
              </a:tblPr>
              <a:tblGrid>
                <a:gridCol w="607483"/>
                <a:gridCol w="607483"/>
                <a:gridCol w="607483"/>
              </a:tblGrid>
              <a:tr h="626532">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r>
            </a:tbl>
          </a:graphicData>
        </a:graphic>
      </p:graphicFrame>
      <p:grpSp>
        <p:nvGrpSpPr>
          <p:cNvPr id="229" name="図形グループ 228"/>
          <p:cNvGrpSpPr/>
          <p:nvPr/>
        </p:nvGrpSpPr>
        <p:grpSpPr>
          <a:xfrm>
            <a:off x="959653" y="1352215"/>
            <a:ext cx="1668567" cy="448945"/>
            <a:chOff x="769444" y="1612321"/>
            <a:chExt cx="1668567" cy="448945"/>
          </a:xfrm>
        </p:grpSpPr>
        <p:sp>
          <p:nvSpPr>
            <p:cNvPr id="185" name="円/楕円 184"/>
            <p:cNvSpPr/>
            <p:nvPr/>
          </p:nvSpPr>
          <p:spPr>
            <a:xfrm>
              <a:off x="769444" y="1612321"/>
              <a:ext cx="448945" cy="44894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t>1</a:t>
              </a:r>
              <a:endParaRPr kumimoji="1" lang="ja-JP" altLang="en-US" dirty="0"/>
            </a:p>
          </p:txBody>
        </p:sp>
        <p:sp>
          <p:nvSpPr>
            <p:cNvPr id="186" name="円/楕円 185"/>
            <p:cNvSpPr/>
            <p:nvPr/>
          </p:nvSpPr>
          <p:spPr>
            <a:xfrm>
              <a:off x="1379255" y="1612321"/>
              <a:ext cx="448945" cy="44894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t>2</a:t>
              </a:r>
              <a:endParaRPr kumimoji="1" lang="ja-JP" altLang="en-US" dirty="0"/>
            </a:p>
          </p:txBody>
        </p:sp>
        <p:sp>
          <p:nvSpPr>
            <p:cNvPr id="187" name="円/楕円 186"/>
            <p:cNvSpPr/>
            <p:nvPr/>
          </p:nvSpPr>
          <p:spPr>
            <a:xfrm>
              <a:off x="1989066" y="1612321"/>
              <a:ext cx="448945" cy="44894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t>4</a:t>
              </a:r>
              <a:endParaRPr kumimoji="1" lang="ja-JP" altLang="en-US" dirty="0"/>
            </a:p>
          </p:txBody>
        </p:sp>
      </p:grpSp>
      <p:sp>
        <p:nvSpPr>
          <p:cNvPr id="198" name="角丸四角形 197"/>
          <p:cNvSpPr/>
          <p:nvPr/>
        </p:nvSpPr>
        <p:spPr>
          <a:xfrm>
            <a:off x="626796" y="4936843"/>
            <a:ext cx="8369300" cy="1045438"/>
          </a:xfrm>
          <a:prstGeom prst="roundRect">
            <a:avLst>
              <a:gd name="adj" fmla="val 14432"/>
            </a:avLst>
          </a:prstGeom>
          <a:ln w="28575" cmpd="sng"/>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graphicFrame>
        <p:nvGraphicFramePr>
          <p:cNvPr id="199" name="表 198"/>
          <p:cNvGraphicFramePr>
            <a:graphicFrameLocks noGrp="1"/>
          </p:cNvGraphicFramePr>
          <p:nvPr>
            <p:extLst>
              <p:ext uri="{D42A27DB-BD31-4B8C-83A1-F6EECF244321}">
                <p14:modId xmlns:p14="http://schemas.microsoft.com/office/powerpoint/2010/main" val="3870301693"/>
              </p:ext>
            </p:extLst>
          </p:nvPr>
        </p:nvGraphicFramePr>
        <p:xfrm>
          <a:off x="882359" y="5047972"/>
          <a:ext cx="7899398" cy="626532"/>
        </p:xfrm>
        <a:graphic>
          <a:graphicData uri="http://schemas.openxmlformats.org/drawingml/2006/table">
            <a:tbl>
              <a:tblPr bandRow="1">
                <a:tableStyleId>{5C22544A-7EE6-4342-B048-85BDC9FD1C3A}</a:tableStyleId>
              </a:tblPr>
              <a:tblGrid>
                <a:gridCol w="607646"/>
                <a:gridCol w="607646"/>
                <a:gridCol w="607646"/>
                <a:gridCol w="607646"/>
                <a:gridCol w="607646"/>
                <a:gridCol w="607646"/>
                <a:gridCol w="607646"/>
                <a:gridCol w="607646"/>
                <a:gridCol w="607646"/>
                <a:gridCol w="607646"/>
                <a:gridCol w="607646"/>
                <a:gridCol w="607646"/>
                <a:gridCol w="607646"/>
              </a:tblGrid>
              <a:tr h="626532">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r>
            </a:tbl>
          </a:graphicData>
        </a:graphic>
      </p:graphicFrame>
      <p:grpSp>
        <p:nvGrpSpPr>
          <p:cNvPr id="200" name="図形グループ 199"/>
          <p:cNvGrpSpPr/>
          <p:nvPr/>
        </p:nvGrpSpPr>
        <p:grpSpPr>
          <a:xfrm>
            <a:off x="957844" y="5137942"/>
            <a:ext cx="7747630" cy="448945"/>
            <a:chOff x="767635" y="5059903"/>
            <a:chExt cx="7747630" cy="448945"/>
          </a:xfrm>
        </p:grpSpPr>
        <p:sp>
          <p:nvSpPr>
            <p:cNvPr id="201" name="円/楕円 200"/>
            <p:cNvSpPr/>
            <p:nvPr/>
          </p:nvSpPr>
          <p:spPr>
            <a:xfrm>
              <a:off x="767635" y="5059903"/>
              <a:ext cx="448945" cy="448945"/>
            </a:xfrm>
            <a:prstGeom prst="ellipse">
              <a:avLst/>
            </a:prstGeom>
            <a:solidFill>
              <a:srgbClr val="7F7F7F"/>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solidFill>
                    <a:schemeClr val="tx1"/>
                  </a:solidFill>
                </a:rPr>
                <a:t>0</a:t>
              </a:r>
              <a:endParaRPr kumimoji="1" lang="ja-JP" altLang="en-US" dirty="0">
                <a:solidFill>
                  <a:schemeClr val="tx1"/>
                </a:solidFill>
              </a:endParaRPr>
            </a:p>
          </p:txBody>
        </p:sp>
        <p:sp>
          <p:nvSpPr>
            <p:cNvPr id="202" name="円/楕円 201"/>
            <p:cNvSpPr/>
            <p:nvPr/>
          </p:nvSpPr>
          <p:spPr>
            <a:xfrm>
              <a:off x="1377446" y="5059903"/>
              <a:ext cx="448945" cy="448945"/>
            </a:xfrm>
            <a:prstGeom prst="ellipse">
              <a:avLst/>
            </a:prstGeom>
            <a:solidFill>
              <a:srgbClr val="7F7F7F"/>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solidFill>
                    <a:schemeClr val="tx1"/>
                  </a:solidFill>
                </a:rPr>
                <a:t>0</a:t>
              </a:r>
              <a:endParaRPr kumimoji="1" lang="ja-JP" altLang="en-US" dirty="0">
                <a:solidFill>
                  <a:schemeClr val="tx1"/>
                </a:solidFill>
              </a:endParaRPr>
            </a:p>
          </p:txBody>
        </p:sp>
        <p:sp>
          <p:nvSpPr>
            <p:cNvPr id="203" name="円/楕円 202"/>
            <p:cNvSpPr/>
            <p:nvPr/>
          </p:nvSpPr>
          <p:spPr>
            <a:xfrm>
              <a:off x="1987257" y="5059903"/>
              <a:ext cx="448945" cy="448945"/>
            </a:xfrm>
            <a:prstGeom prst="ellipse">
              <a:avLst/>
            </a:prstGeom>
            <a:solidFill>
              <a:srgbClr val="7F7F7F"/>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solidFill>
                    <a:schemeClr val="tx1"/>
                  </a:solidFill>
                </a:rPr>
                <a:t>0</a:t>
              </a:r>
              <a:endParaRPr kumimoji="1" lang="ja-JP" altLang="en-US" dirty="0">
                <a:solidFill>
                  <a:schemeClr val="tx1"/>
                </a:solidFill>
              </a:endParaRPr>
            </a:p>
          </p:txBody>
        </p:sp>
        <p:sp>
          <p:nvSpPr>
            <p:cNvPr id="204" name="円/楕円 203"/>
            <p:cNvSpPr/>
            <p:nvPr/>
          </p:nvSpPr>
          <p:spPr>
            <a:xfrm>
              <a:off x="2597068" y="5059903"/>
              <a:ext cx="448945" cy="448945"/>
            </a:xfrm>
            <a:prstGeom prst="ellipse">
              <a:avLst/>
            </a:prstGeom>
            <a:solidFill>
              <a:srgbClr val="7F7F7F"/>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chemeClr val="tx1"/>
                  </a:solidFill>
                </a:rPr>
                <a:t>1</a:t>
              </a:r>
              <a:endParaRPr kumimoji="1" lang="ja-JP" altLang="en-US" dirty="0">
                <a:solidFill>
                  <a:schemeClr val="tx1"/>
                </a:solidFill>
              </a:endParaRPr>
            </a:p>
          </p:txBody>
        </p:sp>
        <p:sp>
          <p:nvSpPr>
            <p:cNvPr id="205" name="円/楕円 204"/>
            <p:cNvSpPr/>
            <p:nvPr/>
          </p:nvSpPr>
          <p:spPr>
            <a:xfrm>
              <a:off x="3206879" y="5059903"/>
              <a:ext cx="448945" cy="448945"/>
            </a:xfrm>
            <a:prstGeom prst="ellipse">
              <a:avLst/>
            </a:prstGeom>
            <a:solidFill>
              <a:srgbClr val="7F7F7F"/>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chemeClr val="tx1"/>
                  </a:solidFill>
                </a:rPr>
                <a:t>1</a:t>
              </a:r>
              <a:endParaRPr kumimoji="1" lang="ja-JP" altLang="en-US" dirty="0">
                <a:solidFill>
                  <a:schemeClr val="tx1"/>
                </a:solidFill>
              </a:endParaRPr>
            </a:p>
          </p:txBody>
        </p:sp>
        <p:sp>
          <p:nvSpPr>
            <p:cNvPr id="206" name="円/楕円 205"/>
            <p:cNvSpPr/>
            <p:nvPr/>
          </p:nvSpPr>
          <p:spPr>
            <a:xfrm>
              <a:off x="3816690" y="5059903"/>
              <a:ext cx="448945" cy="448945"/>
            </a:xfrm>
            <a:prstGeom prst="ellipse">
              <a:avLst/>
            </a:prstGeom>
            <a:solidFill>
              <a:srgbClr val="7F7F7F"/>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chemeClr val="tx1"/>
                  </a:solidFill>
                </a:rPr>
                <a:t>2</a:t>
              </a:r>
              <a:endParaRPr kumimoji="1" lang="ja-JP" altLang="en-US" dirty="0">
                <a:solidFill>
                  <a:schemeClr val="tx1"/>
                </a:solidFill>
              </a:endParaRPr>
            </a:p>
          </p:txBody>
        </p:sp>
        <p:sp>
          <p:nvSpPr>
            <p:cNvPr id="207" name="円/楕円 206"/>
            <p:cNvSpPr/>
            <p:nvPr/>
          </p:nvSpPr>
          <p:spPr>
            <a:xfrm>
              <a:off x="4426501" y="5059903"/>
              <a:ext cx="448945" cy="448945"/>
            </a:xfrm>
            <a:prstGeom prst="ellipse">
              <a:avLst/>
            </a:prstGeom>
            <a:solidFill>
              <a:srgbClr val="7F7F7F"/>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solidFill>
                    <a:schemeClr val="tx1"/>
                  </a:solidFill>
                </a:rPr>
                <a:t>2</a:t>
              </a:r>
              <a:endParaRPr kumimoji="1" lang="ja-JP" altLang="en-US" dirty="0">
                <a:solidFill>
                  <a:schemeClr val="tx1"/>
                </a:solidFill>
              </a:endParaRPr>
            </a:p>
          </p:txBody>
        </p:sp>
        <p:sp>
          <p:nvSpPr>
            <p:cNvPr id="208" name="円/楕円 207"/>
            <p:cNvSpPr/>
            <p:nvPr/>
          </p:nvSpPr>
          <p:spPr>
            <a:xfrm>
              <a:off x="5036312" y="5059903"/>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solidFill>
                    <a:schemeClr val="tx1"/>
                  </a:solidFill>
                </a:rPr>
                <a:t>3</a:t>
              </a:r>
              <a:endParaRPr kumimoji="1" lang="ja-JP" altLang="en-US" dirty="0">
                <a:solidFill>
                  <a:schemeClr val="tx1"/>
                </a:solidFill>
              </a:endParaRPr>
            </a:p>
          </p:txBody>
        </p:sp>
        <p:sp>
          <p:nvSpPr>
            <p:cNvPr id="209" name="円/楕円 208"/>
            <p:cNvSpPr/>
            <p:nvPr/>
          </p:nvSpPr>
          <p:spPr>
            <a:xfrm>
              <a:off x="5635542" y="5059903"/>
              <a:ext cx="448945" cy="448945"/>
            </a:xfrm>
            <a:prstGeom prst="ellipse">
              <a:avLst/>
            </a:prstGeom>
            <a:solidFill>
              <a:srgbClr val="7F7F7F"/>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chemeClr val="tx1"/>
                  </a:solidFill>
                </a:rPr>
                <a:t>3</a:t>
              </a:r>
              <a:endParaRPr kumimoji="1" lang="ja-JP" altLang="en-US" dirty="0">
                <a:solidFill>
                  <a:schemeClr val="tx1"/>
                </a:solidFill>
              </a:endParaRPr>
            </a:p>
          </p:txBody>
        </p:sp>
        <p:sp>
          <p:nvSpPr>
            <p:cNvPr id="210" name="円/楕円 209"/>
            <p:cNvSpPr/>
            <p:nvPr/>
          </p:nvSpPr>
          <p:spPr>
            <a:xfrm>
              <a:off x="6236887" y="5059903"/>
              <a:ext cx="448945" cy="448945"/>
            </a:xfrm>
            <a:prstGeom prst="ellipse">
              <a:avLst/>
            </a:prstGeom>
            <a:solidFill>
              <a:srgbClr val="7F7F7F"/>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solidFill>
                    <a:schemeClr val="tx1"/>
                  </a:solidFill>
                </a:rPr>
                <a:t>4</a:t>
              </a:r>
              <a:endParaRPr kumimoji="1" lang="ja-JP" altLang="en-US" dirty="0">
                <a:solidFill>
                  <a:schemeClr val="tx1"/>
                </a:solidFill>
              </a:endParaRPr>
            </a:p>
          </p:txBody>
        </p:sp>
        <p:sp>
          <p:nvSpPr>
            <p:cNvPr id="211" name="円/楕円 210"/>
            <p:cNvSpPr/>
            <p:nvPr/>
          </p:nvSpPr>
          <p:spPr>
            <a:xfrm>
              <a:off x="6846698" y="5059903"/>
              <a:ext cx="448945" cy="448945"/>
            </a:xfrm>
            <a:prstGeom prst="ellipse">
              <a:avLst/>
            </a:prstGeom>
            <a:solidFill>
              <a:srgbClr val="7F7F7F"/>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solidFill>
                    <a:schemeClr val="tx1"/>
                  </a:solidFill>
                </a:rPr>
                <a:t>4</a:t>
              </a:r>
              <a:endParaRPr kumimoji="1" lang="ja-JP" altLang="en-US" dirty="0">
                <a:solidFill>
                  <a:schemeClr val="tx1"/>
                </a:solidFill>
              </a:endParaRPr>
            </a:p>
          </p:txBody>
        </p:sp>
        <p:sp>
          <p:nvSpPr>
            <p:cNvPr id="212" name="円/楕円 211"/>
            <p:cNvSpPr/>
            <p:nvPr/>
          </p:nvSpPr>
          <p:spPr>
            <a:xfrm>
              <a:off x="7456509" y="5059903"/>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solidFill>
                    <a:schemeClr val="tx1"/>
                  </a:solidFill>
                </a:rPr>
                <a:t>6</a:t>
              </a:r>
              <a:endParaRPr kumimoji="1" lang="ja-JP" altLang="en-US" dirty="0">
                <a:solidFill>
                  <a:schemeClr val="tx1"/>
                </a:solidFill>
              </a:endParaRPr>
            </a:p>
          </p:txBody>
        </p:sp>
        <p:sp>
          <p:nvSpPr>
            <p:cNvPr id="213" name="円/楕円 212"/>
            <p:cNvSpPr/>
            <p:nvPr/>
          </p:nvSpPr>
          <p:spPr>
            <a:xfrm>
              <a:off x="8066320" y="5059903"/>
              <a:ext cx="448945" cy="448945"/>
            </a:xfrm>
            <a:prstGeom prst="ellipse">
              <a:avLst/>
            </a:prstGeom>
            <a:solidFill>
              <a:srgbClr val="7F7F7F"/>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chemeClr val="tx1"/>
                  </a:solidFill>
                </a:rPr>
                <a:t>6</a:t>
              </a:r>
              <a:endParaRPr kumimoji="1" lang="ja-JP" altLang="en-US" dirty="0">
                <a:solidFill>
                  <a:schemeClr val="tx1"/>
                </a:solidFill>
              </a:endParaRPr>
            </a:p>
          </p:txBody>
        </p:sp>
      </p:grpSp>
      <p:graphicFrame>
        <p:nvGraphicFramePr>
          <p:cNvPr id="230" name="表 229"/>
          <p:cNvGraphicFramePr>
            <a:graphicFrameLocks noGrp="1"/>
          </p:cNvGraphicFramePr>
          <p:nvPr>
            <p:extLst>
              <p:ext uri="{D42A27DB-BD31-4B8C-83A1-F6EECF244321}">
                <p14:modId xmlns:p14="http://schemas.microsoft.com/office/powerpoint/2010/main" val="790545508"/>
              </p:ext>
            </p:extLst>
          </p:nvPr>
        </p:nvGraphicFramePr>
        <p:xfrm>
          <a:off x="880903" y="6131166"/>
          <a:ext cx="1216424" cy="626532"/>
        </p:xfrm>
        <a:graphic>
          <a:graphicData uri="http://schemas.openxmlformats.org/drawingml/2006/table">
            <a:tbl>
              <a:tblPr bandRow="1">
                <a:tableStyleId>{5C22544A-7EE6-4342-B048-85BDC9FD1C3A}</a:tableStyleId>
              </a:tblPr>
              <a:tblGrid>
                <a:gridCol w="608212"/>
                <a:gridCol w="608212"/>
              </a:tblGrid>
              <a:tr h="626532">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r>
            </a:tbl>
          </a:graphicData>
        </a:graphic>
      </p:graphicFrame>
      <p:grpSp>
        <p:nvGrpSpPr>
          <p:cNvPr id="236" name="図形グループ 235"/>
          <p:cNvGrpSpPr/>
          <p:nvPr/>
        </p:nvGrpSpPr>
        <p:grpSpPr>
          <a:xfrm>
            <a:off x="958197" y="6219487"/>
            <a:ext cx="1058756" cy="448945"/>
            <a:chOff x="767988" y="6219487"/>
            <a:chExt cx="1058756" cy="448945"/>
          </a:xfrm>
        </p:grpSpPr>
        <p:sp>
          <p:nvSpPr>
            <p:cNvPr id="232" name="円/楕円 231"/>
            <p:cNvSpPr/>
            <p:nvPr/>
          </p:nvSpPr>
          <p:spPr>
            <a:xfrm>
              <a:off x="767988" y="6219487"/>
              <a:ext cx="448945" cy="4489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3</a:t>
              </a:r>
              <a:endParaRPr kumimoji="1" lang="ja-JP" altLang="en-US" dirty="0"/>
            </a:p>
          </p:txBody>
        </p:sp>
        <p:sp>
          <p:nvSpPr>
            <p:cNvPr id="233" name="円/楕円 232"/>
            <p:cNvSpPr/>
            <p:nvPr/>
          </p:nvSpPr>
          <p:spPr>
            <a:xfrm>
              <a:off x="1377799" y="6219487"/>
              <a:ext cx="448945" cy="4489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6</a:t>
              </a:r>
              <a:endParaRPr kumimoji="1" lang="ja-JP" altLang="en-US" dirty="0"/>
            </a:p>
          </p:txBody>
        </p:sp>
      </p:grpSp>
      <p:sp>
        <p:nvSpPr>
          <p:cNvPr id="235" name="テキスト ボックス 234"/>
          <p:cNvSpPr txBox="1"/>
          <p:nvPr/>
        </p:nvSpPr>
        <p:spPr>
          <a:xfrm>
            <a:off x="6146529" y="5674504"/>
            <a:ext cx="2554931" cy="307777"/>
          </a:xfrm>
          <a:prstGeom prst="rect">
            <a:avLst/>
          </a:prstGeom>
          <a:noFill/>
        </p:spPr>
        <p:txBody>
          <a:bodyPr wrap="none" rtlCol="0">
            <a:spAutoFit/>
          </a:bodyPr>
          <a:lstStyle/>
          <a:p>
            <a:r>
              <a:rPr kumimoji="1" lang="en-US" altLang="ja-JP" sz="1400" dirty="0" smtClean="0">
                <a:latin typeface="Courier"/>
                <a:cs typeface="Courier"/>
              </a:rPr>
              <a:t>Sort-Unique by library</a:t>
            </a:r>
            <a:endParaRPr kumimoji="1" lang="ja-JP" altLang="en-US" sz="1400" dirty="0">
              <a:latin typeface="Courier"/>
              <a:cs typeface="Courier"/>
            </a:endParaRPr>
          </a:p>
        </p:txBody>
      </p:sp>
      <p:sp>
        <p:nvSpPr>
          <p:cNvPr id="237" name="テキスト ボックス 236"/>
          <p:cNvSpPr txBox="1"/>
          <p:nvPr/>
        </p:nvSpPr>
        <p:spPr>
          <a:xfrm>
            <a:off x="276446" y="1367993"/>
            <a:ext cx="530915" cy="369332"/>
          </a:xfrm>
          <a:prstGeom prst="rect">
            <a:avLst/>
          </a:prstGeom>
          <a:noFill/>
        </p:spPr>
        <p:txBody>
          <a:bodyPr wrap="none" rtlCol="0">
            <a:spAutoFit/>
          </a:bodyPr>
          <a:lstStyle/>
          <a:p>
            <a:r>
              <a:rPr lang="en-US" altLang="ja-JP" dirty="0" smtClean="0"/>
              <a:t>CQ</a:t>
            </a:r>
            <a:endParaRPr kumimoji="1" lang="ja-JP" altLang="en-US" dirty="0"/>
          </a:p>
        </p:txBody>
      </p:sp>
      <p:sp>
        <p:nvSpPr>
          <p:cNvPr id="238" name="テキスト ボックス 237"/>
          <p:cNvSpPr txBox="1"/>
          <p:nvPr/>
        </p:nvSpPr>
        <p:spPr>
          <a:xfrm>
            <a:off x="276446" y="6275578"/>
            <a:ext cx="530915" cy="369332"/>
          </a:xfrm>
          <a:prstGeom prst="rect">
            <a:avLst/>
          </a:prstGeom>
          <a:noFill/>
        </p:spPr>
        <p:txBody>
          <a:bodyPr wrap="none" rtlCol="0">
            <a:spAutoFit/>
          </a:bodyPr>
          <a:lstStyle/>
          <a:p>
            <a:r>
              <a:rPr lang="en-US" altLang="ja-JP" dirty="0"/>
              <a:t>N</a:t>
            </a:r>
            <a:r>
              <a:rPr lang="en-US" altLang="ja-JP" dirty="0" smtClean="0"/>
              <a:t>Q</a:t>
            </a:r>
            <a:endParaRPr kumimoji="1" lang="ja-JP" altLang="en-US" dirty="0"/>
          </a:p>
        </p:txBody>
      </p:sp>
      <p:sp>
        <p:nvSpPr>
          <p:cNvPr id="239" name="日付プレースホルダー 238"/>
          <p:cNvSpPr>
            <a:spLocks noGrp="1"/>
          </p:cNvSpPr>
          <p:nvPr>
            <p:ph type="dt" sz="half" idx="10"/>
          </p:nvPr>
        </p:nvSpPr>
        <p:spPr/>
        <p:txBody>
          <a:bodyPr/>
          <a:lstStyle/>
          <a:p>
            <a:fld id="{852AD6E8-AB92-6B4E-A843-34C6E3E15666}" type="datetime1">
              <a:rPr kumimoji="1" lang="ja-JP" altLang="en-US" smtClean="0"/>
              <a:t>2014/12/04</a:t>
            </a:fld>
            <a:endParaRPr kumimoji="1" lang="ja-JP" altLang="en-US"/>
          </a:p>
        </p:txBody>
      </p:sp>
      <p:sp>
        <p:nvSpPr>
          <p:cNvPr id="240" name="フッター プレースホルダー 239"/>
          <p:cNvSpPr>
            <a:spLocks noGrp="1"/>
          </p:cNvSpPr>
          <p:nvPr>
            <p:ph type="ftr" sz="quarter" idx="11"/>
          </p:nvPr>
        </p:nvSpPr>
        <p:spPr/>
        <p:txBody>
          <a:bodyPr/>
          <a:lstStyle/>
          <a:p>
            <a:r>
              <a:rPr kumimoji="1" lang="en-US" altLang="ja-JP" smtClean="0"/>
              <a:t>11CPSY</a:t>
            </a:r>
            <a:endParaRPr kumimoji="1" lang="ja-JP" altLang="en-US"/>
          </a:p>
        </p:txBody>
      </p:sp>
      <p:sp>
        <p:nvSpPr>
          <p:cNvPr id="241" name="スライド番号プレースホルダー 240"/>
          <p:cNvSpPr>
            <a:spLocks noGrp="1"/>
          </p:cNvSpPr>
          <p:nvPr>
            <p:ph type="sldNum" sz="quarter" idx="12"/>
          </p:nvPr>
        </p:nvSpPr>
        <p:spPr/>
        <p:txBody>
          <a:bodyPr/>
          <a:lstStyle/>
          <a:p>
            <a:fld id="{45E31C3F-C679-2546-A6E2-524E8614E711}" type="slidenum">
              <a:rPr kumimoji="1" lang="ja-JP" altLang="en-US" smtClean="0"/>
              <a:t>13</a:t>
            </a:fld>
            <a:endParaRPr kumimoji="1" lang="ja-JP" altLang="en-US"/>
          </a:p>
        </p:txBody>
      </p:sp>
      <p:sp>
        <p:nvSpPr>
          <p:cNvPr id="245" name="環状矢印 244"/>
          <p:cNvSpPr/>
          <p:nvPr/>
        </p:nvSpPr>
        <p:spPr>
          <a:xfrm rot="5400000" flipV="1">
            <a:off x="84113" y="1724754"/>
            <a:ext cx="978408" cy="978408"/>
          </a:xfrm>
          <a:prstGeom prst="circular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solidFill>
                <a:schemeClr val="tx1"/>
              </a:solidFill>
            </a:endParaRPr>
          </a:p>
        </p:txBody>
      </p:sp>
      <p:sp>
        <p:nvSpPr>
          <p:cNvPr id="246" name="環状矢印 245"/>
          <p:cNvSpPr/>
          <p:nvPr/>
        </p:nvSpPr>
        <p:spPr>
          <a:xfrm rot="5400000" flipV="1">
            <a:off x="84113" y="5322509"/>
            <a:ext cx="978408" cy="978408"/>
          </a:xfrm>
          <a:prstGeom prst="circular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solidFill>
                <a:schemeClr val="tx1"/>
              </a:solidFill>
            </a:endParaRPr>
          </a:p>
        </p:txBody>
      </p:sp>
      <p:sp>
        <p:nvSpPr>
          <p:cNvPr id="247" name="環状矢印 246"/>
          <p:cNvSpPr/>
          <p:nvPr/>
        </p:nvSpPr>
        <p:spPr>
          <a:xfrm rot="5400000" flipV="1">
            <a:off x="84113" y="4159534"/>
            <a:ext cx="978408" cy="978408"/>
          </a:xfrm>
          <a:prstGeom prst="circular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solidFill>
                <a:schemeClr val="tx1"/>
              </a:solidFill>
            </a:endParaRPr>
          </a:p>
        </p:txBody>
      </p:sp>
      <p:sp>
        <p:nvSpPr>
          <p:cNvPr id="248" name="テキスト ボックス 247"/>
          <p:cNvSpPr txBox="1"/>
          <p:nvPr/>
        </p:nvSpPr>
        <p:spPr>
          <a:xfrm>
            <a:off x="5099872" y="6198417"/>
            <a:ext cx="3916837" cy="523220"/>
          </a:xfrm>
          <a:prstGeom prst="rect">
            <a:avLst/>
          </a:prstGeom>
          <a:noFill/>
        </p:spPr>
        <p:txBody>
          <a:bodyPr wrap="none" rtlCol="0">
            <a:spAutoFit/>
          </a:bodyPr>
          <a:lstStyle/>
          <a:p>
            <a:r>
              <a:rPr lang="en-US" altLang="ja-JP" sz="1400" dirty="0" smtClean="0"/>
              <a:t>[4] T</a:t>
            </a:r>
            <a:r>
              <a:rPr lang="en-US" altLang="ja-JP" sz="1400" dirty="0"/>
              <a:t>. </a:t>
            </a:r>
            <a:r>
              <a:rPr lang="en-US" altLang="ja-JP" sz="1400" dirty="0" err="1" smtClean="0"/>
              <a:t>Mitsuishi</a:t>
            </a:r>
            <a:r>
              <a:rPr lang="en-US" altLang="ja-JP" sz="1400" dirty="0"/>
              <a:t> </a:t>
            </a:r>
            <a:r>
              <a:rPr lang="en-US" altLang="ja-JP" sz="1400" dirty="0" err="1" smtClean="0"/>
              <a:t>et.al</a:t>
            </a:r>
            <a:r>
              <a:rPr lang="en-US" altLang="ja-JP" sz="1400" dirty="0" smtClean="0"/>
              <a:t>. </a:t>
            </a:r>
            <a:r>
              <a:rPr lang="en-US" altLang="ja-JP" sz="1400" i="1" dirty="0" smtClean="0"/>
              <a:t>Accelerating </a:t>
            </a:r>
            <a:r>
              <a:rPr lang="en-US" altLang="ja-JP" sz="1400" i="1" dirty="0"/>
              <a:t>Breadth First </a:t>
            </a:r>
            <a:endParaRPr lang="en-US" altLang="ja-JP" sz="1400" i="1" dirty="0" smtClean="0"/>
          </a:p>
          <a:p>
            <a:r>
              <a:rPr lang="en-US" altLang="ja-JP" sz="1400" i="1" dirty="0" smtClean="0"/>
              <a:t>  Search </a:t>
            </a:r>
            <a:r>
              <a:rPr lang="en-US" altLang="ja-JP" sz="1400" i="1" dirty="0"/>
              <a:t>on GPU-</a:t>
            </a:r>
            <a:r>
              <a:rPr lang="en-US" altLang="ja-JP" sz="1400" i="1" dirty="0" smtClean="0"/>
              <a:t>BOX</a:t>
            </a:r>
            <a:r>
              <a:rPr lang="en-US" altLang="ja-JP" sz="1400" dirty="0" smtClean="0"/>
              <a:t>. In </a:t>
            </a:r>
            <a:r>
              <a:rPr lang="en-US" altLang="ja-JP" sz="1400" i="1" dirty="0" smtClean="0"/>
              <a:t>HEART2014</a:t>
            </a:r>
            <a:r>
              <a:rPr lang="en-US" altLang="ja-JP" sz="1400" dirty="0" smtClean="0"/>
              <a:t>.</a:t>
            </a:r>
            <a:endParaRPr lang="ja-JP" altLang="en-US" sz="1400" dirty="0"/>
          </a:p>
        </p:txBody>
      </p:sp>
      <p:sp>
        <p:nvSpPr>
          <p:cNvPr id="3" name="テキスト ボックス 2"/>
          <p:cNvSpPr txBox="1"/>
          <p:nvPr/>
        </p:nvSpPr>
        <p:spPr>
          <a:xfrm>
            <a:off x="3517912" y="1263894"/>
            <a:ext cx="2968631" cy="646331"/>
          </a:xfrm>
          <a:prstGeom prst="rect">
            <a:avLst/>
          </a:prstGeom>
          <a:noFill/>
        </p:spPr>
        <p:txBody>
          <a:bodyPr wrap="none" rtlCol="0">
            <a:spAutoFit/>
          </a:bodyPr>
          <a:lstStyle/>
          <a:p>
            <a:r>
              <a:rPr kumimoji="1" lang="en-US" altLang="ja-JP" dirty="0" smtClean="0"/>
              <a:t>CQ: Current frontier Queue</a:t>
            </a:r>
          </a:p>
          <a:p>
            <a:r>
              <a:rPr lang="en-US" altLang="ja-JP" dirty="0" smtClean="0"/>
              <a:t>NQ: Next frontier Queue</a:t>
            </a:r>
            <a:endParaRPr kumimoji="1" lang="ja-JP" altLang="en-US" dirty="0"/>
          </a:p>
        </p:txBody>
      </p:sp>
    </p:spTree>
    <p:extLst>
      <p:ext uri="{BB962C8B-B14F-4D97-AF65-F5344CB8AC3E}">
        <p14:creationId xmlns:p14="http://schemas.microsoft.com/office/powerpoint/2010/main" val="1907789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Outline</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ja-JP" altLang="en-US" dirty="0" smtClean="0">
                <a:solidFill>
                  <a:schemeClr val="bg1">
                    <a:lumMod val="85000"/>
                  </a:schemeClr>
                </a:solidFill>
              </a:rPr>
              <a:t>背景</a:t>
            </a:r>
            <a:endParaRPr kumimoji="1" lang="en-US" altLang="ja-JP" dirty="0" smtClean="0">
              <a:solidFill>
                <a:schemeClr val="bg1">
                  <a:lumMod val="85000"/>
                </a:schemeClr>
              </a:solidFill>
            </a:endParaRPr>
          </a:p>
          <a:p>
            <a:r>
              <a:rPr kumimoji="1" lang="ja-JP" altLang="en-US" dirty="0" smtClean="0">
                <a:solidFill>
                  <a:schemeClr val="bg1">
                    <a:lumMod val="85000"/>
                  </a:schemeClr>
                </a:solidFill>
              </a:rPr>
              <a:t>システムの</a:t>
            </a:r>
            <a:r>
              <a:rPr lang="ja-JP" altLang="en-US" dirty="0" smtClean="0">
                <a:solidFill>
                  <a:schemeClr val="bg1">
                    <a:lumMod val="85000"/>
                  </a:schemeClr>
                </a:solidFill>
              </a:rPr>
              <a:t>概要</a:t>
            </a:r>
            <a:endParaRPr kumimoji="1" lang="en-US" altLang="ja-JP" dirty="0" smtClean="0">
              <a:solidFill>
                <a:schemeClr val="bg1">
                  <a:lumMod val="85000"/>
                </a:schemeClr>
              </a:solidFill>
            </a:endParaRPr>
          </a:p>
          <a:p>
            <a:pPr lvl="1"/>
            <a:r>
              <a:rPr kumimoji="1" lang="en-US" altLang="ja-JP" dirty="0" err="1" smtClean="0">
                <a:solidFill>
                  <a:schemeClr val="bg1">
                    <a:lumMod val="85000"/>
                  </a:schemeClr>
                </a:solidFill>
              </a:rPr>
              <a:t>ExpEther</a:t>
            </a:r>
            <a:endParaRPr kumimoji="1" lang="en-US" altLang="ja-JP" dirty="0" smtClean="0">
              <a:solidFill>
                <a:schemeClr val="bg1">
                  <a:lumMod val="85000"/>
                </a:schemeClr>
              </a:solidFill>
            </a:endParaRPr>
          </a:p>
          <a:p>
            <a:pPr lvl="1"/>
            <a:r>
              <a:rPr kumimoji="1" lang="en-US" altLang="ja-JP" dirty="0" err="1" smtClean="0">
                <a:solidFill>
                  <a:schemeClr val="bg1">
                    <a:lumMod val="85000"/>
                  </a:schemeClr>
                </a:solidFill>
              </a:rPr>
              <a:t>ExpEther</a:t>
            </a:r>
            <a:r>
              <a:rPr kumimoji="1" lang="ja-JP" altLang="en-US" dirty="0" smtClean="0">
                <a:solidFill>
                  <a:schemeClr val="bg1">
                    <a:lumMod val="85000"/>
                  </a:schemeClr>
                </a:solidFill>
              </a:rPr>
              <a:t>を用いたマルチ</a:t>
            </a:r>
            <a:r>
              <a:rPr kumimoji="1" lang="en-US" altLang="ja-JP" dirty="0" smtClean="0">
                <a:solidFill>
                  <a:schemeClr val="bg1">
                    <a:lumMod val="85000"/>
                  </a:schemeClr>
                </a:solidFill>
              </a:rPr>
              <a:t>GPU</a:t>
            </a:r>
            <a:r>
              <a:rPr kumimoji="1" lang="ja-JP" altLang="en-US" dirty="0" smtClean="0">
                <a:solidFill>
                  <a:schemeClr val="bg1">
                    <a:lumMod val="85000"/>
                  </a:schemeClr>
                </a:solidFill>
              </a:rPr>
              <a:t>システム</a:t>
            </a:r>
            <a:endParaRPr kumimoji="1" lang="en-US" altLang="ja-JP" dirty="0" smtClean="0">
              <a:solidFill>
                <a:schemeClr val="bg1">
                  <a:lumMod val="85000"/>
                </a:schemeClr>
              </a:solidFill>
            </a:endParaRPr>
          </a:p>
          <a:p>
            <a:r>
              <a:rPr lang="ja-JP" altLang="en-US" dirty="0" smtClean="0">
                <a:solidFill>
                  <a:schemeClr val="bg1">
                    <a:lumMod val="85000"/>
                  </a:schemeClr>
                </a:solidFill>
              </a:rPr>
              <a:t>幅優先探索</a:t>
            </a:r>
            <a:r>
              <a:rPr lang="en-US" altLang="ja-JP" dirty="0" smtClean="0">
                <a:solidFill>
                  <a:schemeClr val="bg1">
                    <a:lumMod val="85000"/>
                  </a:schemeClr>
                </a:solidFill>
              </a:rPr>
              <a:t>(BFS)</a:t>
            </a:r>
            <a:endParaRPr kumimoji="1" lang="en-US" altLang="ja-JP" dirty="0" smtClean="0">
              <a:solidFill>
                <a:schemeClr val="bg1">
                  <a:lumMod val="85000"/>
                </a:schemeClr>
              </a:solidFill>
            </a:endParaRPr>
          </a:p>
          <a:p>
            <a:pPr lvl="1"/>
            <a:r>
              <a:rPr lang="ja-JP" altLang="en-US" dirty="0" smtClean="0">
                <a:solidFill>
                  <a:schemeClr val="bg1">
                    <a:lumMod val="85000"/>
                  </a:schemeClr>
                </a:solidFill>
              </a:rPr>
              <a:t>幅優先探索</a:t>
            </a:r>
            <a:r>
              <a:rPr lang="en-US" altLang="ja-JP" dirty="0" smtClean="0">
                <a:solidFill>
                  <a:schemeClr val="bg1">
                    <a:lumMod val="85000"/>
                  </a:schemeClr>
                </a:solidFill>
              </a:rPr>
              <a:t>(BFS)</a:t>
            </a:r>
            <a:endParaRPr kumimoji="1" lang="en-US" altLang="ja-JP" dirty="0" smtClean="0">
              <a:solidFill>
                <a:schemeClr val="bg1">
                  <a:lumMod val="85000"/>
                </a:schemeClr>
              </a:solidFill>
            </a:endParaRPr>
          </a:p>
          <a:p>
            <a:pPr lvl="1"/>
            <a:r>
              <a:rPr kumimoji="1" lang="en-US" altLang="ja-JP" dirty="0" smtClean="0">
                <a:solidFill>
                  <a:schemeClr val="bg1">
                    <a:lumMod val="85000"/>
                  </a:schemeClr>
                </a:solidFill>
              </a:rPr>
              <a:t>Level synchronized BFS</a:t>
            </a:r>
          </a:p>
          <a:p>
            <a:pPr lvl="1"/>
            <a:r>
              <a:rPr lang="ja-JP" altLang="en-US" dirty="0" smtClean="0">
                <a:solidFill>
                  <a:schemeClr val="bg1">
                    <a:lumMod val="85000"/>
                  </a:schemeClr>
                </a:solidFill>
              </a:rPr>
              <a:t>マルチ</a:t>
            </a:r>
            <a:r>
              <a:rPr lang="en-US" altLang="ja-JP" dirty="0" smtClean="0">
                <a:solidFill>
                  <a:schemeClr val="bg1">
                    <a:lumMod val="85000"/>
                  </a:schemeClr>
                </a:solidFill>
              </a:rPr>
              <a:t>GPU</a:t>
            </a:r>
            <a:r>
              <a:rPr lang="ja-JP" altLang="en-US" dirty="0" smtClean="0">
                <a:solidFill>
                  <a:schemeClr val="bg1">
                    <a:lumMod val="85000"/>
                  </a:schemeClr>
                </a:solidFill>
              </a:rPr>
              <a:t>システムにおける</a:t>
            </a:r>
            <a:r>
              <a:rPr lang="en-US" altLang="ja-JP" dirty="0" smtClean="0">
                <a:solidFill>
                  <a:schemeClr val="bg1">
                    <a:lumMod val="85000"/>
                  </a:schemeClr>
                </a:solidFill>
              </a:rPr>
              <a:t>BFS</a:t>
            </a:r>
            <a:endParaRPr kumimoji="1" lang="en-US" altLang="ja-JP" dirty="0" smtClean="0">
              <a:solidFill>
                <a:schemeClr val="bg1">
                  <a:lumMod val="85000"/>
                </a:schemeClr>
              </a:solidFill>
            </a:endParaRPr>
          </a:p>
          <a:p>
            <a:r>
              <a:rPr kumimoji="1" lang="ja-JP" altLang="en-US" dirty="0" smtClean="0">
                <a:solidFill>
                  <a:schemeClr val="bg1">
                    <a:lumMod val="85000"/>
                  </a:schemeClr>
                </a:solidFill>
              </a:rPr>
              <a:t>関連研究</a:t>
            </a:r>
            <a:endParaRPr kumimoji="1" lang="en-US" altLang="ja-JP" dirty="0" smtClean="0">
              <a:solidFill>
                <a:schemeClr val="bg1">
                  <a:lumMod val="85000"/>
                </a:schemeClr>
              </a:solidFill>
            </a:endParaRPr>
          </a:p>
          <a:p>
            <a:pPr lvl="1"/>
            <a:r>
              <a:rPr kumimoji="1" lang="en-US" altLang="ja-JP" dirty="0" smtClean="0">
                <a:solidFill>
                  <a:schemeClr val="bg1">
                    <a:lumMod val="85000"/>
                  </a:schemeClr>
                </a:solidFill>
              </a:rPr>
              <a:t>Simple BFS [</a:t>
            </a:r>
            <a:r>
              <a:rPr lang="en-US" altLang="ja-JP" dirty="0">
                <a:solidFill>
                  <a:schemeClr val="bg1">
                    <a:lumMod val="85000"/>
                  </a:schemeClr>
                </a:solidFill>
              </a:rPr>
              <a:t>P. </a:t>
            </a:r>
            <a:r>
              <a:rPr lang="en-US" altLang="ja-JP" dirty="0" smtClean="0">
                <a:solidFill>
                  <a:schemeClr val="bg1">
                    <a:lumMod val="85000"/>
                  </a:schemeClr>
                </a:solidFill>
              </a:rPr>
              <a:t>Harish, </a:t>
            </a:r>
            <a:r>
              <a:rPr lang="en-US" altLang="ja-JP" dirty="0" err="1" smtClean="0">
                <a:solidFill>
                  <a:schemeClr val="bg1">
                    <a:lumMod val="85000"/>
                  </a:schemeClr>
                </a:solidFill>
              </a:rPr>
              <a:t>HiPC</a:t>
            </a:r>
            <a:r>
              <a:rPr lang="en-US" altLang="ja-JP" dirty="0" smtClean="0">
                <a:solidFill>
                  <a:schemeClr val="bg1">
                    <a:lumMod val="85000"/>
                  </a:schemeClr>
                </a:solidFill>
              </a:rPr>
              <a:t> 2007]</a:t>
            </a:r>
            <a:endParaRPr kumimoji="1" lang="en-US" altLang="ja-JP" dirty="0" smtClean="0">
              <a:solidFill>
                <a:schemeClr val="bg1">
                  <a:lumMod val="85000"/>
                </a:schemeClr>
              </a:solidFill>
            </a:endParaRPr>
          </a:p>
          <a:p>
            <a:pPr lvl="1"/>
            <a:r>
              <a:rPr kumimoji="1" lang="en-US" altLang="ja-JP" dirty="0" smtClean="0">
                <a:solidFill>
                  <a:schemeClr val="bg1">
                    <a:lumMod val="85000"/>
                  </a:schemeClr>
                </a:solidFill>
              </a:rPr>
              <a:t>Pre-research BFS [T. </a:t>
            </a:r>
            <a:r>
              <a:rPr kumimoji="1" lang="en-US" altLang="ja-JP" dirty="0" err="1" smtClean="0">
                <a:solidFill>
                  <a:schemeClr val="bg1">
                    <a:lumMod val="85000"/>
                  </a:schemeClr>
                </a:solidFill>
              </a:rPr>
              <a:t>Mitsuishi</a:t>
            </a:r>
            <a:r>
              <a:rPr kumimoji="1" lang="en-US" altLang="ja-JP" dirty="0" smtClean="0">
                <a:solidFill>
                  <a:schemeClr val="bg1">
                    <a:lumMod val="85000"/>
                  </a:schemeClr>
                </a:solidFill>
              </a:rPr>
              <a:t>, HEART2014]</a:t>
            </a:r>
          </a:p>
          <a:p>
            <a:r>
              <a:rPr kumimoji="1" lang="ja-JP" altLang="en-US" dirty="0" smtClean="0">
                <a:solidFill>
                  <a:srgbClr val="C0504D"/>
                </a:solidFill>
              </a:rPr>
              <a:t>提案手法</a:t>
            </a:r>
            <a:endParaRPr kumimoji="1" lang="en-US" altLang="ja-JP" dirty="0" smtClean="0">
              <a:solidFill>
                <a:srgbClr val="C0504D"/>
              </a:solidFill>
            </a:endParaRPr>
          </a:p>
          <a:p>
            <a:r>
              <a:rPr kumimoji="1" lang="ja-JP" altLang="en-US" dirty="0" smtClean="0">
                <a:solidFill>
                  <a:srgbClr val="D9D9D9"/>
                </a:solidFill>
              </a:rPr>
              <a:t>評価</a:t>
            </a:r>
            <a:endParaRPr kumimoji="1" lang="en-US" altLang="ja-JP" dirty="0" smtClean="0">
              <a:solidFill>
                <a:srgbClr val="D9D9D9"/>
              </a:solidFill>
            </a:endParaRPr>
          </a:p>
          <a:p>
            <a:pPr lvl="1"/>
            <a:r>
              <a:rPr kumimoji="1" lang="ja-JP" altLang="en-US" dirty="0" smtClean="0">
                <a:solidFill>
                  <a:srgbClr val="D9D9D9"/>
                </a:solidFill>
              </a:rPr>
              <a:t>評価環境，ベンチマーク</a:t>
            </a:r>
            <a:endParaRPr kumimoji="1" lang="en-US" altLang="ja-JP" dirty="0" smtClean="0">
              <a:solidFill>
                <a:srgbClr val="D9D9D9"/>
              </a:solidFill>
            </a:endParaRPr>
          </a:p>
          <a:p>
            <a:pPr lvl="1"/>
            <a:r>
              <a:rPr kumimoji="1" lang="en-US" altLang="ja-JP" dirty="0" smtClean="0">
                <a:solidFill>
                  <a:srgbClr val="D9D9D9"/>
                </a:solidFill>
              </a:rPr>
              <a:t>BFS</a:t>
            </a:r>
            <a:r>
              <a:rPr kumimoji="1" lang="ja-JP" altLang="en-US" dirty="0" smtClean="0">
                <a:solidFill>
                  <a:srgbClr val="D9D9D9"/>
                </a:solidFill>
              </a:rPr>
              <a:t>各種の比較</a:t>
            </a:r>
            <a:endParaRPr kumimoji="1" lang="en-US" altLang="ja-JP" dirty="0" smtClean="0">
              <a:solidFill>
                <a:srgbClr val="D9D9D9"/>
              </a:solidFill>
            </a:endParaRPr>
          </a:p>
          <a:p>
            <a:pPr lvl="1"/>
            <a:r>
              <a:rPr kumimoji="1" lang="en-US" altLang="ja-JP" dirty="0" smtClean="0">
                <a:solidFill>
                  <a:srgbClr val="D9D9D9"/>
                </a:solidFill>
              </a:rPr>
              <a:t>Proposed BFS</a:t>
            </a:r>
            <a:r>
              <a:rPr kumimoji="1" lang="ja-JP" altLang="en-US" dirty="0" smtClean="0">
                <a:solidFill>
                  <a:srgbClr val="D9D9D9"/>
                </a:solidFill>
              </a:rPr>
              <a:t>と</a:t>
            </a:r>
            <a:r>
              <a:rPr kumimoji="1" lang="en-US" altLang="ja-JP" dirty="0" smtClean="0">
                <a:solidFill>
                  <a:srgbClr val="D9D9D9"/>
                </a:solidFill>
              </a:rPr>
              <a:t>GPU</a:t>
            </a:r>
            <a:r>
              <a:rPr lang="ja-JP" altLang="en-US" dirty="0" smtClean="0">
                <a:solidFill>
                  <a:srgbClr val="D9D9D9"/>
                </a:solidFill>
              </a:rPr>
              <a:t>台数の評価</a:t>
            </a:r>
            <a:endParaRPr kumimoji="1" lang="en-US" altLang="ja-JP" dirty="0" smtClean="0">
              <a:solidFill>
                <a:srgbClr val="D9D9D9"/>
              </a:solidFill>
            </a:endParaRPr>
          </a:p>
          <a:p>
            <a:r>
              <a:rPr kumimoji="1" lang="ja-JP" altLang="en-US" dirty="0" smtClean="0">
                <a:solidFill>
                  <a:srgbClr val="D9D9D9"/>
                </a:solidFill>
              </a:rPr>
              <a:t>結論</a:t>
            </a:r>
            <a:endParaRPr kumimoji="1" lang="en-US" altLang="ja-JP" dirty="0" smtClean="0">
              <a:solidFill>
                <a:srgbClr val="D9D9D9"/>
              </a:solidFill>
            </a:endParaRPr>
          </a:p>
          <a:p>
            <a:pPr lvl="1"/>
            <a:endParaRPr kumimoji="1" lang="en-US" altLang="ja-JP" dirty="0" smtClean="0">
              <a:solidFill>
                <a:schemeClr val="bg1">
                  <a:lumMod val="85000"/>
                </a:schemeClr>
              </a:solidFill>
            </a:endParaRPr>
          </a:p>
          <a:p>
            <a:pPr lvl="1"/>
            <a:endParaRPr kumimoji="1" lang="ja-JP" altLang="en-US" dirty="0"/>
          </a:p>
        </p:txBody>
      </p:sp>
      <p:sp>
        <p:nvSpPr>
          <p:cNvPr id="4" name="日付プレースホルダー 3"/>
          <p:cNvSpPr>
            <a:spLocks noGrp="1"/>
          </p:cNvSpPr>
          <p:nvPr>
            <p:ph type="dt" sz="half" idx="10"/>
          </p:nvPr>
        </p:nvSpPr>
        <p:spPr/>
        <p:txBody>
          <a:bodyPr/>
          <a:lstStyle/>
          <a:p>
            <a:fld id="{B0A81C81-1665-7E4C-83F6-53CABAABA433}" type="datetime1">
              <a:rPr lang="ja-JP" altLang="en-US" smtClean="0"/>
              <a:t>2014/12/04</a:t>
            </a:fld>
            <a:endParaRPr lang="en-US" dirty="0"/>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14</a:t>
            </a:fld>
            <a:endParaRPr lang="en-US"/>
          </a:p>
        </p:txBody>
      </p:sp>
      <p:sp>
        <p:nvSpPr>
          <p:cNvPr id="6" name="フッター プレースホルダー 5"/>
          <p:cNvSpPr>
            <a:spLocks noGrp="1"/>
          </p:cNvSpPr>
          <p:nvPr>
            <p:ph type="ftr" sz="quarter" idx="11"/>
          </p:nvPr>
        </p:nvSpPr>
        <p:spPr/>
        <p:txBody>
          <a:bodyPr/>
          <a:lstStyle/>
          <a:p>
            <a:r>
              <a:rPr kumimoji="1" lang="en-US" altLang="ja-JP" smtClean="0"/>
              <a:t>11CPSY</a:t>
            </a:r>
            <a:endParaRPr kumimoji="1" lang="ja-JP" altLang="en-US"/>
          </a:p>
        </p:txBody>
      </p:sp>
    </p:spTree>
    <p:extLst>
      <p:ext uri="{BB962C8B-B14F-4D97-AF65-F5344CB8AC3E}">
        <p14:creationId xmlns:p14="http://schemas.microsoft.com/office/powerpoint/2010/main" val="35075796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従来の</a:t>
            </a:r>
            <a:r>
              <a:rPr lang="en-US" altLang="ja-JP" dirty="0" smtClean="0"/>
              <a:t>BFS</a:t>
            </a:r>
            <a:r>
              <a:rPr lang="ja-JP" altLang="en-US" dirty="0" smtClean="0"/>
              <a:t>の特徴と提案手法</a:t>
            </a:r>
            <a:endParaRPr kumimoji="1" lang="ja-JP" altLang="en-US" dirty="0"/>
          </a:p>
        </p:txBody>
      </p:sp>
      <p:sp>
        <p:nvSpPr>
          <p:cNvPr id="7" name="コンテンツ プレースホルダー 6"/>
          <p:cNvSpPr>
            <a:spLocks noGrp="1"/>
          </p:cNvSpPr>
          <p:nvPr>
            <p:ph sz="half" idx="1"/>
          </p:nvPr>
        </p:nvSpPr>
        <p:spPr>
          <a:xfrm>
            <a:off x="457200" y="1673353"/>
            <a:ext cx="4038600" cy="2032266"/>
          </a:xfrm>
          <a:ln w="28575" cmpd="sng">
            <a:solidFill>
              <a:schemeClr val="accent1"/>
            </a:solidFill>
            <a:prstDash val="lgDash"/>
          </a:ln>
        </p:spPr>
        <p:txBody>
          <a:bodyPr>
            <a:normAutofit/>
          </a:bodyPr>
          <a:lstStyle/>
          <a:p>
            <a:r>
              <a:rPr kumimoji="1" lang="en-US" altLang="ja-JP" dirty="0" smtClean="0"/>
              <a:t>Simple BFS</a:t>
            </a:r>
          </a:p>
          <a:p>
            <a:pPr lvl="1"/>
            <a:r>
              <a:rPr lang="en-US" altLang="ja-JP" sz="2000" dirty="0" smtClean="0"/>
              <a:t>warp</a:t>
            </a:r>
            <a:r>
              <a:rPr lang="ja-JP" altLang="en-US" sz="2000" dirty="0" smtClean="0"/>
              <a:t>内のアクティブスレッドの</a:t>
            </a:r>
            <a:r>
              <a:rPr lang="ja-JP" altLang="en-US" sz="2000" dirty="0" smtClean="0">
                <a:solidFill>
                  <a:schemeClr val="accent1"/>
                </a:solidFill>
              </a:rPr>
              <a:t>効率が悪い</a:t>
            </a:r>
            <a:endParaRPr lang="en-US" altLang="ja-JP" sz="2000" dirty="0" smtClean="0">
              <a:solidFill>
                <a:schemeClr val="accent1"/>
              </a:solidFill>
            </a:endParaRPr>
          </a:p>
          <a:p>
            <a:pPr lvl="1"/>
            <a:r>
              <a:rPr lang="en-US" altLang="ja-JP" sz="2000" dirty="0" smtClean="0"/>
              <a:t>CUDA</a:t>
            </a:r>
            <a:r>
              <a:rPr lang="ja-JP" altLang="en-US" sz="2000" dirty="0" smtClean="0"/>
              <a:t>スレッド間で</a:t>
            </a:r>
            <a:r>
              <a:rPr lang="ja-JP" altLang="en-US" sz="2000" dirty="0" smtClean="0">
                <a:solidFill>
                  <a:srgbClr val="4F81BD"/>
                </a:solidFill>
              </a:rPr>
              <a:t>タスクバランスが悪い</a:t>
            </a:r>
            <a:endParaRPr lang="en-US" altLang="ja-JP" sz="2000" dirty="0" smtClean="0">
              <a:solidFill>
                <a:srgbClr val="4F81BD"/>
              </a:solidFill>
            </a:endParaRPr>
          </a:p>
        </p:txBody>
      </p:sp>
      <p:sp>
        <p:nvSpPr>
          <p:cNvPr id="8" name="コンテンツ プレースホルダー 7"/>
          <p:cNvSpPr>
            <a:spLocks noGrp="1"/>
          </p:cNvSpPr>
          <p:nvPr>
            <p:ph sz="half" idx="2"/>
          </p:nvPr>
        </p:nvSpPr>
        <p:spPr>
          <a:xfrm>
            <a:off x="4648200" y="1673353"/>
            <a:ext cx="4038600" cy="2032266"/>
          </a:xfrm>
          <a:ln w="28575" cmpd="sng">
            <a:solidFill>
              <a:schemeClr val="accent1"/>
            </a:solidFill>
            <a:prstDash val="lgDash"/>
          </a:ln>
        </p:spPr>
        <p:txBody>
          <a:bodyPr>
            <a:noAutofit/>
          </a:bodyPr>
          <a:lstStyle/>
          <a:p>
            <a:r>
              <a:rPr kumimoji="1" lang="en-US" altLang="ja-JP" dirty="0" smtClean="0"/>
              <a:t>Pre-research BFS</a:t>
            </a:r>
          </a:p>
          <a:p>
            <a:pPr lvl="1"/>
            <a:r>
              <a:rPr kumimoji="1" lang="ja-JP" altLang="en-US" sz="2000" dirty="0" smtClean="0"/>
              <a:t>通信量削減の工夫あり</a:t>
            </a:r>
            <a:endParaRPr kumimoji="1" lang="en-US" altLang="ja-JP" sz="2000" dirty="0" smtClean="0"/>
          </a:p>
          <a:p>
            <a:pPr lvl="1"/>
            <a:r>
              <a:rPr kumimoji="1" lang="en-US" altLang="ja-JP" sz="2000" dirty="0" smtClean="0"/>
              <a:t>Simple BFS</a:t>
            </a:r>
            <a:r>
              <a:rPr kumimoji="1" lang="ja-JP" altLang="en-US" sz="2000" dirty="0" smtClean="0"/>
              <a:t>の</a:t>
            </a:r>
            <a:r>
              <a:rPr lang="ja-JP" altLang="en-US" sz="2000" dirty="0" smtClean="0">
                <a:solidFill>
                  <a:schemeClr val="accent2"/>
                </a:solidFill>
              </a:rPr>
              <a:t>欠点</a:t>
            </a:r>
            <a:r>
              <a:rPr kumimoji="1" lang="en-US" altLang="ja-JP" sz="2000" dirty="0" smtClean="0">
                <a:solidFill>
                  <a:schemeClr val="accent2"/>
                </a:solidFill>
              </a:rPr>
              <a:t>2</a:t>
            </a:r>
            <a:r>
              <a:rPr kumimoji="1" lang="ja-JP" altLang="en-US" sz="2000" dirty="0" smtClean="0">
                <a:solidFill>
                  <a:schemeClr val="accent2"/>
                </a:solidFill>
              </a:rPr>
              <a:t>つ</a:t>
            </a:r>
            <a:r>
              <a:rPr lang="ja-JP" altLang="en-US" sz="2000" dirty="0" smtClean="0">
                <a:solidFill>
                  <a:schemeClr val="accent2"/>
                </a:solidFill>
              </a:rPr>
              <a:t>を克服</a:t>
            </a:r>
            <a:endParaRPr lang="en-US" altLang="ja-JP" sz="2000" dirty="0" smtClean="0">
              <a:solidFill>
                <a:schemeClr val="accent2"/>
              </a:solidFill>
            </a:endParaRPr>
          </a:p>
          <a:p>
            <a:pPr lvl="1"/>
            <a:r>
              <a:rPr lang="ja-JP" altLang="en-US" sz="2000" dirty="0" smtClean="0"/>
              <a:t>途中の整列処理が重く，</a:t>
            </a:r>
            <a:r>
              <a:rPr lang="ja-JP" altLang="en-US" sz="2000" dirty="0" smtClean="0">
                <a:solidFill>
                  <a:schemeClr val="accent1"/>
                </a:solidFill>
              </a:rPr>
              <a:t>性能が上がらない</a:t>
            </a:r>
            <a:endParaRPr kumimoji="1" lang="ja-JP" altLang="en-US" sz="2000" dirty="0">
              <a:solidFill>
                <a:schemeClr val="accent1"/>
              </a:solidFill>
            </a:endParaRPr>
          </a:p>
        </p:txBody>
      </p:sp>
      <p:sp>
        <p:nvSpPr>
          <p:cNvPr id="4" name="日付プレースホルダー 3"/>
          <p:cNvSpPr>
            <a:spLocks noGrp="1"/>
          </p:cNvSpPr>
          <p:nvPr>
            <p:ph type="dt" sz="half" idx="10"/>
          </p:nvPr>
        </p:nvSpPr>
        <p:spPr/>
        <p:txBody>
          <a:bodyPr/>
          <a:lstStyle/>
          <a:p>
            <a:fld id="{4E36FA76-62C4-3A4D-8CB4-2E0D3A6283D3}" type="datetime1">
              <a:rPr kumimoji="1" lang="ja-JP" altLang="en-US" smtClean="0"/>
              <a:t>2014/12/04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11CPSY</a:t>
            </a:r>
            <a:endParaRPr kumimoji="1" lang="ja-JP" altLang="en-US"/>
          </a:p>
        </p:txBody>
      </p:sp>
      <p:sp>
        <p:nvSpPr>
          <p:cNvPr id="6" name="スライド番号プレースホルダー 5"/>
          <p:cNvSpPr>
            <a:spLocks noGrp="1"/>
          </p:cNvSpPr>
          <p:nvPr>
            <p:ph type="sldNum" sz="quarter" idx="12"/>
          </p:nvPr>
        </p:nvSpPr>
        <p:spPr/>
        <p:txBody>
          <a:bodyPr/>
          <a:lstStyle/>
          <a:p>
            <a:fld id="{45E31C3F-C679-2546-A6E2-524E8614E711}" type="slidenum">
              <a:rPr kumimoji="1" lang="ja-JP" altLang="en-US" smtClean="0"/>
              <a:t>15</a:t>
            </a:fld>
            <a:endParaRPr kumimoji="1" lang="ja-JP" altLang="en-US"/>
          </a:p>
        </p:txBody>
      </p:sp>
      <p:sp>
        <p:nvSpPr>
          <p:cNvPr id="9" name="コンテンツ プレースホルダー 2"/>
          <p:cNvSpPr txBox="1">
            <a:spLocks/>
          </p:cNvSpPr>
          <p:nvPr/>
        </p:nvSpPr>
        <p:spPr>
          <a:xfrm>
            <a:off x="457200" y="4754886"/>
            <a:ext cx="8229600" cy="1610189"/>
          </a:xfrm>
          <a:prstGeom prst="rect">
            <a:avLst/>
          </a:prstGeom>
          <a:ln w="28575" cmpd="sng">
            <a:solidFill>
              <a:schemeClr val="accent2"/>
            </a:solidFill>
            <a:prstDash val="lgDash"/>
          </a:ln>
        </p:spPr>
        <p:txBody>
          <a:bodyPr vert="horz" lIns="91440" tIns="45720" rIns="91440" bIns="45720" rtlCol="0">
            <a:normAutofit lnSpcReduction="10000"/>
          </a:bodyPr>
          <a:lstStyle>
            <a:lvl1pPr marL="182880" indent="-182880" algn="l" defTabSz="914400" rtl="0" eaLnBrk="1" latinLnBrk="0" hangingPunct="1">
              <a:spcBef>
                <a:spcPct val="20000"/>
              </a:spcBef>
              <a:buClr>
                <a:schemeClr val="accent1"/>
              </a:buClr>
              <a:buSzPct val="85000"/>
              <a:buFont typeface="Arial" pitchFamily="34" charset="0"/>
              <a:buChar char="•"/>
              <a:defRPr kumimoji="1" sz="28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kumimoji="1" sz="24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kumimoji="1" sz="20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kumimoji="1" sz="18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kumimoji="1" sz="18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kumimoji="1" sz="18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kumimoji="1" sz="18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kumimoji="1" sz="18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kumimoji="1" sz="1800" kern="1200">
                <a:solidFill>
                  <a:schemeClr val="tx1"/>
                </a:solidFill>
                <a:latin typeface="+mn-lt"/>
                <a:ea typeface="+mn-ea"/>
                <a:cs typeface="+mn-cs"/>
              </a:defRPr>
            </a:lvl9pPr>
          </a:lstStyle>
          <a:p>
            <a:r>
              <a:rPr lang="en-US" altLang="ja-JP" dirty="0" smtClean="0"/>
              <a:t>Proposed BFS</a:t>
            </a:r>
          </a:p>
          <a:p>
            <a:pPr lvl="1"/>
            <a:r>
              <a:rPr lang="en-US" altLang="ja-JP" sz="2000" dirty="0" smtClean="0"/>
              <a:t>Pre-research BFS</a:t>
            </a:r>
            <a:r>
              <a:rPr lang="ja-JP" altLang="en-US" sz="2000" dirty="0" smtClean="0"/>
              <a:t>と同様に</a:t>
            </a:r>
            <a:r>
              <a:rPr lang="en-US" altLang="ja-JP" sz="2000" dirty="0" smtClean="0"/>
              <a:t>Simple BFS</a:t>
            </a:r>
            <a:r>
              <a:rPr lang="ja-JP" altLang="en-US" sz="2000" dirty="0" smtClean="0"/>
              <a:t>の欠点を克服</a:t>
            </a:r>
            <a:endParaRPr lang="en-US" altLang="ja-JP" sz="2000" dirty="0" smtClean="0"/>
          </a:p>
          <a:p>
            <a:pPr lvl="1"/>
            <a:r>
              <a:rPr lang="ja-JP" altLang="en-US" sz="2000" dirty="0" smtClean="0"/>
              <a:t>重い整列処理は行わない</a:t>
            </a:r>
            <a:endParaRPr lang="en-US" altLang="ja-JP" sz="2000" dirty="0" smtClean="0"/>
          </a:p>
          <a:p>
            <a:pPr lvl="1"/>
            <a:r>
              <a:rPr lang="en-US" altLang="ja-JP" sz="2000" dirty="0" smtClean="0">
                <a:solidFill>
                  <a:schemeClr val="accent2"/>
                </a:solidFill>
              </a:rPr>
              <a:t>bin sort</a:t>
            </a:r>
            <a:r>
              <a:rPr lang="ja-JP" altLang="en-US" sz="2000" dirty="0" smtClean="0"/>
              <a:t>を応用したデータ構造の切り替えによる効率良く行う</a:t>
            </a:r>
            <a:endParaRPr lang="en-US" altLang="ja-JP" sz="2000" dirty="0" smtClean="0"/>
          </a:p>
        </p:txBody>
      </p:sp>
      <p:sp>
        <p:nvSpPr>
          <p:cNvPr id="10" name="下矢印 9"/>
          <p:cNvSpPr/>
          <p:nvPr/>
        </p:nvSpPr>
        <p:spPr>
          <a:xfrm>
            <a:off x="4331166" y="3973382"/>
            <a:ext cx="484632" cy="544814"/>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235002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bin sort (bucket sort)</a:t>
            </a:r>
            <a:endParaRPr kumimoji="1" lang="ja-JP" altLang="en-US" dirty="0"/>
          </a:p>
        </p:txBody>
      </p:sp>
      <p:sp>
        <p:nvSpPr>
          <p:cNvPr id="8" name="コンテンツ プレースホルダー 7"/>
          <p:cNvSpPr>
            <a:spLocks noGrp="1"/>
          </p:cNvSpPr>
          <p:nvPr>
            <p:ph idx="1"/>
          </p:nvPr>
        </p:nvSpPr>
        <p:spPr>
          <a:xfrm>
            <a:off x="457200" y="1600201"/>
            <a:ext cx="8229600" cy="1526652"/>
          </a:xfrm>
        </p:spPr>
        <p:txBody>
          <a:bodyPr>
            <a:normAutofit fontScale="92500" lnSpcReduction="10000"/>
          </a:bodyPr>
          <a:lstStyle/>
          <a:p>
            <a:r>
              <a:rPr lang="ja-JP" altLang="en-US" dirty="0" smtClean="0"/>
              <a:t>値の比較を行わない高速な整列</a:t>
            </a:r>
            <a:r>
              <a:rPr lang="en-US" altLang="ja-JP" dirty="0" smtClean="0"/>
              <a:t> </a:t>
            </a:r>
            <a:r>
              <a:rPr lang="en-US" altLang="ja-JP" i="1" dirty="0" smtClean="0"/>
              <a:t>O</a:t>
            </a:r>
            <a:r>
              <a:rPr lang="en-US" altLang="ja-JP" dirty="0" smtClean="0"/>
              <a:t>(</a:t>
            </a:r>
            <a:r>
              <a:rPr lang="en-US" altLang="ja-JP" i="1" dirty="0" smtClean="0"/>
              <a:t>N</a:t>
            </a:r>
            <a:r>
              <a:rPr lang="en-US" altLang="ja-JP" dirty="0" smtClean="0"/>
              <a:t>)</a:t>
            </a:r>
          </a:p>
          <a:p>
            <a:r>
              <a:rPr lang="ja-JP" altLang="en-US" dirty="0" smtClean="0"/>
              <a:t>整列される</a:t>
            </a:r>
            <a:r>
              <a:rPr lang="ja-JP" altLang="en-US" dirty="0"/>
              <a:t>値の最大値分だけビン</a:t>
            </a:r>
            <a:r>
              <a:rPr lang="en-US" altLang="ja-JP" dirty="0"/>
              <a:t>(</a:t>
            </a:r>
            <a:r>
              <a:rPr lang="ja-JP" altLang="en-US" dirty="0"/>
              <a:t>配列</a:t>
            </a:r>
            <a:r>
              <a:rPr lang="en-US" altLang="ja-JP" dirty="0"/>
              <a:t>)</a:t>
            </a:r>
            <a:r>
              <a:rPr lang="ja-JP" altLang="en-US" dirty="0"/>
              <a:t>を用意する</a:t>
            </a:r>
            <a:endParaRPr lang="en-US" altLang="ja-JP" dirty="0" smtClean="0"/>
          </a:p>
          <a:p>
            <a:pPr marL="457200" indent="-457200">
              <a:buFont typeface="+mj-lt"/>
              <a:buAutoNum type="arabicPeriod"/>
            </a:pPr>
            <a:r>
              <a:rPr lang="ja-JP" altLang="en-US" dirty="0" smtClean="0"/>
              <a:t>値をビンに振り分ける</a:t>
            </a:r>
            <a:endParaRPr lang="en-US" altLang="ja-JP" dirty="0" smtClean="0"/>
          </a:p>
          <a:p>
            <a:pPr marL="457200" indent="-457200">
              <a:buFont typeface="+mj-lt"/>
              <a:buAutoNum type="arabicPeriod"/>
            </a:pPr>
            <a:r>
              <a:rPr kumimoji="1" lang="ja-JP" altLang="en-US" dirty="0" smtClean="0"/>
              <a:t>順番にビンから値を取り出す</a:t>
            </a:r>
            <a:endParaRPr kumimoji="1" lang="ja-JP" altLang="en-US" dirty="0"/>
          </a:p>
        </p:txBody>
      </p:sp>
      <p:sp>
        <p:nvSpPr>
          <p:cNvPr id="5" name="日付プレースホルダー 4"/>
          <p:cNvSpPr>
            <a:spLocks noGrp="1"/>
          </p:cNvSpPr>
          <p:nvPr>
            <p:ph type="dt" sz="half" idx="10"/>
          </p:nvPr>
        </p:nvSpPr>
        <p:spPr/>
        <p:txBody>
          <a:bodyPr/>
          <a:lstStyle/>
          <a:p>
            <a:fld id="{D9D70BC7-B06E-4E42-B949-1E745A8A6E5E}" type="datetime1">
              <a:rPr kumimoji="1" lang="ja-JP" altLang="en-US" smtClean="0"/>
              <a:t>2014/12/04</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11CPSY</a:t>
            </a:r>
            <a:endParaRPr kumimoji="1" lang="ja-JP" altLang="en-US"/>
          </a:p>
        </p:txBody>
      </p:sp>
      <p:sp>
        <p:nvSpPr>
          <p:cNvPr id="7" name="スライド番号プレースホルダー 6"/>
          <p:cNvSpPr>
            <a:spLocks noGrp="1"/>
          </p:cNvSpPr>
          <p:nvPr>
            <p:ph type="sldNum" sz="quarter" idx="12"/>
          </p:nvPr>
        </p:nvSpPr>
        <p:spPr/>
        <p:txBody>
          <a:bodyPr/>
          <a:lstStyle/>
          <a:p>
            <a:fld id="{45E31C3F-C679-2546-A6E2-524E8614E711}" type="slidenum">
              <a:rPr kumimoji="1" lang="ja-JP" altLang="en-US" smtClean="0"/>
              <a:t>16</a:t>
            </a:fld>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3018590845"/>
              </p:ext>
            </p:extLst>
          </p:nvPr>
        </p:nvGraphicFramePr>
        <p:xfrm>
          <a:off x="1241952" y="3499625"/>
          <a:ext cx="7608704" cy="365760"/>
        </p:xfrm>
        <a:graphic>
          <a:graphicData uri="http://schemas.openxmlformats.org/drawingml/2006/table">
            <a:tbl>
              <a:tblPr bandRow="1">
                <a:tableStyleId>{5C22544A-7EE6-4342-B048-85BDC9FD1C3A}</a:tableStyleId>
              </a:tblPr>
              <a:tblGrid>
                <a:gridCol w="475544"/>
                <a:gridCol w="475544"/>
                <a:gridCol w="475544"/>
                <a:gridCol w="475544"/>
                <a:gridCol w="475544"/>
                <a:gridCol w="475544"/>
                <a:gridCol w="475544"/>
                <a:gridCol w="475544"/>
                <a:gridCol w="475544"/>
                <a:gridCol w="475544"/>
                <a:gridCol w="475544"/>
                <a:gridCol w="475544"/>
                <a:gridCol w="475544"/>
                <a:gridCol w="475544"/>
                <a:gridCol w="475544"/>
                <a:gridCol w="475544"/>
              </a:tblGrid>
              <a:tr h="312359">
                <a:tc>
                  <a:txBody>
                    <a:bodyPr/>
                    <a:lstStyle/>
                    <a:p>
                      <a:pPr algn="ctr"/>
                      <a:r>
                        <a:rPr kumimoji="1" lang="en-US" altLang="ja-JP" dirty="0" smtClean="0">
                          <a:solidFill>
                            <a:schemeClr val="tx1"/>
                          </a:solidFill>
                        </a:rPr>
                        <a:t>6</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chemeClr val="tx1"/>
                          </a:solidFill>
                        </a:rPr>
                        <a:t>10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chemeClr val="tx1"/>
                          </a:solidFill>
                        </a:rPr>
                        <a:t>1</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chemeClr val="tx1"/>
                          </a:solidFill>
                        </a:rPr>
                        <a:t>5</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chemeClr val="tx1"/>
                          </a:solidFill>
                        </a:rPr>
                        <a:t>3</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chemeClr val="tx1"/>
                          </a:solidFill>
                        </a:rPr>
                        <a:t>7</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chemeClr val="tx1"/>
                          </a:solidFill>
                        </a:rPr>
                        <a:t>9</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chemeClr val="tx1"/>
                          </a:solidFill>
                        </a:rPr>
                        <a:t>5</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chemeClr val="tx1"/>
                          </a:solidFill>
                        </a:rPr>
                        <a:t>1</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chemeClr val="tx1"/>
                          </a:solidFill>
                        </a:rPr>
                        <a:t>9</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chemeClr val="tx1"/>
                          </a:solidFill>
                        </a:rPr>
                        <a:t>10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chemeClr val="tx1"/>
                          </a:solidFill>
                        </a:rPr>
                        <a:t>1</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chemeClr val="tx1"/>
                          </a:solidFill>
                        </a:rPr>
                        <a:t>6</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chemeClr val="tx1"/>
                          </a:solidFill>
                        </a:rPr>
                        <a:t>8</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chemeClr val="tx1"/>
                          </a:solidFill>
                        </a:rPr>
                        <a:t>2</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chemeClr val="tx1"/>
                          </a:solidFill>
                        </a:rPr>
                        <a:t>3</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3205319400"/>
              </p:ext>
            </p:extLst>
          </p:nvPr>
        </p:nvGraphicFramePr>
        <p:xfrm>
          <a:off x="1241952" y="4666039"/>
          <a:ext cx="4759040" cy="678119"/>
        </p:xfrm>
        <a:graphic>
          <a:graphicData uri="http://schemas.openxmlformats.org/drawingml/2006/table">
            <a:tbl>
              <a:tblPr bandRow="1">
                <a:tableStyleId>{5C22544A-7EE6-4342-B048-85BDC9FD1C3A}</a:tableStyleId>
              </a:tblPr>
              <a:tblGrid>
                <a:gridCol w="475904"/>
                <a:gridCol w="475904"/>
                <a:gridCol w="475904"/>
                <a:gridCol w="475904"/>
                <a:gridCol w="475904"/>
                <a:gridCol w="475904"/>
                <a:gridCol w="475904"/>
                <a:gridCol w="475904"/>
                <a:gridCol w="475904"/>
                <a:gridCol w="475904"/>
              </a:tblGrid>
              <a:tr h="312359">
                <a:tc>
                  <a:txBody>
                    <a:bodyPr/>
                    <a:lstStyle/>
                    <a:p>
                      <a:pPr algn="ctr"/>
                      <a:r>
                        <a:rPr kumimoji="1" lang="en-US" altLang="ja-JP" dirty="0" smtClean="0">
                          <a:solidFill>
                            <a:schemeClr val="tx1"/>
                          </a:solidFill>
                        </a:rPr>
                        <a:t>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chemeClr val="tx1"/>
                          </a:solidFill>
                        </a:rPr>
                        <a:t>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chemeClr val="tx1"/>
                          </a:solidFill>
                        </a:rPr>
                        <a:t>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chemeClr val="tx1"/>
                          </a:solidFill>
                        </a:rPr>
                        <a:t>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chemeClr val="tx1"/>
                          </a:solidFill>
                        </a:rPr>
                        <a:t>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chemeClr val="tx1"/>
                          </a:solidFill>
                        </a:rPr>
                        <a:t>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chemeClr val="tx1"/>
                          </a:solidFill>
                        </a:rPr>
                        <a:t>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chemeClr val="tx1"/>
                          </a:solidFill>
                        </a:rPr>
                        <a:t>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chemeClr val="tx1"/>
                          </a:solidFill>
                        </a:rPr>
                        <a:t>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chemeClr val="tx1"/>
                          </a:solidFill>
                        </a:rPr>
                        <a:t>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r>
              <a:tr h="312359">
                <a:tc>
                  <a:txBody>
                    <a:bodyPr/>
                    <a:lstStyle/>
                    <a:p>
                      <a:pPr algn="ctr"/>
                      <a:r>
                        <a:rPr kumimoji="1" lang="en-US" altLang="ja-JP" sz="1200" dirty="0" smtClean="0">
                          <a:solidFill>
                            <a:schemeClr val="tx1"/>
                          </a:solidFill>
                        </a:rPr>
                        <a:t>1</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dirty="0" smtClean="0">
                          <a:solidFill>
                            <a:schemeClr val="tx1"/>
                          </a:solidFill>
                        </a:rPr>
                        <a:t>2</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dirty="0" smtClean="0">
                          <a:solidFill>
                            <a:schemeClr val="tx1"/>
                          </a:solidFill>
                        </a:rPr>
                        <a:t>3</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dirty="0" smtClean="0">
                          <a:solidFill>
                            <a:schemeClr val="tx1"/>
                          </a:solidFill>
                        </a:rPr>
                        <a:t>4</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dirty="0" smtClean="0">
                          <a:solidFill>
                            <a:schemeClr val="tx1"/>
                          </a:solidFill>
                        </a:rPr>
                        <a:t>5</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dirty="0" smtClean="0">
                          <a:solidFill>
                            <a:schemeClr val="tx1"/>
                          </a:solidFill>
                        </a:rPr>
                        <a:t>6</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dirty="0" smtClean="0">
                          <a:solidFill>
                            <a:schemeClr val="tx1"/>
                          </a:solidFill>
                        </a:rPr>
                        <a:t>7</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dirty="0" smtClean="0">
                          <a:solidFill>
                            <a:schemeClr val="tx1"/>
                          </a:solidFill>
                        </a:rPr>
                        <a:t>8</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dirty="0" smtClean="0">
                          <a:solidFill>
                            <a:schemeClr val="tx1"/>
                          </a:solidFill>
                        </a:rPr>
                        <a:t>9</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dirty="0" smtClean="0">
                          <a:solidFill>
                            <a:schemeClr val="tx1"/>
                          </a:solidFill>
                        </a:rPr>
                        <a:t>10</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2" name="テキスト ボックス 11"/>
          <p:cNvSpPr txBox="1"/>
          <p:nvPr/>
        </p:nvSpPr>
        <p:spPr>
          <a:xfrm>
            <a:off x="632530" y="4666039"/>
            <a:ext cx="492705" cy="369332"/>
          </a:xfrm>
          <a:prstGeom prst="rect">
            <a:avLst/>
          </a:prstGeom>
          <a:noFill/>
        </p:spPr>
        <p:txBody>
          <a:bodyPr wrap="none" rtlCol="0">
            <a:spAutoFit/>
          </a:bodyPr>
          <a:lstStyle/>
          <a:p>
            <a:r>
              <a:rPr kumimoji="1" lang="en-US" altLang="ja-JP" dirty="0" smtClean="0"/>
              <a:t>bin</a:t>
            </a:r>
            <a:endParaRPr kumimoji="1" lang="ja-JP" altLang="en-US" dirty="0"/>
          </a:p>
        </p:txBody>
      </p:sp>
      <p:graphicFrame>
        <p:nvGraphicFramePr>
          <p:cNvPr id="13" name="表 12"/>
          <p:cNvGraphicFramePr>
            <a:graphicFrameLocks noGrp="1"/>
          </p:cNvGraphicFramePr>
          <p:nvPr>
            <p:extLst>
              <p:ext uri="{D42A27DB-BD31-4B8C-83A1-F6EECF244321}">
                <p14:modId xmlns:p14="http://schemas.microsoft.com/office/powerpoint/2010/main" val="2601439445"/>
              </p:ext>
            </p:extLst>
          </p:nvPr>
        </p:nvGraphicFramePr>
        <p:xfrm>
          <a:off x="1241952" y="6095879"/>
          <a:ext cx="7608704" cy="365760"/>
        </p:xfrm>
        <a:graphic>
          <a:graphicData uri="http://schemas.openxmlformats.org/drawingml/2006/table">
            <a:tbl>
              <a:tblPr bandRow="1">
                <a:tableStyleId>{5C22544A-7EE6-4342-B048-85BDC9FD1C3A}</a:tableStyleId>
              </a:tblPr>
              <a:tblGrid>
                <a:gridCol w="475544"/>
                <a:gridCol w="475544"/>
                <a:gridCol w="475544"/>
                <a:gridCol w="475544"/>
                <a:gridCol w="475544"/>
                <a:gridCol w="475544"/>
                <a:gridCol w="475544"/>
                <a:gridCol w="475544"/>
                <a:gridCol w="475544"/>
                <a:gridCol w="475544"/>
                <a:gridCol w="475544"/>
                <a:gridCol w="475544"/>
                <a:gridCol w="475544"/>
                <a:gridCol w="475544"/>
                <a:gridCol w="475544"/>
                <a:gridCol w="475544"/>
              </a:tblGrid>
              <a:tr h="312359">
                <a:tc>
                  <a:txBody>
                    <a:bodyPr/>
                    <a:lstStyle/>
                    <a:p>
                      <a:pPr algn="ctr"/>
                      <a:r>
                        <a:rPr kumimoji="1" lang="en-US" altLang="ja-JP" dirty="0" smtClean="0">
                          <a:solidFill>
                            <a:schemeClr val="tx1"/>
                          </a:solidFill>
                        </a:rPr>
                        <a:t>-</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chemeClr val="tx1"/>
                          </a:solidFill>
                        </a:rPr>
                        <a:t>-</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chemeClr val="tx1"/>
                          </a:solidFill>
                        </a:rPr>
                        <a:t>-</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chemeClr val="tx1"/>
                          </a:solidFill>
                        </a:rPr>
                        <a:t>-</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chemeClr val="tx1"/>
                          </a:solidFill>
                        </a:rPr>
                        <a:t>-</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chemeClr val="tx1"/>
                          </a:solidFill>
                        </a:rPr>
                        <a:t>-</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chemeClr val="tx1"/>
                          </a:solidFill>
                        </a:rPr>
                        <a:t>-</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chemeClr val="tx1"/>
                          </a:solidFill>
                        </a:rPr>
                        <a:t>-</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chemeClr val="tx1"/>
                          </a:solidFill>
                        </a:rPr>
                        <a:t>-</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chemeClr val="tx1"/>
                          </a:solidFill>
                        </a:rPr>
                        <a:t>-</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chemeClr val="tx1"/>
                          </a:solidFill>
                        </a:rPr>
                        <a:t>-</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chemeClr val="tx1"/>
                          </a:solidFill>
                        </a:rPr>
                        <a:t>-</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chemeClr val="tx1"/>
                          </a:solidFill>
                        </a:rPr>
                        <a:t>-</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chemeClr val="tx1"/>
                          </a:solidFill>
                        </a:rPr>
                        <a:t>-</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chemeClr val="tx1"/>
                          </a:solidFill>
                        </a:rPr>
                        <a:t>-</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chemeClr val="tx1"/>
                          </a:solidFill>
                        </a:rPr>
                        <a:t>-</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r>
            </a:tbl>
          </a:graphicData>
        </a:graphic>
      </p:graphicFrame>
      <p:grpSp>
        <p:nvGrpSpPr>
          <p:cNvPr id="22" name="図形グループ 21"/>
          <p:cNvGrpSpPr/>
          <p:nvPr/>
        </p:nvGrpSpPr>
        <p:grpSpPr>
          <a:xfrm>
            <a:off x="1485189" y="3865385"/>
            <a:ext cx="2381250" cy="800654"/>
            <a:chOff x="895350" y="3865385"/>
            <a:chExt cx="2381250" cy="800654"/>
          </a:xfrm>
        </p:grpSpPr>
        <p:cxnSp>
          <p:nvCxnSpPr>
            <p:cNvPr id="17" name="直線コネクタ 16"/>
            <p:cNvCxnSpPr/>
            <p:nvPr/>
          </p:nvCxnSpPr>
          <p:spPr>
            <a:xfrm>
              <a:off x="895350" y="3865385"/>
              <a:ext cx="0" cy="344665"/>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直線コネクタ 18"/>
            <p:cNvCxnSpPr/>
            <p:nvPr/>
          </p:nvCxnSpPr>
          <p:spPr>
            <a:xfrm>
              <a:off x="895350" y="4210050"/>
              <a:ext cx="238125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直線矢印コネクタ 20"/>
            <p:cNvCxnSpPr/>
            <p:nvPr/>
          </p:nvCxnSpPr>
          <p:spPr>
            <a:xfrm>
              <a:off x="3276600" y="4210050"/>
              <a:ext cx="0" cy="4559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23" name="図形グループ 22"/>
          <p:cNvGrpSpPr/>
          <p:nvPr/>
        </p:nvGrpSpPr>
        <p:grpSpPr>
          <a:xfrm>
            <a:off x="1959323" y="5344158"/>
            <a:ext cx="950383" cy="751721"/>
            <a:chOff x="895350" y="3865385"/>
            <a:chExt cx="2381250" cy="800654"/>
          </a:xfrm>
        </p:grpSpPr>
        <p:cxnSp>
          <p:nvCxnSpPr>
            <p:cNvPr id="24" name="直線コネクタ 23"/>
            <p:cNvCxnSpPr/>
            <p:nvPr/>
          </p:nvCxnSpPr>
          <p:spPr>
            <a:xfrm>
              <a:off x="895350" y="3865385"/>
              <a:ext cx="0" cy="166865"/>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直線コネクタ 24"/>
            <p:cNvCxnSpPr/>
            <p:nvPr/>
          </p:nvCxnSpPr>
          <p:spPr>
            <a:xfrm>
              <a:off x="895350" y="4032250"/>
              <a:ext cx="238125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直線矢印コネクタ 25"/>
            <p:cNvCxnSpPr/>
            <p:nvPr/>
          </p:nvCxnSpPr>
          <p:spPr>
            <a:xfrm>
              <a:off x="3276600" y="4032250"/>
              <a:ext cx="0" cy="6337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29" name="図形グループ 28"/>
          <p:cNvGrpSpPr/>
          <p:nvPr/>
        </p:nvGrpSpPr>
        <p:grpSpPr>
          <a:xfrm flipH="1">
            <a:off x="1485189" y="3865385"/>
            <a:ext cx="952500" cy="800654"/>
            <a:chOff x="895350" y="3865385"/>
            <a:chExt cx="2381250" cy="800654"/>
          </a:xfrm>
        </p:grpSpPr>
        <p:cxnSp>
          <p:nvCxnSpPr>
            <p:cNvPr id="30" name="直線コネクタ 29"/>
            <p:cNvCxnSpPr/>
            <p:nvPr/>
          </p:nvCxnSpPr>
          <p:spPr>
            <a:xfrm flipH="1">
              <a:off x="895350" y="3865385"/>
              <a:ext cx="0" cy="528815"/>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直線コネクタ 30"/>
            <p:cNvCxnSpPr/>
            <p:nvPr/>
          </p:nvCxnSpPr>
          <p:spPr>
            <a:xfrm>
              <a:off x="895350" y="4394200"/>
              <a:ext cx="238125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直線矢印コネクタ 31"/>
            <p:cNvCxnSpPr/>
            <p:nvPr/>
          </p:nvCxnSpPr>
          <p:spPr>
            <a:xfrm flipH="1">
              <a:off x="3276600" y="4394200"/>
              <a:ext cx="0" cy="2718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41" name="図形グループ 40"/>
          <p:cNvGrpSpPr/>
          <p:nvPr/>
        </p:nvGrpSpPr>
        <p:grpSpPr>
          <a:xfrm>
            <a:off x="1485189" y="5344158"/>
            <a:ext cx="952500" cy="751721"/>
            <a:chOff x="895350" y="5344158"/>
            <a:chExt cx="952500" cy="751721"/>
          </a:xfrm>
        </p:grpSpPr>
        <p:grpSp>
          <p:nvGrpSpPr>
            <p:cNvPr id="35" name="図形グループ 34"/>
            <p:cNvGrpSpPr/>
            <p:nvPr/>
          </p:nvGrpSpPr>
          <p:grpSpPr>
            <a:xfrm>
              <a:off x="895350" y="5344158"/>
              <a:ext cx="952500" cy="751721"/>
              <a:chOff x="895350" y="3865385"/>
              <a:chExt cx="2381250" cy="800654"/>
            </a:xfrm>
          </p:grpSpPr>
          <p:cxnSp>
            <p:nvCxnSpPr>
              <p:cNvPr id="36" name="直線コネクタ 35"/>
              <p:cNvCxnSpPr/>
              <p:nvPr/>
            </p:nvCxnSpPr>
            <p:spPr>
              <a:xfrm>
                <a:off x="895350" y="3865385"/>
                <a:ext cx="0" cy="344665"/>
              </a:xfrm>
              <a:prstGeom prst="line">
                <a:avLst/>
              </a:prstGeom>
            </p:spPr>
            <p:style>
              <a:lnRef idx="2">
                <a:schemeClr val="accent1"/>
              </a:lnRef>
              <a:fillRef idx="0">
                <a:schemeClr val="accent1"/>
              </a:fillRef>
              <a:effectRef idx="1">
                <a:schemeClr val="accent1"/>
              </a:effectRef>
              <a:fontRef idx="minor">
                <a:schemeClr val="tx1"/>
              </a:fontRef>
            </p:style>
          </p:cxnSp>
          <p:cxnSp>
            <p:nvCxnSpPr>
              <p:cNvPr id="37" name="直線コネクタ 36"/>
              <p:cNvCxnSpPr/>
              <p:nvPr/>
            </p:nvCxnSpPr>
            <p:spPr>
              <a:xfrm>
                <a:off x="895350" y="4210050"/>
                <a:ext cx="238125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直線矢印コネクタ 37"/>
              <p:cNvCxnSpPr/>
              <p:nvPr/>
            </p:nvCxnSpPr>
            <p:spPr>
              <a:xfrm>
                <a:off x="3276600" y="4210050"/>
                <a:ext cx="0" cy="4559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cxnSp>
          <p:nvCxnSpPr>
            <p:cNvPr id="39" name="直線矢印コネクタ 38"/>
            <p:cNvCxnSpPr/>
            <p:nvPr/>
          </p:nvCxnSpPr>
          <p:spPr>
            <a:xfrm>
              <a:off x="1369484" y="5667758"/>
              <a:ext cx="0" cy="42812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0" name="直線矢印コネクタ 39"/>
            <p:cNvCxnSpPr/>
            <p:nvPr/>
          </p:nvCxnSpPr>
          <p:spPr>
            <a:xfrm>
              <a:off x="895350" y="5667758"/>
              <a:ext cx="0" cy="42812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42" name="図形グループ 41"/>
          <p:cNvGrpSpPr/>
          <p:nvPr/>
        </p:nvGrpSpPr>
        <p:grpSpPr>
          <a:xfrm>
            <a:off x="1960381" y="3867502"/>
            <a:ext cx="3812116" cy="800654"/>
            <a:chOff x="895350" y="3865385"/>
            <a:chExt cx="2381250" cy="800654"/>
          </a:xfrm>
        </p:grpSpPr>
        <p:cxnSp>
          <p:nvCxnSpPr>
            <p:cNvPr id="43" name="直線コネクタ 42"/>
            <p:cNvCxnSpPr/>
            <p:nvPr/>
          </p:nvCxnSpPr>
          <p:spPr>
            <a:xfrm>
              <a:off x="895350" y="3865385"/>
              <a:ext cx="0" cy="166865"/>
            </a:xfrm>
            <a:prstGeom prst="line">
              <a:avLst/>
            </a:prstGeom>
          </p:spPr>
          <p:style>
            <a:lnRef idx="2">
              <a:schemeClr val="accent1"/>
            </a:lnRef>
            <a:fillRef idx="0">
              <a:schemeClr val="accent1"/>
            </a:fillRef>
            <a:effectRef idx="1">
              <a:schemeClr val="accent1"/>
            </a:effectRef>
            <a:fontRef idx="minor">
              <a:schemeClr val="tx1"/>
            </a:fontRef>
          </p:style>
        </p:cxnSp>
        <p:cxnSp>
          <p:nvCxnSpPr>
            <p:cNvPr id="44" name="直線コネクタ 43"/>
            <p:cNvCxnSpPr/>
            <p:nvPr/>
          </p:nvCxnSpPr>
          <p:spPr>
            <a:xfrm>
              <a:off x="895350" y="4032250"/>
              <a:ext cx="238125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5" name="直線矢印コネクタ 44"/>
            <p:cNvCxnSpPr/>
            <p:nvPr/>
          </p:nvCxnSpPr>
          <p:spPr>
            <a:xfrm>
              <a:off x="3276600" y="4032250"/>
              <a:ext cx="0" cy="6337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46" name="テキスト ボックス 45"/>
          <p:cNvSpPr txBox="1"/>
          <p:nvPr/>
        </p:nvSpPr>
        <p:spPr>
          <a:xfrm>
            <a:off x="3527141" y="5483092"/>
            <a:ext cx="877163" cy="369332"/>
          </a:xfrm>
          <a:prstGeom prst="rect">
            <a:avLst/>
          </a:prstGeom>
          <a:noFill/>
        </p:spPr>
        <p:txBody>
          <a:bodyPr wrap="none" rtlCol="0">
            <a:spAutoFit/>
          </a:bodyPr>
          <a:lstStyle/>
          <a:p>
            <a:r>
              <a:rPr kumimoji="1" lang="en-US" altLang="ja-JP" dirty="0" smtClean="0">
                <a:solidFill>
                  <a:srgbClr val="4F81BD"/>
                </a:solidFill>
              </a:rPr>
              <a:t>………</a:t>
            </a:r>
            <a:endParaRPr kumimoji="1" lang="ja-JP" altLang="en-US" dirty="0">
              <a:solidFill>
                <a:srgbClr val="4F81BD"/>
              </a:solidFill>
            </a:endParaRPr>
          </a:p>
        </p:txBody>
      </p:sp>
      <p:sp>
        <p:nvSpPr>
          <p:cNvPr id="47" name="テキスト ボックス 46"/>
          <p:cNvSpPr txBox="1"/>
          <p:nvPr/>
        </p:nvSpPr>
        <p:spPr>
          <a:xfrm>
            <a:off x="286055" y="3460234"/>
            <a:ext cx="839180" cy="369332"/>
          </a:xfrm>
          <a:prstGeom prst="rect">
            <a:avLst/>
          </a:prstGeom>
          <a:noFill/>
        </p:spPr>
        <p:txBody>
          <a:bodyPr wrap="none" rtlCol="0">
            <a:spAutoFit/>
          </a:bodyPr>
          <a:lstStyle/>
          <a:p>
            <a:r>
              <a:rPr kumimoji="1" lang="en-US" altLang="ja-JP" dirty="0" smtClean="0"/>
              <a:t>before</a:t>
            </a:r>
            <a:endParaRPr kumimoji="1" lang="ja-JP" altLang="en-US" dirty="0"/>
          </a:p>
        </p:txBody>
      </p:sp>
      <p:sp>
        <p:nvSpPr>
          <p:cNvPr id="48" name="テキスト ボックス 47"/>
          <p:cNvSpPr txBox="1"/>
          <p:nvPr/>
        </p:nvSpPr>
        <p:spPr>
          <a:xfrm>
            <a:off x="478679" y="6092307"/>
            <a:ext cx="646556" cy="369332"/>
          </a:xfrm>
          <a:prstGeom prst="rect">
            <a:avLst/>
          </a:prstGeom>
          <a:noFill/>
        </p:spPr>
        <p:txBody>
          <a:bodyPr wrap="none" rtlCol="0">
            <a:spAutoFit/>
          </a:bodyPr>
          <a:lstStyle/>
          <a:p>
            <a:r>
              <a:rPr kumimoji="1" lang="en-US" altLang="ja-JP" dirty="0" smtClean="0"/>
              <a:t>after</a:t>
            </a:r>
          </a:p>
        </p:txBody>
      </p:sp>
      <p:graphicFrame>
        <p:nvGraphicFramePr>
          <p:cNvPr id="49" name="表 48"/>
          <p:cNvGraphicFramePr>
            <a:graphicFrameLocks noGrp="1"/>
          </p:cNvGraphicFramePr>
          <p:nvPr>
            <p:extLst>
              <p:ext uri="{D42A27DB-BD31-4B8C-83A1-F6EECF244321}">
                <p14:modId xmlns:p14="http://schemas.microsoft.com/office/powerpoint/2010/main" val="3343403423"/>
              </p:ext>
            </p:extLst>
          </p:nvPr>
        </p:nvGraphicFramePr>
        <p:xfrm>
          <a:off x="1241952" y="4663497"/>
          <a:ext cx="4759040" cy="678119"/>
        </p:xfrm>
        <a:graphic>
          <a:graphicData uri="http://schemas.openxmlformats.org/drawingml/2006/table">
            <a:tbl>
              <a:tblPr bandRow="1">
                <a:tableStyleId>{5C22544A-7EE6-4342-B048-85BDC9FD1C3A}</a:tableStyleId>
              </a:tblPr>
              <a:tblGrid>
                <a:gridCol w="475904"/>
                <a:gridCol w="475904"/>
                <a:gridCol w="475904"/>
                <a:gridCol w="475904"/>
                <a:gridCol w="475904"/>
                <a:gridCol w="475904"/>
                <a:gridCol w="475904"/>
                <a:gridCol w="475904"/>
                <a:gridCol w="475904"/>
                <a:gridCol w="475904"/>
              </a:tblGrid>
              <a:tr h="312359">
                <a:tc>
                  <a:txBody>
                    <a:bodyPr/>
                    <a:lstStyle/>
                    <a:p>
                      <a:pPr algn="ctr"/>
                      <a:r>
                        <a:rPr kumimoji="1" lang="en-US" altLang="ja-JP" dirty="0" smtClean="0">
                          <a:solidFill>
                            <a:schemeClr val="tx1"/>
                          </a:solidFill>
                        </a:rPr>
                        <a:t>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solidFill>
                  </a:tcPr>
                </a:tc>
                <a:tc>
                  <a:txBody>
                    <a:bodyPr/>
                    <a:lstStyle/>
                    <a:p>
                      <a:pPr algn="ctr"/>
                      <a:r>
                        <a:rPr kumimoji="1" lang="en-US" altLang="ja-JP" dirty="0" smtClean="0">
                          <a:solidFill>
                            <a:schemeClr val="tx1"/>
                          </a:solidFill>
                        </a:rPr>
                        <a:t>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solidFill>
                  </a:tcPr>
                </a:tc>
                <a:tc>
                  <a:txBody>
                    <a:bodyPr/>
                    <a:lstStyle/>
                    <a:p>
                      <a:pPr algn="ctr"/>
                      <a:r>
                        <a:rPr kumimoji="1" lang="en-US" altLang="ja-JP" dirty="0" smtClean="0">
                          <a:solidFill>
                            <a:schemeClr val="tx1"/>
                          </a:solidFill>
                        </a:rPr>
                        <a:t>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solidFill>
                  </a:tcPr>
                </a:tc>
                <a:tc>
                  <a:txBody>
                    <a:bodyPr/>
                    <a:lstStyle/>
                    <a:p>
                      <a:pPr algn="ctr"/>
                      <a:r>
                        <a:rPr kumimoji="1" lang="en-US" altLang="ja-JP" dirty="0" smtClean="0">
                          <a:solidFill>
                            <a:schemeClr val="tx1"/>
                          </a:solidFill>
                        </a:rPr>
                        <a:t>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solidFill>
                  </a:tcPr>
                </a:tc>
                <a:tc>
                  <a:txBody>
                    <a:bodyPr/>
                    <a:lstStyle/>
                    <a:p>
                      <a:pPr algn="ctr"/>
                      <a:r>
                        <a:rPr kumimoji="1" lang="en-US" altLang="ja-JP" dirty="0" smtClean="0">
                          <a:solidFill>
                            <a:schemeClr val="tx1"/>
                          </a:solidFill>
                        </a:rPr>
                        <a:t>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solidFill>
                  </a:tcPr>
                </a:tc>
                <a:tc>
                  <a:txBody>
                    <a:bodyPr/>
                    <a:lstStyle/>
                    <a:p>
                      <a:pPr algn="ctr"/>
                      <a:r>
                        <a:rPr kumimoji="1" lang="en-US" altLang="ja-JP" dirty="0" smtClean="0">
                          <a:solidFill>
                            <a:schemeClr val="tx1"/>
                          </a:solidFill>
                        </a:rPr>
                        <a:t>1</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solidFill>
                  </a:tcPr>
                </a:tc>
                <a:tc>
                  <a:txBody>
                    <a:bodyPr/>
                    <a:lstStyle/>
                    <a:p>
                      <a:pPr algn="ctr"/>
                      <a:r>
                        <a:rPr kumimoji="1" lang="en-US" altLang="ja-JP" dirty="0" smtClean="0">
                          <a:solidFill>
                            <a:schemeClr val="tx1"/>
                          </a:solidFill>
                        </a:rPr>
                        <a:t>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solidFill>
                  </a:tcPr>
                </a:tc>
                <a:tc>
                  <a:txBody>
                    <a:bodyPr/>
                    <a:lstStyle/>
                    <a:p>
                      <a:pPr algn="ctr"/>
                      <a:r>
                        <a:rPr kumimoji="1" lang="en-US" altLang="ja-JP" dirty="0" smtClean="0">
                          <a:solidFill>
                            <a:schemeClr val="tx1"/>
                          </a:solidFill>
                        </a:rPr>
                        <a:t>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solidFill>
                  </a:tcPr>
                </a:tc>
                <a:tc>
                  <a:txBody>
                    <a:bodyPr/>
                    <a:lstStyle/>
                    <a:p>
                      <a:pPr algn="ctr"/>
                      <a:r>
                        <a:rPr kumimoji="1" lang="en-US" altLang="ja-JP" dirty="0" smtClean="0">
                          <a:solidFill>
                            <a:schemeClr val="tx1"/>
                          </a:solidFill>
                        </a:rPr>
                        <a:t>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solidFill>
                  </a:tcPr>
                </a:tc>
                <a:tc>
                  <a:txBody>
                    <a:bodyPr/>
                    <a:lstStyle/>
                    <a:p>
                      <a:pPr algn="ctr"/>
                      <a:r>
                        <a:rPr kumimoji="1" lang="en-US" altLang="ja-JP" dirty="0" smtClean="0">
                          <a:solidFill>
                            <a:schemeClr val="tx1"/>
                          </a:solidFill>
                        </a:rPr>
                        <a:t>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solidFill>
                  </a:tcPr>
                </a:tc>
              </a:tr>
              <a:tr h="312359">
                <a:tc>
                  <a:txBody>
                    <a:bodyPr/>
                    <a:lstStyle/>
                    <a:p>
                      <a:pPr algn="ctr"/>
                      <a:r>
                        <a:rPr kumimoji="1" lang="en-US" altLang="ja-JP" sz="1200" dirty="0" smtClean="0">
                          <a:solidFill>
                            <a:schemeClr val="tx1"/>
                          </a:solidFill>
                        </a:rPr>
                        <a:t>1</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200" dirty="0" smtClean="0">
                          <a:solidFill>
                            <a:schemeClr val="tx1"/>
                          </a:solidFill>
                        </a:rPr>
                        <a:t>2</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200" dirty="0" smtClean="0">
                          <a:solidFill>
                            <a:schemeClr val="tx1"/>
                          </a:solidFill>
                        </a:rPr>
                        <a:t>3</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200" dirty="0" smtClean="0">
                          <a:solidFill>
                            <a:schemeClr val="tx1"/>
                          </a:solidFill>
                        </a:rPr>
                        <a:t>4</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200" dirty="0" smtClean="0">
                          <a:solidFill>
                            <a:schemeClr val="tx1"/>
                          </a:solidFill>
                        </a:rPr>
                        <a:t>5</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200" dirty="0" smtClean="0">
                          <a:solidFill>
                            <a:schemeClr val="tx1"/>
                          </a:solidFill>
                        </a:rPr>
                        <a:t>6</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200" dirty="0" smtClean="0">
                          <a:solidFill>
                            <a:schemeClr val="tx1"/>
                          </a:solidFill>
                        </a:rPr>
                        <a:t>7</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200" dirty="0" smtClean="0">
                          <a:solidFill>
                            <a:schemeClr val="tx1"/>
                          </a:solidFill>
                        </a:rPr>
                        <a:t>8</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200" dirty="0" smtClean="0">
                          <a:solidFill>
                            <a:schemeClr val="tx1"/>
                          </a:solidFill>
                        </a:rPr>
                        <a:t>9</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200" dirty="0" smtClean="0">
                          <a:solidFill>
                            <a:schemeClr val="tx1"/>
                          </a:solidFill>
                        </a:rPr>
                        <a:t>10</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51" name="表 50"/>
          <p:cNvGraphicFramePr>
            <a:graphicFrameLocks noGrp="1"/>
          </p:cNvGraphicFramePr>
          <p:nvPr>
            <p:extLst>
              <p:ext uri="{D42A27DB-BD31-4B8C-83A1-F6EECF244321}">
                <p14:modId xmlns:p14="http://schemas.microsoft.com/office/powerpoint/2010/main" val="144740324"/>
              </p:ext>
            </p:extLst>
          </p:nvPr>
        </p:nvGraphicFramePr>
        <p:xfrm>
          <a:off x="1241952" y="4663497"/>
          <a:ext cx="4759040" cy="678119"/>
        </p:xfrm>
        <a:graphic>
          <a:graphicData uri="http://schemas.openxmlformats.org/drawingml/2006/table">
            <a:tbl>
              <a:tblPr bandRow="1">
                <a:tableStyleId>{5C22544A-7EE6-4342-B048-85BDC9FD1C3A}</a:tableStyleId>
              </a:tblPr>
              <a:tblGrid>
                <a:gridCol w="475904"/>
                <a:gridCol w="475904"/>
                <a:gridCol w="475904"/>
                <a:gridCol w="475904"/>
                <a:gridCol w="475904"/>
                <a:gridCol w="475904"/>
                <a:gridCol w="475904"/>
                <a:gridCol w="475904"/>
                <a:gridCol w="475904"/>
                <a:gridCol w="475904"/>
              </a:tblGrid>
              <a:tr h="312359">
                <a:tc>
                  <a:txBody>
                    <a:bodyPr/>
                    <a:lstStyle/>
                    <a:p>
                      <a:pPr algn="ctr"/>
                      <a:r>
                        <a:rPr kumimoji="1" lang="en-US" altLang="ja-JP" dirty="0" smtClean="0">
                          <a:solidFill>
                            <a:schemeClr val="tx1"/>
                          </a:solidFill>
                        </a:rPr>
                        <a:t>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1</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1</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r>
              <a:tr h="312359">
                <a:tc>
                  <a:txBody>
                    <a:bodyPr/>
                    <a:lstStyle/>
                    <a:p>
                      <a:pPr algn="ctr"/>
                      <a:r>
                        <a:rPr kumimoji="1" lang="en-US" altLang="ja-JP" sz="1200" dirty="0" smtClean="0">
                          <a:solidFill>
                            <a:schemeClr val="tx1"/>
                          </a:solidFill>
                        </a:rPr>
                        <a:t>1</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kumimoji="1" lang="en-US" altLang="ja-JP" sz="1200" dirty="0" smtClean="0">
                          <a:solidFill>
                            <a:schemeClr val="tx1"/>
                          </a:solidFill>
                        </a:rPr>
                        <a:t>2</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kumimoji="1" lang="en-US" altLang="ja-JP" sz="1200" dirty="0" smtClean="0">
                          <a:solidFill>
                            <a:schemeClr val="tx1"/>
                          </a:solidFill>
                        </a:rPr>
                        <a:t>3</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kumimoji="1" lang="en-US" altLang="ja-JP" sz="1200" dirty="0" smtClean="0">
                          <a:solidFill>
                            <a:schemeClr val="tx1"/>
                          </a:solidFill>
                        </a:rPr>
                        <a:t>4</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kumimoji="1" lang="en-US" altLang="ja-JP" sz="1200" dirty="0" smtClean="0">
                          <a:solidFill>
                            <a:schemeClr val="tx1"/>
                          </a:solidFill>
                        </a:rPr>
                        <a:t>5</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kumimoji="1" lang="en-US" altLang="ja-JP" sz="1200" dirty="0" smtClean="0">
                          <a:solidFill>
                            <a:schemeClr val="tx1"/>
                          </a:solidFill>
                        </a:rPr>
                        <a:t>6</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kumimoji="1" lang="en-US" altLang="ja-JP" sz="1200" dirty="0" smtClean="0">
                          <a:solidFill>
                            <a:schemeClr val="tx1"/>
                          </a:solidFill>
                        </a:rPr>
                        <a:t>7</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kumimoji="1" lang="en-US" altLang="ja-JP" sz="1200" dirty="0" smtClean="0">
                          <a:solidFill>
                            <a:schemeClr val="tx1"/>
                          </a:solidFill>
                        </a:rPr>
                        <a:t>8</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kumimoji="1" lang="en-US" altLang="ja-JP" sz="1200" dirty="0" smtClean="0">
                          <a:solidFill>
                            <a:schemeClr val="tx1"/>
                          </a:solidFill>
                        </a:rPr>
                        <a:t>9</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kumimoji="1" lang="en-US" altLang="ja-JP" sz="1200" dirty="0" smtClean="0">
                          <a:solidFill>
                            <a:schemeClr val="tx1"/>
                          </a:solidFill>
                        </a:rPr>
                        <a:t>10</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bl>
          </a:graphicData>
        </a:graphic>
      </p:graphicFrame>
      <p:graphicFrame>
        <p:nvGraphicFramePr>
          <p:cNvPr id="52" name="表 51"/>
          <p:cNvGraphicFramePr>
            <a:graphicFrameLocks noGrp="1"/>
          </p:cNvGraphicFramePr>
          <p:nvPr>
            <p:extLst>
              <p:ext uri="{D42A27DB-BD31-4B8C-83A1-F6EECF244321}">
                <p14:modId xmlns:p14="http://schemas.microsoft.com/office/powerpoint/2010/main" val="860749327"/>
              </p:ext>
            </p:extLst>
          </p:nvPr>
        </p:nvGraphicFramePr>
        <p:xfrm>
          <a:off x="1241952" y="4663497"/>
          <a:ext cx="4759040" cy="678119"/>
        </p:xfrm>
        <a:graphic>
          <a:graphicData uri="http://schemas.openxmlformats.org/drawingml/2006/table">
            <a:tbl>
              <a:tblPr bandRow="1">
                <a:tableStyleId>{5C22544A-7EE6-4342-B048-85BDC9FD1C3A}</a:tableStyleId>
              </a:tblPr>
              <a:tblGrid>
                <a:gridCol w="475904"/>
                <a:gridCol w="475904"/>
                <a:gridCol w="475904"/>
                <a:gridCol w="475904"/>
                <a:gridCol w="475904"/>
                <a:gridCol w="475904"/>
                <a:gridCol w="475904"/>
                <a:gridCol w="475904"/>
                <a:gridCol w="475904"/>
                <a:gridCol w="475904"/>
              </a:tblGrid>
              <a:tr h="312359">
                <a:tc>
                  <a:txBody>
                    <a:bodyPr/>
                    <a:lstStyle/>
                    <a:p>
                      <a:pPr algn="ctr"/>
                      <a:r>
                        <a:rPr kumimoji="1" lang="en-US" altLang="ja-JP" dirty="0" smtClean="0">
                          <a:solidFill>
                            <a:schemeClr val="tx1"/>
                          </a:solidFill>
                        </a:rPr>
                        <a:t>1</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1</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1</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r>
              <a:tr h="312359">
                <a:tc>
                  <a:txBody>
                    <a:bodyPr/>
                    <a:lstStyle/>
                    <a:p>
                      <a:pPr algn="ctr"/>
                      <a:r>
                        <a:rPr kumimoji="1" lang="en-US" altLang="ja-JP" sz="1200" dirty="0" smtClean="0">
                          <a:solidFill>
                            <a:schemeClr val="tx1"/>
                          </a:solidFill>
                        </a:rPr>
                        <a:t>1</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kumimoji="1" lang="en-US" altLang="ja-JP" sz="1200" dirty="0" smtClean="0">
                          <a:solidFill>
                            <a:schemeClr val="tx1"/>
                          </a:solidFill>
                        </a:rPr>
                        <a:t>2</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kumimoji="1" lang="en-US" altLang="ja-JP" sz="1200" dirty="0" smtClean="0">
                          <a:solidFill>
                            <a:schemeClr val="tx1"/>
                          </a:solidFill>
                        </a:rPr>
                        <a:t>3</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kumimoji="1" lang="en-US" altLang="ja-JP" sz="1200" dirty="0" smtClean="0">
                          <a:solidFill>
                            <a:schemeClr val="tx1"/>
                          </a:solidFill>
                        </a:rPr>
                        <a:t>4</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kumimoji="1" lang="en-US" altLang="ja-JP" sz="1200" dirty="0" smtClean="0">
                          <a:solidFill>
                            <a:schemeClr val="tx1"/>
                          </a:solidFill>
                        </a:rPr>
                        <a:t>5</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kumimoji="1" lang="en-US" altLang="ja-JP" sz="1200" dirty="0" smtClean="0">
                          <a:solidFill>
                            <a:schemeClr val="tx1"/>
                          </a:solidFill>
                        </a:rPr>
                        <a:t>6</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kumimoji="1" lang="en-US" altLang="ja-JP" sz="1200" dirty="0" smtClean="0">
                          <a:solidFill>
                            <a:schemeClr val="tx1"/>
                          </a:solidFill>
                        </a:rPr>
                        <a:t>7</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kumimoji="1" lang="en-US" altLang="ja-JP" sz="1200" dirty="0" smtClean="0">
                          <a:solidFill>
                            <a:schemeClr val="tx1"/>
                          </a:solidFill>
                        </a:rPr>
                        <a:t>8</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kumimoji="1" lang="en-US" altLang="ja-JP" sz="1200" dirty="0" smtClean="0">
                          <a:solidFill>
                            <a:schemeClr val="tx1"/>
                          </a:solidFill>
                        </a:rPr>
                        <a:t>9</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kumimoji="1" lang="en-US" altLang="ja-JP" sz="1200" dirty="0" smtClean="0">
                          <a:solidFill>
                            <a:schemeClr val="tx1"/>
                          </a:solidFill>
                        </a:rPr>
                        <a:t>10</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bl>
          </a:graphicData>
        </a:graphic>
      </p:graphicFrame>
      <p:graphicFrame>
        <p:nvGraphicFramePr>
          <p:cNvPr id="53" name="表 52"/>
          <p:cNvGraphicFramePr>
            <a:graphicFrameLocks noGrp="1"/>
          </p:cNvGraphicFramePr>
          <p:nvPr>
            <p:extLst>
              <p:ext uri="{D42A27DB-BD31-4B8C-83A1-F6EECF244321}">
                <p14:modId xmlns:p14="http://schemas.microsoft.com/office/powerpoint/2010/main" val="3369595473"/>
              </p:ext>
            </p:extLst>
          </p:nvPr>
        </p:nvGraphicFramePr>
        <p:xfrm>
          <a:off x="1241952" y="4663497"/>
          <a:ext cx="4759040" cy="678119"/>
        </p:xfrm>
        <a:graphic>
          <a:graphicData uri="http://schemas.openxmlformats.org/drawingml/2006/table">
            <a:tbl>
              <a:tblPr bandRow="1">
                <a:tableStyleId>{5C22544A-7EE6-4342-B048-85BDC9FD1C3A}</a:tableStyleId>
              </a:tblPr>
              <a:tblGrid>
                <a:gridCol w="475904"/>
                <a:gridCol w="475904"/>
                <a:gridCol w="475904"/>
                <a:gridCol w="475904"/>
                <a:gridCol w="475904"/>
                <a:gridCol w="475904"/>
                <a:gridCol w="475904"/>
                <a:gridCol w="475904"/>
                <a:gridCol w="475904"/>
                <a:gridCol w="475904"/>
              </a:tblGrid>
              <a:tr h="312359">
                <a:tc>
                  <a:txBody>
                    <a:bodyPr/>
                    <a:lstStyle/>
                    <a:p>
                      <a:pPr algn="ctr"/>
                      <a:r>
                        <a:rPr kumimoji="1" lang="en-US" altLang="ja-JP" dirty="0" smtClean="0">
                          <a:solidFill>
                            <a:schemeClr val="tx1"/>
                          </a:solidFill>
                        </a:rPr>
                        <a:t>3</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1</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2</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2</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2</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1</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1</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2</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2</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r>
              <a:tr h="312359">
                <a:tc>
                  <a:txBody>
                    <a:bodyPr/>
                    <a:lstStyle/>
                    <a:p>
                      <a:pPr algn="ctr"/>
                      <a:r>
                        <a:rPr kumimoji="1" lang="en-US" altLang="ja-JP" sz="1200" dirty="0" smtClean="0">
                          <a:solidFill>
                            <a:schemeClr val="tx1"/>
                          </a:solidFill>
                        </a:rPr>
                        <a:t>1</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kumimoji="1" lang="en-US" altLang="ja-JP" sz="1200" dirty="0" smtClean="0">
                          <a:solidFill>
                            <a:schemeClr val="tx1"/>
                          </a:solidFill>
                        </a:rPr>
                        <a:t>2</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kumimoji="1" lang="en-US" altLang="ja-JP" sz="1200" dirty="0" smtClean="0">
                          <a:solidFill>
                            <a:schemeClr val="tx1"/>
                          </a:solidFill>
                        </a:rPr>
                        <a:t>3</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kumimoji="1" lang="en-US" altLang="ja-JP" sz="1200" dirty="0" smtClean="0">
                          <a:solidFill>
                            <a:schemeClr val="tx1"/>
                          </a:solidFill>
                        </a:rPr>
                        <a:t>4</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kumimoji="1" lang="en-US" altLang="ja-JP" sz="1200" dirty="0" smtClean="0">
                          <a:solidFill>
                            <a:schemeClr val="tx1"/>
                          </a:solidFill>
                        </a:rPr>
                        <a:t>5</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kumimoji="1" lang="en-US" altLang="ja-JP" sz="1200" dirty="0" smtClean="0">
                          <a:solidFill>
                            <a:schemeClr val="tx1"/>
                          </a:solidFill>
                        </a:rPr>
                        <a:t>6</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kumimoji="1" lang="en-US" altLang="ja-JP" sz="1200" dirty="0" smtClean="0">
                          <a:solidFill>
                            <a:schemeClr val="tx1"/>
                          </a:solidFill>
                        </a:rPr>
                        <a:t>7</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kumimoji="1" lang="en-US" altLang="ja-JP" sz="1200" dirty="0" smtClean="0">
                          <a:solidFill>
                            <a:schemeClr val="tx1"/>
                          </a:solidFill>
                        </a:rPr>
                        <a:t>8</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kumimoji="1" lang="en-US" altLang="ja-JP" sz="1200" dirty="0" smtClean="0">
                          <a:solidFill>
                            <a:schemeClr val="tx1"/>
                          </a:solidFill>
                        </a:rPr>
                        <a:t>9</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kumimoji="1" lang="en-US" altLang="ja-JP" sz="1200" dirty="0" smtClean="0">
                          <a:solidFill>
                            <a:schemeClr val="tx1"/>
                          </a:solidFill>
                        </a:rPr>
                        <a:t>10</a:t>
                      </a:r>
                      <a:endParaRPr kumimoji="1" lang="ja-JP" altLang="en-US" sz="1200" dirty="0">
                        <a:solidFill>
                          <a:schemeClr val="tx1"/>
                        </a:solidFil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bl>
          </a:graphicData>
        </a:graphic>
      </p:graphicFrame>
      <p:sp>
        <p:nvSpPr>
          <p:cNvPr id="55" name="テキスト ボックス 54"/>
          <p:cNvSpPr txBox="1"/>
          <p:nvPr/>
        </p:nvSpPr>
        <p:spPr>
          <a:xfrm>
            <a:off x="6333841" y="4095234"/>
            <a:ext cx="877163" cy="369332"/>
          </a:xfrm>
          <a:prstGeom prst="rect">
            <a:avLst/>
          </a:prstGeom>
          <a:noFill/>
        </p:spPr>
        <p:txBody>
          <a:bodyPr wrap="none" rtlCol="0">
            <a:spAutoFit/>
          </a:bodyPr>
          <a:lstStyle/>
          <a:p>
            <a:r>
              <a:rPr kumimoji="1" lang="en-US" altLang="ja-JP" dirty="0" smtClean="0">
                <a:solidFill>
                  <a:srgbClr val="4F81BD"/>
                </a:solidFill>
              </a:rPr>
              <a:t>………</a:t>
            </a:r>
            <a:endParaRPr kumimoji="1" lang="ja-JP" altLang="en-US" dirty="0">
              <a:solidFill>
                <a:srgbClr val="4F81BD"/>
              </a:solidFill>
            </a:endParaRPr>
          </a:p>
        </p:txBody>
      </p:sp>
      <p:graphicFrame>
        <p:nvGraphicFramePr>
          <p:cNvPr id="56" name="表 55"/>
          <p:cNvGraphicFramePr>
            <a:graphicFrameLocks noGrp="1"/>
          </p:cNvGraphicFramePr>
          <p:nvPr>
            <p:extLst>
              <p:ext uri="{D42A27DB-BD31-4B8C-83A1-F6EECF244321}">
                <p14:modId xmlns:p14="http://schemas.microsoft.com/office/powerpoint/2010/main" val="3691467115"/>
              </p:ext>
            </p:extLst>
          </p:nvPr>
        </p:nvGraphicFramePr>
        <p:xfrm>
          <a:off x="1241952" y="6095879"/>
          <a:ext cx="7608704" cy="365760"/>
        </p:xfrm>
        <a:graphic>
          <a:graphicData uri="http://schemas.openxmlformats.org/drawingml/2006/table">
            <a:tbl>
              <a:tblPr bandRow="1">
                <a:tableStyleId>{5C22544A-7EE6-4342-B048-85BDC9FD1C3A}</a:tableStyleId>
              </a:tblPr>
              <a:tblGrid>
                <a:gridCol w="475544"/>
                <a:gridCol w="475544"/>
                <a:gridCol w="475544"/>
                <a:gridCol w="475544"/>
                <a:gridCol w="475544"/>
                <a:gridCol w="475544"/>
                <a:gridCol w="475544"/>
                <a:gridCol w="475544"/>
                <a:gridCol w="475544"/>
                <a:gridCol w="475544"/>
                <a:gridCol w="475544"/>
                <a:gridCol w="475544"/>
                <a:gridCol w="475544"/>
                <a:gridCol w="475544"/>
                <a:gridCol w="475544"/>
                <a:gridCol w="475544"/>
              </a:tblGrid>
              <a:tr h="312359">
                <a:tc>
                  <a:txBody>
                    <a:bodyPr/>
                    <a:lstStyle/>
                    <a:p>
                      <a:pPr algn="ctr"/>
                      <a:r>
                        <a:rPr kumimoji="1" lang="en-US" altLang="ja-JP" dirty="0" smtClean="0">
                          <a:solidFill>
                            <a:schemeClr val="tx1"/>
                          </a:solidFill>
                        </a:rPr>
                        <a:t>1</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1</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1</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r>
            </a:tbl>
          </a:graphicData>
        </a:graphic>
      </p:graphicFrame>
      <p:graphicFrame>
        <p:nvGraphicFramePr>
          <p:cNvPr id="57" name="表 56"/>
          <p:cNvGraphicFramePr>
            <a:graphicFrameLocks noGrp="1"/>
          </p:cNvGraphicFramePr>
          <p:nvPr>
            <p:extLst>
              <p:ext uri="{D42A27DB-BD31-4B8C-83A1-F6EECF244321}">
                <p14:modId xmlns:p14="http://schemas.microsoft.com/office/powerpoint/2010/main" val="421442780"/>
              </p:ext>
            </p:extLst>
          </p:nvPr>
        </p:nvGraphicFramePr>
        <p:xfrm>
          <a:off x="1241952" y="6092307"/>
          <a:ext cx="7608704" cy="365760"/>
        </p:xfrm>
        <a:graphic>
          <a:graphicData uri="http://schemas.openxmlformats.org/drawingml/2006/table">
            <a:tbl>
              <a:tblPr bandRow="1">
                <a:tableStyleId>{5C22544A-7EE6-4342-B048-85BDC9FD1C3A}</a:tableStyleId>
              </a:tblPr>
              <a:tblGrid>
                <a:gridCol w="475544"/>
                <a:gridCol w="475544"/>
                <a:gridCol w="475544"/>
                <a:gridCol w="475544"/>
                <a:gridCol w="475544"/>
                <a:gridCol w="475544"/>
                <a:gridCol w="475544"/>
                <a:gridCol w="475544"/>
                <a:gridCol w="475544"/>
                <a:gridCol w="475544"/>
                <a:gridCol w="475544"/>
                <a:gridCol w="475544"/>
                <a:gridCol w="475544"/>
                <a:gridCol w="475544"/>
                <a:gridCol w="475544"/>
                <a:gridCol w="475544"/>
              </a:tblGrid>
              <a:tr h="312359">
                <a:tc>
                  <a:txBody>
                    <a:bodyPr/>
                    <a:lstStyle/>
                    <a:p>
                      <a:pPr algn="ctr"/>
                      <a:r>
                        <a:rPr kumimoji="1" lang="en-US" altLang="ja-JP" dirty="0" smtClean="0">
                          <a:solidFill>
                            <a:schemeClr val="tx1"/>
                          </a:solidFill>
                        </a:rPr>
                        <a:t>1</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1</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1</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2</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r>
            </a:tbl>
          </a:graphicData>
        </a:graphic>
      </p:graphicFrame>
      <p:graphicFrame>
        <p:nvGraphicFramePr>
          <p:cNvPr id="58" name="表 57"/>
          <p:cNvGraphicFramePr>
            <a:graphicFrameLocks noGrp="1"/>
          </p:cNvGraphicFramePr>
          <p:nvPr>
            <p:extLst>
              <p:ext uri="{D42A27DB-BD31-4B8C-83A1-F6EECF244321}">
                <p14:modId xmlns:p14="http://schemas.microsoft.com/office/powerpoint/2010/main" val="1053181886"/>
              </p:ext>
            </p:extLst>
          </p:nvPr>
        </p:nvGraphicFramePr>
        <p:xfrm>
          <a:off x="1241952" y="6092307"/>
          <a:ext cx="7608704" cy="365760"/>
        </p:xfrm>
        <a:graphic>
          <a:graphicData uri="http://schemas.openxmlformats.org/drawingml/2006/table">
            <a:tbl>
              <a:tblPr bandRow="1">
                <a:tableStyleId>{5C22544A-7EE6-4342-B048-85BDC9FD1C3A}</a:tableStyleId>
              </a:tblPr>
              <a:tblGrid>
                <a:gridCol w="475544"/>
                <a:gridCol w="475544"/>
                <a:gridCol w="475544"/>
                <a:gridCol w="475544"/>
                <a:gridCol w="475544"/>
                <a:gridCol w="475544"/>
                <a:gridCol w="475544"/>
                <a:gridCol w="475544"/>
                <a:gridCol w="475544"/>
                <a:gridCol w="475544"/>
                <a:gridCol w="475544"/>
                <a:gridCol w="475544"/>
                <a:gridCol w="475544"/>
                <a:gridCol w="475544"/>
                <a:gridCol w="475544"/>
                <a:gridCol w="475544"/>
              </a:tblGrid>
              <a:tr h="312359">
                <a:tc>
                  <a:txBody>
                    <a:bodyPr/>
                    <a:lstStyle/>
                    <a:p>
                      <a:pPr algn="ctr"/>
                      <a:r>
                        <a:rPr kumimoji="1" lang="en-US" altLang="ja-JP" dirty="0" smtClean="0">
                          <a:solidFill>
                            <a:schemeClr val="tx1"/>
                          </a:solidFill>
                        </a:rPr>
                        <a:t>1</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1</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1</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2</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3</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3</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5</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5</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6</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6</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7</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8</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9</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9</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10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10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r>
            </a:tbl>
          </a:graphicData>
        </a:graphic>
      </p:graphicFrame>
      <p:sp>
        <p:nvSpPr>
          <p:cNvPr id="59" name="テキスト ボックス 58"/>
          <p:cNvSpPr txBox="1"/>
          <p:nvPr/>
        </p:nvSpPr>
        <p:spPr>
          <a:xfrm>
            <a:off x="273206" y="4063484"/>
            <a:ext cx="852029" cy="369332"/>
          </a:xfrm>
          <a:prstGeom prst="rect">
            <a:avLst/>
          </a:prstGeom>
          <a:noFill/>
        </p:spPr>
        <p:txBody>
          <a:bodyPr wrap="none" rtlCol="0">
            <a:spAutoFit/>
          </a:bodyPr>
          <a:lstStyle/>
          <a:p>
            <a:r>
              <a:rPr kumimoji="1" lang="en-US" altLang="ja-JP" dirty="0" smtClean="0">
                <a:solidFill>
                  <a:schemeClr val="accent1"/>
                </a:solidFill>
              </a:rPr>
              <a:t>Step 1</a:t>
            </a:r>
            <a:endParaRPr kumimoji="1" lang="ja-JP" altLang="en-US" dirty="0">
              <a:solidFill>
                <a:schemeClr val="accent1"/>
              </a:solidFill>
            </a:endParaRPr>
          </a:p>
        </p:txBody>
      </p:sp>
      <p:sp>
        <p:nvSpPr>
          <p:cNvPr id="60" name="テキスト ボックス 59"/>
          <p:cNvSpPr txBox="1"/>
          <p:nvPr/>
        </p:nvSpPr>
        <p:spPr>
          <a:xfrm>
            <a:off x="273206" y="5483092"/>
            <a:ext cx="852029" cy="369332"/>
          </a:xfrm>
          <a:prstGeom prst="rect">
            <a:avLst/>
          </a:prstGeom>
          <a:noFill/>
        </p:spPr>
        <p:txBody>
          <a:bodyPr wrap="none" rtlCol="0">
            <a:spAutoFit/>
          </a:bodyPr>
          <a:lstStyle/>
          <a:p>
            <a:r>
              <a:rPr kumimoji="1" lang="en-US" altLang="ja-JP" dirty="0" smtClean="0">
                <a:solidFill>
                  <a:schemeClr val="accent1"/>
                </a:solidFill>
              </a:rPr>
              <a:t>Step 2</a:t>
            </a:r>
            <a:endParaRPr kumimoji="1" lang="ja-JP" altLang="en-US" dirty="0">
              <a:solidFill>
                <a:schemeClr val="accent1"/>
              </a:solidFill>
            </a:endParaRPr>
          </a:p>
        </p:txBody>
      </p:sp>
      <p:sp>
        <p:nvSpPr>
          <p:cNvPr id="61" name="テキスト ボックス 60"/>
          <p:cNvSpPr txBox="1"/>
          <p:nvPr/>
        </p:nvSpPr>
        <p:spPr>
          <a:xfrm>
            <a:off x="5844805" y="4260337"/>
            <a:ext cx="447846" cy="369332"/>
          </a:xfrm>
          <a:prstGeom prst="rect">
            <a:avLst/>
          </a:prstGeom>
          <a:noFill/>
        </p:spPr>
        <p:txBody>
          <a:bodyPr wrap="none" rtlCol="0">
            <a:spAutoFit/>
          </a:bodyPr>
          <a:lstStyle/>
          <a:p>
            <a:r>
              <a:rPr kumimoji="1" lang="en-US" altLang="ja-JP" dirty="0" smtClean="0">
                <a:solidFill>
                  <a:schemeClr val="accent1"/>
                </a:solidFill>
              </a:rPr>
              <a:t>+1</a:t>
            </a:r>
            <a:endParaRPr kumimoji="1" lang="ja-JP" altLang="en-US" dirty="0">
              <a:solidFill>
                <a:schemeClr val="accent1"/>
              </a:solidFill>
            </a:endParaRPr>
          </a:p>
        </p:txBody>
      </p:sp>
      <p:sp>
        <p:nvSpPr>
          <p:cNvPr id="63" name="テキスト ボックス 62"/>
          <p:cNvSpPr txBox="1"/>
          <p:nvPr/>
        </p:nvSpPr>
        <p:spPr>
          <a:xfrm>
            <a:off x="3934175" y="4260337"/>
            <a:ext cx="447846" cy="369332"/>
          </a:xfrm>
          <a:prstGeom prst="rect">
            <a:avLst/>
          </a:prstGeom>
          <a:noFill/>
        </p:spPr>
        <p:txBody>
          <a:bodyPr wrap="none" rtlCol="0">
            <a:spAutoFit/>
          </a:bodyPr>
          <a:lstStyle/>
          <a:p>
            <a:r>
              <a:rPr kumimoji="1" lang="en-US" altLang="ja-JP" dirty="0" smtClean="0">
                <a:solidFill>
                  <a:schemeClr val="accent1"/>
                </a:solidFill>
              </a:rPr>
              <a:t>+1</a:t>
            </a:r>
            <a:endParaRPr kumimoji="1" lang="ja-JP" altLang="en-US" dirty="0">
              <a:solidFill>
                <a:schemeClr val="accent1"/>
              </a:solidFill>
            </a:endParaRPr>
          </a:p>
        </p:txBody>
      </p:sp>
      <p:sp>
        <p:nvSpPr>
          <p:cNvPr id="64" name="テキスト ボックス 63"/>
          <p:cNvSpPr txBox="1"/>
          <p:nvPr/>
        </p:nvSpPr>
        <p:spPr>
          <a:xfrm>
            <a:off x="1552925" y="4260337"/>
            <a:ext cx="447846"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solidFill>
                  <a:schemeClr val="accent1"/>
                </a:solidFill>
              </a:rPr>
              <a:t>+1</a:t>
            </a:r>
            <a:endParaRPr kumimoji="1" lang="ja-JP" altLang="en-US" dirty="0">
              <a:solidFill>
                <a:schemeClr val="accent1"/>
              </a:solidFill>
            </a:endParaRPr>
          </a:p>
        </p:txBody>
      </p:sp>
    </p:spTree>
    <p:custDataLst>
      <p:tags r:id="rId1"/>
    </p:custDataLst>
    <p:extLst>
      <p:ext uri="{BB962C8B-B14F-4D97-AF65-F5344CB8AC3E}">
        <p14:creationId xmlns:p14="http://schemas.microsoft.com/office/powerpoint/2010/main" val="12210317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5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55" grpId="0"/>
      <p:bldP spid="61" grpId="0"/>
      <p:bldP spid="63" grpId="0"/>
      <p:bldP spid="6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3700" y="533400"/>
            <a:ext cx="8229600" cy="990600"/>
          </a:xfrm>
        </p:spPr>
        <p:txBody>
          <a:bodyPr/>
          <a:lstStyle/>
          <a:p>
            <a:r>
              <a:rPr kumimoji="1" lang="ja-JP" altLang="en-US" dirty="0" smtClean="0"/>
              <a:t>提案手法</a:t>
            </a:r>
            <a:r>
              <a:rPr lang="en-US" altLang="ja-JP" dirty="0" smtClean="0"/>
              <a:t>―</a:t>
            </a:r>
            <a:r>
              <a:rPr kumimoji="1" lang="en-US" altLang="ja-JP" dirty="0" smtClean="0"/>
              <a:t>Proposed BFS 1/2</a:t>
            </a:r>
            <a:endParaRPr kumimoji="1" lang="ja-JP" altLang="en-US" dirty="0"/>
          </a:p>
        </p:txBody>
      </p:sp>
      <p:sp>
        <p:nvSpPr>
          <p:cNvPr id="63" name="コンテンツ プレースホルダー 62"/>
          <p:cNvSpPr>
            <a:spLocks noGrp="1"/>
          </p:cNvSpPr>
          <p:nvPr>
            <p:ph idx="1"/>
          </p:nvPr>
        </p:nvSpPr>
        <p:spPr>
          <a:xfrm>
            <a:off x="457200" y="1746251"/>
            <a:ext cx="8229600" cy="996950"/>
          </a:xfrm>
        </p:spPr>
        <p:txBody>
          <a:bodyPr/>
          <a:lstStyle/>
          <a:p>
            <a:r>
              <a:rPr kumimoji="1" lang="ja-JP" altLang="en-US" dirty="0" smtClean="0"/>
              <a:t>タスクバランスを整えるために</a:t>
            </a:r>
            <a:r>
              <a:rPr kumimoji="1" lang="en-US" altLang="ja-JP" dirty="0" smtClean="0"/>
              <a:t>0,1</a:t>
            </a:r>
            <a:r>
              <a:rPr kumimoji="1" lang="ja-JP" altLang="en-US" dirty="0" smtClean="0"/>
              <a:t>配列からキュー配列に変換</a:t>
            </a:r>
            <a:endParaRPr kumimoji="1" lang="en-US" altLang="ja-JP" dirty="0" smtClean="0"/>
          </a:p>
          <a:p>
            <a:r>
              <a:rPr lang="en-US" altLang="ja-JP" dirty="0" smtClean="0"/>
              <a:t>bin sort</a:t>
            </a:r>
            <a:r>
              <a:rPr lang="ja-JP" altLang="en-US" dirty="0" smtClean="0"/>
              <a:t>の</a:t>
            </a:r>
            <a:r>
              <a:rPr lang="en-US" altLang="ja-JP" dirty="0" smtClean="0"/>
              <a:t>Step2</a:t>
            </a:r>
            <a:r>
              <a:rPr lang="ja-JP" altLang="en-US" dirty="0" smtClean="0"/>
              <a:t>を利用する</a:t>
            </a:r>
            <a:endParaRPr kumimoji="1" lang="ja-JP" altLang="en-US" dirty="0"/>
          </a:p>
        </p:txBody>
      </p:sp>
      <p:sp>
        <p:nvSpPr>
          <p:cNvPr id="5" name="日付プレースホルダー 4"/>
          <p:cNvSpPr>
            <a:spLocks noGrp="1"/>
          </p:cNvSpPr>
          <p:nvPr>
            <p:ph type="dt" sz="half" idx="10"/>
          </p:nvPr>
        </p:nvSpPr>
        <p:spPr/>
        <p:txBody>
          <a:bodyPr/>
          <a:lstStyle/>
          <a:p>
            <a:fld id="{387F95D5-6ED4-4F49-88CF-235D2A1BF8B6}" type="datetime1">
              <a:rPr kumimoji="1" lang="ja-JP" altLang="en-US" smtClean="0"/>
              <a:t>2014/12/04</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11CPSY</a:t>
            </a:r>
            <a:endParaRPr kumimoji="1" lang="ja-JP" altLang="en-US"/>
          </a:p>
        </p:txBody>
      </p:sp>
      <p:sp>
        <p:nvSpPr>
          <p:cNvPr id="7" name="スライド番号プレースホルダー 6"/>
          <p:cNvSpPr>
            <a:spLocks noGrp="1"/>
          </p:cNvSpPr>
          <p:nvPr>
            <p:ph type="sldNum" sz="quarter" idx="12"/>
          </p:nvPr>
        </p:nvSpPr>
        <p:spPr/>
        <p:txBody>
          <a:bodyPr/>
          <a:lstStyle/>
          <a:p>
            <a:fld id="{45E31C3F-C679-2546-A6E2-524E8614E711}" type="slidenum">
              <a:rPr kumimoji="1" lang="ja-JP" altLang="en-US" smtClean="0"/>
              <a:t>17</a:t>
            </a:fld>
            <a:endParaRPr kumimoji="1" lang="ja-JP" altLang="en-US"/>
          </a:p>
        </p:txBody>
      </p:sp>
      <p:grpSp>
        <p:nvGrpSpPr>
          <p:cNvPr id="8" name="図形グループ 7"/>
          <p:cNvGrpSpPr/>
          <p:nvPr/>
        </p:nvGrpSpPr>
        <p:grpSpPr>
          <a:xfrm>
            <a:off x="7005950" y="432624"/>
            <a:ext cx="2102014" cy="1265407"/>
            <a:chOff x="5277736" y="95444"/>
            <a:chExt cx="3210333" cy="1932612"/>
          </a:xfrm>
        </p:grpSpPr>
        <p:sp>
          <p:nvSpPr>
            <p:cNvPr id="9" name="円/楕円 8"/>
            <p:cNvSpPr/>
            <p:nvPr/>
          </p:nvSpPr>
          <p:spPr>
            <a:xfrm>
              <a:off x="5277736" y="783017"/>
              <a:ext cx="504056" cy="504056"/>
            </a:xfrm>
            <a:prstGeom prst="ellipse">
              <a:avLst/>
            </a:prstGeom>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smtClean="0">
                  <a:solidFill>
                    <a:srgbClr val="FFFFFF"/>
                  </a:solidFill>
                  <a:latin typeface="Calibri" panose="020F0502020204030204" pitchFamily="34" charset="0"/>
                </a:rPr>
                <a:t>0</a:t>
              </a:r>
              <a:endParaRPr kumimoji="1" lang="ja-JP" altLang="en-US" sz="1200" dirty="0">
                <a:solidFill>
                  <a:srgbClr val="FFFFFF"/>
                </a:solidFill>
                <a:latin typeface="Calibri" panose="020F0502020204030204" pitchFamily="34" charset="0"/>
              </a:endParaRPr>
            </a:p>
          </p:txBody>
        </p:sp>
        <p:sp>
          <p:nvSpPr>
            <p:cNvPr id="10" name="円/楕円 9"/>
            <p:cNvSpPr/>
            <p:nvPr/>
          </p:nvSpPr>
          <p:spPr>
            <a:xfrm>
              <a:off x="5900558" y="1524000"/>
              <a:ext cx="504056" cy="504056"/>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sz="1200" dirty="0">
                  <a:solidFill>
                    <a:srgbClr val="FFFFFF"/>
                  </a:solidFill>
                  <a:latin typeface="Calibri" panose="020F0502020204030204" pitchFamily="34" charset="0"/>
                </a:rPr>
                <a:t>1</a:t>
              </a:r>
              <a:endParaRPr kumimoji="1" lang="ja-JP" altLang="en-US" sz="1200" dirty="0">
                <a:solidFill>
                  <a:srgbClr val="FFFFFF"/>
                </a:solidFill>
                <a:latin typeface="Calibri" panose="020F0502020204030204" pitchFamily="34" charset="0"/>
              </a:endParaRPr>
            </a:p>
          </p:txBody>
        </p:sp>
        <p:sp>
          <p:nvSpPr>
            <p:cNvPr id="11" name="円/楕円 10"/>
            <p:cNvSpPr/>
            <p:nvPr/>
          </p:nvSpPr>
          <p:spPr>
            <a:xfrm>
              <a:off x="6499437" y="783017"/>
              <a:ext cx="504056" cy="504056"/>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sz="1200" dirty="0">
                  <a:solidFill>
                    <a:srgbClr val="FFFFFF"/>
                  </a:solidFill>
                  <a:latin typeface="Calibri" panose="020F0502020204030204" pitchFamily="34" charset="0"/>
                </a:rPr>
                <a:t>4</a:t>
              </a:r>
              <a:endParaRPr kumimoji="1" lang="ja-JP" altLang="en-US" sz="1200" dirty="0">
                <a:solidFill>
                  <a:srgbClr val="FFFFFF"/>
                </a:solidFill>
                <a:latin typeface="Calibri" panose="020F0502020204030204" pitchFamily="34" charset="0"/>
              </a:endParaRPr>
            </a:p>
          </p:txBody>
        </p:sp>
        <p:sp>
          <p:nvSpPr>
            <p:cNvPr id="12" name="円/楕円 11"/>
            <p:cNvSpPr/>
            <p:nvPr/>
          </p:nvSpPr>
          <p:spPr>
            <a:xfrm>
              <a:off x="5924138" y="95444"/>
              <a:ext cx="504056" cy="504056"/>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sz="1200" dirty="0">
                  <a:solidFill>
                    <a:srgbClr val="FFFFFF"/>
                  </a:solidFill>
                  <a:latin typeface="Calibri" panose="020F0502020204030204" pitchFamily="34" charset="0"/>
                </a:rPr>
                <a:t>2</a:t>
              </a:r>
              <a:endParaRPr kumimoji="1" lang="ja-JP" altLang="en-US" sz="1200" dirty="0">
                <a:solidFill>
                  <a:srgbClr val="FFFFFF"/>
                </a:solidFill>
                <a:latin typeface="Calibri" panose="020F0502020204030204" pitchFamily="34" charset="0"/>
              </a:endParaRPr>
            </a:p>
          </p:txBody>
        </p:sp>
        <p:sp>
          <p:nvSpPr>
            <p:cNvPr id="13" name="円/楕円 12"/>
            <p:cNvSpPr/>
            <p:nvPr/>
          </p:nvSpPr>
          <p:spPr>
            <a:xfrm>
              <a:off x="6866314" y="100701"/>
              <a:ext cx="504056" cy="504056"/>
            </a:xfrm>
            <a:prstGeom prst="ellips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rgbClr val="FFFFFF"/>
                  </a:solidFill>
                  <a:latin typeface="Calibri" panose="020F0502020204030204" pitchFamily="34" charset="0"/>
                </a:rPr>
                <a:t>3</a:t>
              </a:r>
              <a:endParaRPr kumimoji="1" lang="ja-JP" altLang="en-US" sz="1200" dirty="0">
                <a:solidFill>
                  <a:srgbClr val="FFFFFF"/>
                </a:solidFill>
                <a:latin typeface="Calibri" panose="020F0502020204030204" pitchFamily="34" charset="0"/>
              </a:endParaRPr>
            </a:p>
          </p:txBody>
        </p:sp>
        <p:sp>
          <p:nvSpPr>
            <p:cNvPr id="14" name="円/楕円 13"/>
            <p:cNvSpPr/>
            <p:nvPr/>
          </p:nvSpPr>
          <p:spPr>
            <a:xfrm>
              <a:off x="7522661" y="783017"/>
              <a:ext cx="504056" cy="50405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200" dirty="0">
                  <a:solidFill>
                    <a:srgbClr val="000000"/>
                  </a:solidFill>
                  <a:latin typeface="Calibri" panose="020F0502020204030204" pitchFamily="34" charset="0"/>
                </a:rPr>
                <a:t>5</a:t>
              </a:r>
              <a:endParaRPr kumimoji="1" lang="ja-JP" altLang="en-US" sz="1200" dirty="0">
                <a:solidFill>
                  <a:srgbClr val="000000"/>
                </a:solidFill>
                <a:latin typeface="Calibri" panose="020F0502020204030204" pitchFamily="34" charset="0"/>
              </a:endParaRPr>
            </a:p>
          </p:txBody>
        </p:sp>
        <p:sp>
          <p:nvSpPr>
            <p:cNvPr id="15" name="円/楕円 14"/>
            <p:cNvSpPr/>
            <p:nvPr/>
          </p:nvSpPr>
          <p:spPr>
            <a:xfrm>
              <a:off x="6803394" y="1524000"/>
              <a:ext cx="504056" cy="504056"/>
            </a:xfrm>
            <a:prstGeom prst="ellips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rgbClr val="FFFFFF"/>
                  </a:solidFill>
                  <a:latin typeface="Calibri" panose="020F0502020204030204" pitchFamily="34" charset="0"/>
                </a:rPr>
                <a:t>6</a:t>
              </a:r>
              <a:endParaRPr kumimoji="1" lang="ja-JP" altLang="en-US" sz="1200" dirty="0">
                <a:solidFill>
                  <a:srgbClr val="FFFFFF"/>
                </a:solidFill>
                <a:latin typeface="Calibri" panose="020F0502020204030204" pitchFamily="34" charset="0"/>
              </a:endParaRPr>
            </a:p>
          </p:txBody>
        </p:sp>
        <p:sp>
          <p:nvSpPr>
            <p:cNvPr id="16" name="円/楕円 15"/>
            <p:cNvSpPr/>
            <p:nvPr/>
          </p:nvSpPr>
          <p:spPr>
            <a:xfrm>
              <a:off x="7984013" y="1516922"/>
              <a:ext cx="504056" cy="50405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200" dirty="0">
                  <a:solidFill>
                    <a:srgbClr val="000000"/>
                  </a:solidFill>
                  <a:latin typeface="Calibri" panose="020F0502020204030204" pitchFamily="34" charset="0"/>
                </a:rPr>
                <a:t>7</a:t>
              </a:r>
              <a:endParaRPr kumimoji="1" lang="ja-JP" altLang="en-US" sz="1200" dirty="0">
                <a:solidFill>
                  <a:srgbClr val="000000"/>
                </a:solidFill>
                <a:latin typeface="Calibri" panose="020F0502020204030204" pitchFamily="34" charset="0"/>
              </a:endParaRPr>
            </a:p>
          </p:txBody>
        </p:sp>
        <p:cxnSp>
          <p:nvCxnSpPr>
            <p:cNvPr id="17" name="直線コネクタ 16"/>
            <p:cNvCxnSpPr>
              <a:stCxn id="12" idx="3"/>
              <a:endCxn id="9" idx="7"/>
            </p:cNvCxnSpPr>
            <p:nvPr/>
          </p:nvCxnSpPr>
          <p:spPr>
            <a:xfrm flipH="1">
              <a:off x="5707975" y="525683"/>
              <a:ext cx="289980" cy="331151"/>
            </a:xfrm>
            <a:prstGeom prst="line">
              <a:avLst/>
            </a:prstGeom>
            <a:ln/>
          </p:spPr>
          <p:style>
            <a:lnRef idx="2">
              <a:schemeClr val="dk1"/>
            </a:lnRef>
            <a:fillRef idx="1">
              <a:schemeClr val="lt1"/>
            </a:fillRef>
            <a:effectRef idx="0">
              <a:schemeClr val="dk1"/>
            </a:effectRef>
            <a:fontRef idx="minor">
              <a:schemeClr val="dk1"/>
            </a:fontRef>
          </p:style>
        </p:cxnSp>
        <p:cxnSp>
          <p:nvCxnSpPr>
            <p:cNvPr id="18" name="直線コネクタ 17"/>
            <p:cNvCxnSpPr>
              <a:stCxn id="9" idx="5"/>
              <a:endCxn id="10" idx="1"/>
            </p:cNvCxnSpPr>
            <p:nvPr/>
          </p:nvCxnSpPr>
          <p:spPr>
            <a:xfrm>
              <a:off x="5707975" y="1213256"/>
              <a:ext cx="266400" cy="384561"/>
            </a:xfrm>
            <a:prstGeom prst="line">
              <a:avLst/>
            </a:prstGeom>
            <a:ln/>
          </p:spPr>
          <p:style>
            <a:lnRef idx="2">
              <a:schemeClr val="dk1"/>
            </a:lnRef>
            <a:fillRef idx="1">
              <a:schemeClr val="lt1"/>
            </a:fillRef>
            <a:effectRef idx="0">
              <a:schemeClr val="dk1"/>
            </a:effectRef>
            <a:fontRef idx="minor">
              <a:schemeClr val="dk1"/>
            </a:fontRef>
          </p:style>
        </p:cxnSp>
        <p:cxnSp>
          <p:nvCxnSpPr>
            <p:cNvPr id="19" name="直線コネクタ 18"/>
            <p:cNvCxnSpPr>
              <a:stCxn id="12" idx="5"/>
              <a:endCxn id="11" idx="1"/>
            </p:cNvCxnSpPr>
            <p:nvPr/>
          </p:nvCxnSpPr>
          <p:spPr>
            <a:xfrm>
              <a:off x="6354377" y="525683"/>
              <a:ext cx="218877" cy="331151"/>
            </a:xfrm>
            <a:prstGeom prst="line">
              <a:avLst/>
            </a:prstGeom>
            <a:ln/>
          </p:spPr>
          <p:style>
            <a:lnRef idx="2">
              <a:schemeClr val="dk1"/>
            </a:lnRef>
            <a:fillRef idx="1">
              <a:schemeClr val="lt1"/>
            </a:fillRef>
            <a:effectRef idx="0">
              <a:schemeClr val="dk1"/>
            </a:effectRef>
            <a:fontRef idx="minor">
              <a:schemeClr val="dk1"/>
            </a:fontRef>
          </p:style>
        </p:cxnSp>
        <p:cxnSp>
          <p:nvCxnSpPr>
            <p:cNvPr id="20" name="直線コネクタ 19"/>
            <p:cNvCxnSpPr>
              <a:stCxn id="13" idx="5"/>
              <a:endCxn id="14" idx="1"/>
            </p:cNvCxnSpPr>
            <p:nvPr/>
          </p:nvCxnSpPr>
          <p:spPr>
            <a:xfrm>
              <a:off x="7296553" y="530940"/>
              <a:ext cx="299925" cy="325894"/>
            </a:xfrm>
            <a:prstGeom prst="line">
              <a:avLst/>
            </a:prstGeom>
            <a:ln/>
          </p:spPr>
          <p:style>
            <a:lnRef idx="2">
              <a:schemeClr val="dk1"/>
            </a:lnRef>
            <a:fillRef idx="1">
              <a:schemeClr val="lt1"/>
            </a:fillRef>
            <a:effectRef idx="0">
              <a:schemeClr val="dk1"/>
            </a:effectRef>
            <a:fontRef idx="minor">
              <a:schemeClr val="dk1"/>
            </a:fontRef>
          </p:style>
        </p:cxnSp>
        <p:cxnSp>
          <p:nvCxnSpPr>
            <p:cNvPr id="21" name="直線コネクタ 20"/>
            <p:cNvCxnSpPr>
              <a:stCxn id="11" idx="5"/>
              <a:endCxn id="15" idx="0"/>
            </p:cNvCxnSpPr>
            <p:nvPr/>
          </p:nvCxnSpPr>
          <p:spPr>
            <a:xfrm>
              <a:off x="6929676" y="1213256"/>
              <a:ext cx="125746" cy="310744"/>
            </a:xfrm>
            <a:prstGeom prst="line">
              <a:avLst/>
            </a:prstGeom>
            <a:ln/>
          </p:spPr>
          <p:style>
            <a:lnRef idx="2">
              <a:schemeClr val="dk1"/>
            </a:lnRef>
            <a:fillRef idx="1">
              <a:schemeClr val="lt1"/>
            </a:fillRef>
            <a:effectRef idx="0">
              <a:schemeClr val="dk1"/>
            </a:effectRef>
            <a:fontRef idx="minor">
              <a:schemeClr val="dk1"/>
            </a:fontRef>
          </p:style>
        </p:cxnSp>
        <p:cxnSp>
          <p:nvCxnSpPr>
            <p:cNvPr id="22" name="直線コネクタ 21"/>
            <p:cNvCxnSpPr>
              <a:stCxn id="10" idx="6"/>
              <a:endCxn id="15" idx="2"/>
            </p:cNvCxnSpPr>
            <p:nvPr/>
          </p:nvCxnSpPr>
          <p:spPr>
            <a:xfrm>
              <a:off x="6404614" y="1776028"/>
              <a:ext cx="398780" cy="0"/>
            </a:xfrm>
            <a:prstGeom prst="line">
              <a:avLst/>
            </a:prstGeom>
            <a:ln/>
          </p:spPr>
          <p:style>
            <a:lnRef idx="2">
              <a:schemeClr val="dk1"/>
            </a:lnRef>
            <a:fillRef idx="1">
              <a:schemeClr val="lt1"/>
            </a:fillRef>
            <a:effectRef idx="0">
              <a:schemeClr val="dk1"/>
            </a:effectRef>
            <a:fontRef idx="minor">
              <a:schemeClr val="dk1"/>
            </a:fontRef>
          </p:style>
        </p:cxnSp>
        <p:cxnSp>
          <p:nvCxnSpPr>
            <p:cNvPr id="23" name="直線コネクタ 22"/>
            <p:cNvCxnSpPr>
              <a:stCxn id="11" idx="3"/>
              <a:endCxn id="10" idx="7"/>
            </p:cNvCxnSpPr>
            <p:nvPr/>
          </p:nvCxnSpPr>
          <p:spPr>
            <a:xfrm flipH="1">
              <a:off x="6330797" y="1213256"/>
              <a:ext cx="242457" cy="384561"/>
            </a:xfrm>
            <a:prstGeom prst="line">
              <a:avLst/>
            </a:prstGeom>
            <a:ln/>
          </p:spPr>
          <p:style>
            <a:lnRef idx="2">
              <a:schemeClr val="dk1"/>
            </a:lnRef>
            <a:fillRef idx="1">
              <a:schemeClr val="lt1"/>
            </a:fillRef>
            <a:effectRef idx="0">
              <a:schemeClr val="dk1"/>
            </a:effectRef>
            <a:fontRef idx="minor">
              <a:schemeClr val="dk1"/>
            </a:fontRef>
          </p:style>
        </p:cxnSp>
        <p:cxnSp>
          <p:nvCxnSpPr>
            <p:cNvPr id="24" name="直線コネクタ 23"/>
            <p:cNvCxnSpPr>
              <a:stCxn id="9" idx="6"/>
              <a:endCxn id="11" idx="2"/>
            </p:cNvCxnSpPr>
            <p:nvPr/>
          </p:nvCxnSpPr>
          <p:spPr>
            <a:xfrm>
              <a:off x="5781792" y="1035045"/>
              <a:ext cx="717645" cy="0"/>
            </a:xfrm>
            <a:prstGeom prst="line">
              <a:avLst/>
            </a:prstGeom>
            <a:ln/>
          </p:spPr>
          <p:style>
            <a:lnRef idx="2">
              <a:schemeClr val="dk1"/>
            </a:lnRef>
            <a:fillRef idx="1">
              <a:schemeClr val="lt1"/>
            </a:fillRef>
            <a:effectRef idx="0">
              <a:schemeClr val="dk1"/>
            </a:effectRef>
            <a:fontRef idx="minor">
              <a:schemeClr val="dk1"/>
            </a:fontRef>
          </p:style>
        </p:cxnSp>
        <p:cxnSp>
          <p:nvCxnSpPr>
            <p:cNvPr id="25" name="直線コネクタ 24"/>
            <p:cNvCxnSpPr>
              <a:stCxn id="12" idx="4"/>
              <a:endCxn id="10" idx="0"/>
            </p:cNvCxnSpPr>
            <p:nvPr/>
          </p:nvCxnSpPr>
          <p:spPr>
            <a:xfrm flipH="1">
              <a:off x="6152586" y="599500"/>
              <a:ext cx="23580" cy="924500"/>
            </a:xfrm>
            <a:prstGeom prst="line">
              <a:avLst/>
            </a:prstGeom>
            <a:ln/>
          </p:spPr>
          <p:style>
            <a:lnRef idx="2">
              <a:schemeClr val="dk1"/>
            </a:lnRef>
            <a:fillRef idx="1">
              <a:schemeClr val="lt1"/>
            </a:fillRef>
            <a:effectRef idx="0">
              <a:schemeClr val="dk1"/>
            </a:effectRef>
            <a:fontRef idx="minor">
              <a:schemeClr val="dk1"/>
            </a:fontRef>
          </p:style>
        </p:cxnSp>
        <p:cxnSp>
          <p:nvCxnSpPr>
            <p:cNvPr id="26" name="直線コネクタ 25"/>
            <p:cNvCxnSpPr>
              <a:stCxn id="12" idx="6"/>
              <a:endCxn id="13" idx="2"/>
            </p:cNvCxnSpPr>
            <p:nvPr/>
          </p:nvCxnSpPr>
          <p:spPr>
            <a:xfrm>
              <a:off x="6428194" y="347472"/>
              <a:ext cx="438120" cy="5257"/>
            </a:xfrm>
            <a:prstGeom prst="line">
              <a:avLst/>
            </a:prstGeom>
            <a:ln/>
          </p:spPr>
          <p:style>
            <a:lnRef idx="2">
              <a:schemeClr val="dk1"/>
            </a:lnRef>
            <a:fillRef idx="1">
              <a:schemeClr val="lt1"/>
            </a:fillRef>
            <a:effectRef idx="0">
              <a:schemeClr val="dk1"/>
            </a:effectRef>
            <a:fontRef idx="minor">
              <a:schemeClr val="dk1"/>
            </a:fontRef>
          </p:style>
        </p:cxnSp>
        <p:cxnSp>
          <p:nvCxnSpPr>
            <p:cNvPr id="27" name="直線コネクタ 26"/>
            <p:cNvCxnSpPr>
              <a:stCxn id="13" idx="4"/>
              <a:endCxn id="11" idx="7"/>
            </p:cNvCxnSpPr>
            <p:nvPr/>
          </p:nvCxnSpPr>
          <p:spPr>
            <a:xfrm flipH="1">
              <a:off x="6929676" y="604757"/>
              <a:ext cx="188666" cy="252077"/>
            </a:xfrm>
            <a:prstGeom prst="line">
              <a:avLst/>
            </a:prstGeom>
            <a:ln/>
          </p:spPr>
          <p:style>
            <a:lnRef idx="2">
              <a:schemeClr val="dk1"/>
            </a:lnRef>
            <a:fillRef idx="1">
              <a:schemeClr val="lt1"/>
            </a:fillRef>
            <a:effectRef idx="0">
              <a:schemeClr val="dk1"/>
            </a:effectRef>
            <a:fontRef idx="minor">
              <a:schemeClr val="dk1"/>
            </a:fontRef>
          </p:style>
        </p:cxnSp>
        <p:cxnSp>
          <p:nvCxnSpPr>
            <p:cNvPr id="28" name="直線コネクタ 27"/>
            <p:cNvCxnSpPr>
              <a:stCxn id="14" idx="3"/>
              <a:endCxn id="15" idx="7"/>
            </p:cNvCxnSpPr>
            <p:nvPr/>
          </p:nvCxnSpPr>
          <p:spPr>
            <a:xfrm flipH="1">
              <a:off x="7233633" y="1213256"/>
              <a:ext cx="362845" cy="384561"/>
            </a:xfrm>
            <a:prstGeom prst="line">
              <a:avLst/>
            </a:prstGeom>
            <a:ln/>
          </p:spPr>
          <p:style>
            <a:lnRef idx="2">
              <a:schemeClr val="dk1"/>
            </a:lnRef>
            <a:fillRef idx="1">
              <a:schemeClr val="lt1"/>
            </a:fillRef>
            <a:effectRef idx="0">
              <a:schemeClr val="dk1"/>
            </a:effectRef>
            <a:fontRef idx="minor">
              <a:schemeClr val="dk1"/>
            </a:fontRef>
          </p:style>
        </p:cxnSp>
        <p:cxnSp>
          <p:nvCxnSpPr>
            <p:cNvPr id="29" name="直線コネクタ 28"/>
            <p:cNvCxnSpPr>
              <a:stCxn id="14" idx="5"/>
              <a:endCxn id="16" idx="0"/>
            </p:cNvCxnSpPr>
            <p:nvPr/>
          </p:nvCxnSpPr>
          <p:spPr>
            <a:xfrm>
              <a:off x="7952900" y="1213256"/>
              <a:ext cx="283141" cy="303666"/>
            </a:xfrm>
            <a:prstGeom prst="line">
              <a:avLst/>
            </a:prstGeom>
            <a:ln/>
          </p:spPr>
          <p:style>
            <a:lnRef idx="2">
              <a:schemeClr val="dk1"/>
            </a:lnRef>
            <a:fillRef idx="1">
              <a:schemeClr val="lt1"/>
            </a:fillRef>
            <a:effectRef idx="0">
              <a:schemeClr val="dk1"/>
            </a:effectRef>
            <a:fontRef idx="minor">
              <a:schemeClr val="dk1"/>
            </a:fontRef>
          </p:style>
        </p:cxnSp>
      </p:grpSp>
      <p:graphicFrame>
        <p:nvGraphicFramePr>
          <p:cNvPr id="31" name="表 30"/>
          <p:cNvGraphicFramePr>
            <a:graphicFrameLocks noGrp="1"/>
          </p:cNvGraphicFramePr>
          <p:nvPr>
            <p:extLst>
              <p:ext uri="{D42A27DB-BD31-4B8C-83A1-F6EECF244321}">
                <p14:modId xmlns:p14="http://schemas.microsoft.com/office/powerpoint/2010/main" val="2932177309"/>
              </p:ext>
            </p:extLst>
          </p:nvPr>
        </p:nvGraphicFramePr>
        <p:xfrm>
          <a:off x="2329451" y="2930735"/>
          <a:ext cx="4847168" cy="365760"/>
        </p:xfrm>
        <a:graphic>
          <a:graphicData uri="http://schemas.openxmlformats.org/drawingml/2006/table">
            <a:tbl>
              <a:tblPr bandRow="1">
                <a:tableStyleId>{5C22544A-7EE6-4342-B048-85BDC9FD1C3A}</a:tableStyleId>
              </a:tblPr>
              <a:tblGrid>
                <a:gridCol w="605896"/>
                <a:gridCol w="605896"/>
                <a:gridCol w="605896"/>
                <a:gridCol w="605896"/>
                <a:gridCol w="605896"/>
                <a:gridCol w="605896"/>
                <a:gridCol w="605896"/>
                <a:gridCol w="605896"/>
              </a:tblGrid>
              <a:tr h="312359">
                <a:tc>
                  <a:txBody>
                    <a:bodyPr/>
                    <a:lstStyle/>
                    <a:p>
                      <a:pPr algn="ctr"/>
                      <a:r>
                        <a:rPr kumimoji="1" lang="en-US" altLang="ja-JP" dirty="0" smtClean="0"/>
                        <a:t>0</a:t>
                      </a:r>
                      <a:endParaRPr kumimoji="1" lang="ja-JP" altLang="en-US"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chemeClr val="bg1"/>
                          </a:solidFill>
                        </a:rPr>
                        <a:t>1</a:t>
                      </a:r>
                      <a:endParaRPr kumimoji="1" lang="ja-JP" altLang="en-US" dirty="0">
                        <a:solidFill>
                          <a:schemeClr val="bg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accent2"/>
                    </a:solidFill>
                  </a:tcPr>
                </a:tc>
                <a:tc>
                  <a:txBody>
                    <a:bodyPr/>
                    <a:lstStyle/>
                    <a:p>
                      <a:pPr algn="ctr"/>
                      <a:r>
                        <a:rPr kumimoji="1" lang="en-US" altLang="ja-JP" dirty="0" smtClean="0">
                          <a:solidFill>
                            <a:schemeClr val="bg1"/>
                          </a:solidFill>
                        </a:rPr>
                        <a:t>1</a:t>
                      </a:r>
                      <a:endParaRPr kumimoji="1" lang="ja-JP" altLang="en-US" dirty="0">
                        <a:solidFill>
                          <a:schemeClr val="bg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accent2"/>
                    </a:solidFill>
                  </a:tcPr>
                </a:tc>
                <a:tc>
                  <a:txBody>
                    <a:bodyPr/>
                    <a:lstStyle/>
                    <a:p>
                      <a:pPr algn="ctr"/>
                      <a:r>
                        <a:rPr kumimoji="1" lang="en-US" altLang="ja-JP" dirty="0" smtClean="0"/>
                        <a:t>0</a:t>
                      </a:r>
                      <a:endParaRPr kumimoji="1" lang="ja-JP" altLang="en-US"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rgbClr val="FFFFFF"/>
                          </a:solidFill>
                        </a:rPr>
                        <a:t>1</a:t>
                      </a:r>
                      <a:endParaRPr kumimoji="1" lang="ja-JP" altLang="en-US" dirty="0">
                        <a:solidFill>
                          <a:srgbClr val="FFFFFF"/>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accent2"/>
                    </a:solidFill>
                  </a:tcPr>
                </a:tc>
                <a:tc>
                  <a:txBody>
                    <a:bodyPr/>
                    <a:lstStyle/>
                    <a:p>
                      <a:pPr algn="ctr"/>
                      <a:r>
                        <a:rPr kumimoji="1" lang="en-US" altLang="ja-JP" dirty="0" smtClean="0"/>
                        <a:t>0</a:t>
                      </a:r>
                      <a:endParaRPr kumimoji="1" lang="ja-JP" altLang="en-US"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t>0</a:t>
                      </a:r>
                      <a:endParaRPr kumimoji="1" lang="ja-JP" altLang="en-US"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t>0</a:t>
                      </a:r>
                      <a:endParaRPr kumimoji="1" lang="ja-JP" altLang="en-US"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r>
            </a:tbl>
          </a:graphicData>
        </a:graphic>
      </p:graphicFrame>
      <p:sp>
        <p:nvSpPr>
          <p:cNvPr id="32" name="角丸四角形 31"/>
          <p:cNvSpPr/>
          <p:nvPr/>
        </p:nvSpPr>
        <p:spPr>
          <a:xfrm>
            <a:off x="2086102" y="3544067"/>
            <a:ext cx="5327650" cy="2179816"/>
          </a:xfrm>
          <a:prstGeom prst="roundRect">
            <a:avLst>
              <a:gd name="adj" fmla="val 5556"/>
            </a:avLst>
          </a:prstGeom>
          <a:ln w="28575" cmpd="sng"/>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p>
        </p:txBody>
      </p:sp>
      <p:graphicFrame>
        <p:nvGraphicFramePr>
          <p:cNvPr id="33" name="表 32"/>
          <p:cNvGraphicFramePr>
            <a:graphicFrameLocks noGrp="1"/>
          </p:cNvGraphicFramePr>
          <p:nvPr>
            <p:extLst>
              <p:ext uri="{D42A27DB-BD31-4B8C-83A1-F6EECF244321}">
                <p14:modId xmlns:p14="http://schemas.microsoft.com/office/powerpoint/2010/main" val="3897761140"/>
              </p:ext>
            </p:extLst>
          </p:nvPr>
        </p:nvGraphicFramePr>
        <p:xfrm>
          <a:off x="2329451" y="3725926"/>
          <a:ext cx="4847168" cy="365760"/>
        </p:xfrm>
        <a:graphic>
          <a:graphicData uri="http://schemas.openxmlformats.org/drawingml/2006/table">
            <a:tbl>
              <a:tblPr bandRow="1">
                <a:tableStyleId>{5C22544A-7EE6-4342-B048-85BDC9FD1C3A}</a:tableStyleId>
              </a:tblPr>
              <a:tblGrid>
                <a:gridCol w="605896"/>
                <a:gridCol w="605896"/>
                <a:gridCol w="605896"/>
                <a:gridCol w="605896"/>
                <a:gridCol w="605896"/>
                <a:gridCol w="605896"/>
                <a:gridCol w="605896"/>
                <a:gridCol w="605896"/>
              </a:tblGrid>
              <a:tr h="312359">
                <a:tc>
                  <a:txBody>
                    <a:bodyPr/>
                    <a:lstStyle/>
                    <a:p>
                      <a:pPr algn="ctr"/>
                      <a:r>
                        <a:rPr kumimoji="1" lang="en-US" altLang="ja-JP" dirty="0" smtClean="0"/>
                        <a:t>0</a:t>
                      </a:r>
                      <a:endParaRPr kumimoji="1" lang="ja-JP" altLang="en-US"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solidFill>
                  </a:tcPr>
                </a:tc>
                <a:tc>
                  <a:txBody>
                    <a:bodyPr/>
                    <a:lstStyle/>
                    <a:p>
                      <a:pPr algn="ctr"/>
                      <a:r>
                        <a:rPr kumimoji="1" lang="en-US" altLang="ja-JP" dirty="0" smtClean="0">
                          <a:solidFill>
                            <a:schemeClr val="bg1"/>
                          </a:solidFill>
                        </a:rPr>
                        <a:t>1</a:t>
                      </a:r>
                      <a:endParaRPr kumimoji="1" lang="ja-JP" altLang="en-US" dirty="0">
                        <a:solidFill>
                          <a:schemeClr val="bg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accent2"/>
                    </a:solidFill>
                  </a:tcPr>
                </a:tc>
                <a:tc>
                  <a:txBody>
                    <a:bodyPr/>
                    <a:lstStyle/>
                    <a:p>
                      <a:pPr algn="ctr"/>
                      <a:r>
                        <a:rPr kumimoji="1" lang="en-US" altLang="ja-JP" dirty="0" smtClean="0">
                          <a:solidFill>
                            <a:schemeClr val="bg1"/>
                          </a:solidFill>
                        </a:rPr>
                        <a:t>1</a:t>
                      </a:r>
                      <a:endParaRPr kumimoji="1" lang="ja-JP" altLang="en-US" dirty="0">
                        <a:solidFill>
                          <a:schemeClr val="bg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accent2"/>
                    </a:solidFill>
                  </a:tcPr>
                </a:tc>
                <a:tc>
                  <a:txBody>
                    <a:bodyPr/>
                    <a:lstStyle/>
                    <a:p>
                      <a:pPr algn="ctr"/>
                      <a:r>
                        <a:rPr kumimoji="1" lang="en-US" altLang="ja-JP" dirty="0" smtClean="0"/>
                        <a:t>0</a:t>
                      </a:r>
                      <a:endParaRPr kumimoji="1" lang="ja-JP" altLang="en-US"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solidFill>
                  </a:tcPr>
                </a:tc>
                <a:tc>
                  <a:txBody>
                    <a:bodyPr/>
                    <a:lstStyle/>
                    <a:p>
                      <a:pPr algn="ctr"/>
                      <a:r>
                        <a:rPr kumimoji="1" lang="en-US" altLang="ja-JP" dirty="0" smtClean="0">
                          <a:solidFill>
                            <a:srgbClr val="FFFFFF"/>
                          </a:solidFill>
                        </a:rPr>
                        <a:t>1</a:t>
                      </a:r>
                      <a:endParaRPr kumimoji="1" lang="ja-JP" altLang="en-US" dirty="0">
                        <a:solidFill>
                          <a:srgbClr val="FFFFFF"/>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C0504D"/>
                    </a:solidFill>
                  </a:tcPr>
                </a:tc>
                <a:tc>
                  <a:txBody>
                    <a:bodyPr/>
                    <a:lstStyle/>
                    <a:p>
                      <a:pPr algn="ctr"/>
                      <a:r>
                        <a:rPr kumimoji="1" lang="en-US" altLang="ja-JP" dirty="0" smtClean="0"/>
                        <a:t>0</a:t>
                      </a:r>
                      <a:endParaRPr kumimoji="1" lang="ja-JP" altLang="en-US"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solidFill>
                  </a:tcPr>
                </a:tc>
                <a:tc>
                  <a:txBody>
                    <a:bodyPr/>
                    <a:lstStyle/>
                    <a:p>
                      <a:pPr algn="ctr"/>
                      <a:r>
                        <a:rPr kumimoji="1" lang="en-US" altLang="ja-JP" dirty="0" smtClean="0"/>
                        <a:t>0</a:t>
                      </a:r>
                      <a:endParaRPr kumimoji="1" lang="ja-JP" altLang="en-US"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solidFill>
                  </a:tcPr>
                </a:tc>
                <a:tc>
                  <a:txBody>
                    <a:bodyPr/>
                    <a:lstStyle/>
                    <a:p>
                      <a:pPr algn="ctr"/>
                      <a:r>
                        <a:rPr kumimoji="1" lang="en-US" altLang="ja-JP" dirty="0" smtClean="0"/>
                        <a:t>0</a:t>
                      </a:r>
                      <a:endParaRPr kumimoji="1" lang="ja-JP" altLang="en-US"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solidFill>
                  </a:tcPr>
                </a:tc>
              </a:tr>
            </a:tbl>
          </a:graphicData>
        </a:graphic>
      </p:graphicFrame>
      <p:grpSp>
        <p:nvGrpSpPr>
          <p:cNvPr id="34" name="図形グループ 33"/>
          <p:cNvGrpSpPr/>
          <p:nvPr/>
        </p:nvGrpSpPr>
        <p:grpSpPr>
          <a:xfrm>
            <a:off x="2402177" y="4967160"/>
            <a:ext cx="1668567" cy="448945"/>
            <a:chOff x="769444" y="1612321"/>
            <a:chExt cx="1668567" cy="448945"/>
          </a:xfrm>
        </p:grpSpPr>
        <p:sp>
          <p:nvSpPr>
            <p:cNvPr id="35" name="円/楕円 34"/>
            <p:cNvSpPr/>
            <p:nvPr/>
          </p:nvSpPr>
          <p:spPr>
            <a:xfrm>
              <a:off x="769444" y="1612321"/>
              <a:ext cx="448945" cy="44894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t>1</a:t>
              </a:r>
              <a:endParaRPr kumimoji="1" lang="ja-JP" altLang="en-US" dirty="0"/>
            </a:p>
          </p:txBody>
        </p:sp>
        <p:sp>
          <p:nvSpPr>
            <p:cNvPr id="36" name="円/楕円 35"/>
            <p:cNvSpPr/>
            <p:nvPr/>
          </p:nvSpPr>
          <p:spPr>
            <a:xfrm>
              <a:off x="1379255" y="1612321"/>
              <a:ext cx="448945" cy="44894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t>2</a:t>
              </a:r>
              <a:endParaRPr kumimoji="1" lang="ja-JP" altLang="en-US" dirty="0"/>
            </a:p>
          </p:txBody>
        </p:sp>
        <p:sp>
          <p:nvSpPr>
            <p:cNvPr id="37" name="円/楕円 36"/>
            <p:cNvSpPr/>
            <p:nvPr/>
          </p:nvSpPr>
          <p:spPr>
            <a:xfrm>
              <a:off x="1989066" y="1612321"/>
              <a:ext cx="448945" cy="44894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t>4</a:t>
              </a:r>
              <a:endParaRPr kumimoji="1" lang="ja-JP" altLang="en-US" dirty="0"/>
            </a:p>
          </p:txBody>
        </p:sp>
      </p:grpSp>
      <p:sp>
        <p:nvSpPr>
          <p:cNvPr id="38" name="テキスト ボックス 37"/>
          <p:cNvSpPr txBox="1"/>
          <p:nvPr/>
        </p:nvSpPr>
        <p:spPr>
          <a:xfrm>
            <a:off x="4472576" y="4982938"/>
            <a:ext cx="684653" cy="369332"/>
          </a:xfrm>
          <a:prstGeom prst="rect">
            <a:avLst/>
          </a:prstGeom>
          <a:noFill/>
        </p:spPr>
        <p:txBody>
          <a:bodyPr wrap="none" rtlCol="0">
            <a:spAutoFit/>
          </a:bodyPr>
          <a:lstStyle/>
          <a:p>
            <a:r>
              <a:rPr lang="en-US" altLang="ja-JP" dirty="0" smtClean="0"/>
              <a:t>(CQ)</a:t>
            </a:r>
            <a:endParaRPr kumimoji="1" lang="ja-JP" altLang="en-US" dirty="0"/>
          </a:p>
        </p:txBody>
      </p:sp>
      <p:graphicFrame>
        <p:nvGraphicFramePr>
          <p:cNvPr id="39" name="表 38"/>
          <p:cNvGraphicFramePr>
            <a:graphicFrameLocks noGrp="1"/>
          </p:cNvGraphicFramePr>
          <p:nvPr>
            <p:extLst>
              <p:ext uri="{D42A27DB-BD31-4B8C-83A1-F6EECF244321}">
                <p14:modId xmlns:p14="http://schemas.microsoft.com/office/powerpoint/2010/main" val="4284372961"/>
              </p:ext>
            </p:extLst>
          </p:nvPr>
        </p:nvGraphicFramePr>
        <p:xfrm>
          <a:off x="2324883" y="4878367"/>
          <a:ext cx="1822449" cy="626532"/>
        </p:xfrm>
        <a:graphic>
          <a:graphicData uri="http://schemas.openxmlformats.org/drawingml/2006/table">
            <a:tbl>
              <a:tblPr bandRow="1">
                <a:tableStyleId>{5C22544A-7EE6-4342-B048-85BDC9FD1C3A}</a:tableStyleId>
              </a:tblPr>
              <a:tblGrid>
                <a:gridCol w="607483"/>
                <a:gridCol w="607483"/>
                <a:gridCol w="607483"/>
              </a:tblGrid>
              <a:tr h="626532">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r>
            </a:tbl>
          </a:graphicData>
        </a:graphic>
      </p:graphicFrame>
      <p:grpSp>
        <p:nvGrpSpPr>
          <p:cNvPr id="50" name="図形グループ 49"/>
          <p:cNvGrpSpPr/>
          <p:nvPr/>
        </p:nvGrpSpPr>
        <p:grpSpPr>
          <a:xfrm>
            <a:off x="2629095" y="4091686"/>
            <a:ext cx="612775" cy="786681"/>
            <a:chOff x="1165225" y="3348437"/>
            <a:chExt cx="612775" cy="786681"/>
          </a:xfrm>
        </p:grpSpPr>
        <p:cxnSp>
          <p:nvCxnSpPr>
            <p:cNvPr id="42" name="直線コネクタ 41"/>
            <p:cNvCxnSpPr/>
            <p:nvPr/>
          </p:nvCxnSpPr>
          <p:spPr>
            <a:xfrm>
              <a:off x="1778000" y="3348437"/>
              <a:ext cx="0" cy="226613"/>
            </a:xfrm>
            <a:prstGeom prst="line">
              <a:avLst/>
            </a:prstGeom>
          </p:spPr>
          <p:style>
            <a:lnRef idx="2">
              <a:schemeClr val="dk1"/>
            </a:lnRef>
            <a:fillRef idx="0">
              <a:schemeClr val="dk1"/>
            </a:fillRef>
            <a:effectRef idx="1">
              <a:schemeClr val="dk1"/>
            </a:effectRef>
            <a:fontRef idx="minor">
              <a:schemeClr val="tx1"/>
            </a:fontRef>
          </p:style>
        </p:cxnSp>
        <p:cxnSp>
          <p:nvCxnSpPr>
            <p:cNvPr id="44" name="直線コネクタ 43"/>
            <p:cNvCxnSpPr/>
            <p:nvPr/>
          </p:nvCxnSpPr>
          <p:spPr>
            <a:xfrm flipH="1">
              <a:off x="1165225" y="3575050"/>
              <a:ext cx="612775" cy="0"/>
            </a:xfrm>
            <a:prstGeom prst="line">
              <a:avLst/>
            </a:prstGeom>
          </p:spPr>
          <p:style>
            <a:lnRef idx="2">
              <a:schemeClr val="dk1"/>
            </a:lnRef>
            <a:fillRef idx="0">
              <a:schemeClr val="dk1"/>
            </a:fillRef>
            <a:effectRef idx="1">
              <a:schemeClr val="dk1"/>
            </a:effectRef>
            <a:fontRef idx="minor">
              <a:schemeClr val="tx1"/>
            </a:fontRef>
          </p:style>
        </p:cxnSp>
        <p:cxnSp>
          <p:nvCxnSpPr>
            <p:cNvPr id="49" name="直線矢印コネクタ 48"/>
            <p:cNvCxnSpPr/>
            <p:nvPr/>
          </p:nvCxnSpPr>
          <p:spPr>
            <a:xfrm>
              <a:off x="1165225" y="3575050"/>
              <a:ext cx="0" cy="56006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grpSp>
        <p:nvGrpSpPr>
          <p:cNvPr id="51" name="図形グループ 50"/>
          <p:cNvGrpSpPr/>
          <p:nvPr/>
        </p:nvGrpSpPr>
        <p:grpSpPr>
          <a:xfrm>
            <a:off x="3241870" y="4091686"/>
            <a:ext cx="612775" cy="786681"/>
            <a:chOff x="1165225" y="3348437"/>
            <a:chExt cx="612775" cy="786681"/>
          </a:xfrm>
        </p:grpSpPr>
        <p:cxnSp>
          <p:nvCxnSpPr>
            <p:cNvPr id="52" name="直線コネクタ 51"/>
            <p:cNvCxnSpPr/>
            <p:nvPr/>
          </p:nvCxnSpPr>
          <p:spPr>
            <a:xfrm>
              <a:off x="1778000" y="3348437"/>
              <a:ext cx="0" cy="394888"/>
            </a:xfrm>
            <a:prstGeom prst="line">
              <a:avLst/>
            </a:prstGeom>
          </p:spPr>
          <p:style>
            <a:lnRef idx="2">
              <a:schemeClr val="dk1"/>
            </a:lnRef>
            <a:fillRef idx="0">
              <a:schemeClr val="dk1"/>
            </a:fillRef>
            <a:effectRef idx="1">
              <a:schemeClr val="dk1"/>
            </a:effectRef>
            <a:fontRef idx="minor">
              <a:schemeClr val="tx1"/>
            </a:fontRef>
          </p:style>
        </p:cxnSp>
        <p:cxnSp>
          <p:nvCxnSpPr>
            <p:cNvPr id="53" name="直線コネクタ 52"/>
            <p:cNvCxnSpPr/>
            <p:nvPr/>
          </p:nvCxnSpPr>
          <p:spPr>
            <a:xfrm flipH="1">
              <a:off x="1165225" y="3743325"/>
              <a:ext cx="612775" cy="0"/>
            </a:xfrm>
            <a:prstGeom prst="line">
              <a:avLst/>
            </a:prstGeom>
          </p:spPr>
          <p:style>
            <a:lnRef idx="2">
              <a:schemeClr val="dk1"/>
            </a:lnRef>
            <a:fillRef idx="0">
              <a:schemeClr val="dk1"/>
            </a:fillRef>
            <a:effectRef idx="1">
              <a:schemeClr val="dk1"/>
            </a:effectRef>
            <a:fontRef idx="minor">
              <a:schemeClr val="tx1"/>
            </a:fontRef>
          </p:style>
        </p:cxnSp>
        <p:cxnSp>
          <p:nvCxnSpPr>
            <p:cNvPr id="54" name="直線矢印コネクタ 53"/>
            <p:cNvCxnSpPr/>
            <p:nvPr/>
          </p:nvCxnSpPr>
          <p:spPr>
            <a:xfrm>
              <a:off x="1165225" y="3743325"/>
              <a:ext cx="0" cy="39179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grpSp>
        <p:nvGrpSpPr>
          <p:cNvPr id="57" name="図形グループ 56"/>
          <p:cNvGrpSpPr/>
          <p:nvPr/>
        </p:nvGrpSpPr>
        <p:grpSpPr>
          <a:xfrm>
            <a:off x="3859801" y="4091686"/>
            <a:ext cx="1210869" cy="786681"/>
            <a:chOff x="1165225" y="3348437"/>
            <a:chExt cx="612775" cy="786681"/>
          </a:xfrm>
        </p:grpSpPr>
        <p:cxnSp>
          <p:nvCxnSpPr>
            <p:cNvPr id="58" name="直線コネクタ 57"/>
            <p:cNvCxnSpPr/>
            <p:nvPr/>
          </p:nvCxnSpPr>
          <p:spPr>
            <a:xfrm>
              <a:off x="1778000" y="3348437"/>
              <a:ext cx="0" cy="569513"/>
            </a:xfrm>
            <a:prstGeom prst="line">
              <a:avLst/>
            </a:prstGeom>
          </p:spPr>
          <p:style>
            <a:lnRef idx="2">
              <a:schemeClr val="dk1"/>
            </a:lnRef>
            <a:fillRef idx="0">
              <a:schemeClr val="dk1"/>
            </a:fillRef>
            <a:effectRef idx="1">
              <a:schemeClr val="dk1"/>
            </a:effectRef>
            <a:fontRef idx="minor">
              <a:schemeClr val="tx1"/>
            </a:fontRef>
          </p:style>
        </p:cxnSp>
        <p:cxnSp>
          <p:nvCxnSpPr>
            <p:cNvPr id="59" name="直線コネクタ 58"/>
            <p:cNvCxnSpPr/>
            <p:nvPr/>
          </p:nvCxnSpPr>
          <p:spPr>
            <a:xfrm flipH="1">
              <a:off x="1165225" y="3917950"/>
              <a:ext cx="612775" cy="0"/>
            </a:xfrm>
            <a:prstGeom prst="line">
              <a:avLst/>
            </a:prstGeom>
          </p:spPr>
          <p:style>
            <a:lnRef idx="2">
              <a:schemeClr val="dk1"/>
            </a:lnRef>
            <a:fillRef idx="0">
              <a:schemeClr val="dk1"/>
            </a:fillRef>
            <a:effectRef idx="1">
              <a:schemeClr val="dk1"/>
            </a:effectRef>
            <a:fontRef idx="minor">
              <a:schemeClr val="tx1"/>
            </a:fontRef>
          </p:style>
        </p:cxnSp>
        <p:cxnSp>
          <p:nvCxnSpPr>
            <p:cNvPr id="60" name="直線矢印コネクタ 59"/>
            <p:cNvCxnSpPr/>
            <p:nvPr/>
          </p:nvCxnSpPr>
          <p:spPr>
            <a:xfrm>
              <a:off x="1165225" y="3917950"/>
              <a:ext cx="0" cy="21716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sp>
        <p:nvSpPr>
          <p:cNvPr id="64" name="テキスト ボックス 63"/>
          <p:cNvSpPr txBox="1"/>
          <p:nvPr/>
        </p:nvSpPr>
        <p:spPr>
          <a:xfrm>
            <a:off x="4275400" y="5399171"/>
            <a:ext cx="2985889" cy="307777"/>
          </a:xfrm>
          <a:prstGeom prst="rect">
            <a:avLst/>
          </a:prstGeom>
          <a:noFill/>
        </p:spPr>
        <p:txBody>
          <a:bodyPr wrap="none" rtlCol="0">
            <a:spAutoFit/>
          </a:bodyPr>
          <a:lstStyle/>
          <a:p>
            <a:r>
              <a:rPr kumimoji="1" lang="en-US" altLang="ja-JP" sz="1400" dirty="0" err="1" smtClean="0">
                <a:latin typeface="Courier"/>
                <a:cs typeface="Courier"/>
              </a:rPr>
              <a:t>conv</a:t>
            </a:r>
            <a:r>
              <a:rPr lang="en-US" altLang="ja-JP" sz="1400" dirty="0" err="1" smtClean="0">
                <a:latin typeface="Courier"/>
                <a:cs typeface="Courier"/>
              </a:rPr>
              <a:t>_array_to_queue</a:t>
            </a:r>
            <a:r>
              <a:rPr kumimoji="1" lang="en-US" altLang="ja-JP" sz="1400" dirty="0" err="1" smtClean="0">
                <a:latin typeface="Courier"/>
                <a:cs typeface="Courier"/>
              </a:rPr>
              <a:t>_kernel</a:t>
            </a:r>
            <a:endParaRPr kumimoji="1" lang="ja-JP" altLang="en-US" sz="1400" dirty="0">
              <a:latin typeface="Courier"/>
              <a:cs typeface="Courier"/>
            </a:endParaRPr>
          </a:p>
        </p:txBody>
      </p:sp>
      <p:sp>
        <p:nvSpPr>
          <p:cNvPr id="65" name="テキスト ボックス 64"/>
          <p:cNvSpPr txBox="1"/>
          <p:nvPr/>
        </p:nvSpPr>
        <p:spPr>
          <a:xfrm>
            <a:off x="1712949" y="2927163"/>
            <a:ext cx="505329" cy="369332"/>
          </a:xfrm>
          <a:prstGeom prst="rect">
            <a:avLst/>
          </a:prstGeom>
          <a:noFill/>
        </p:spPr>
        <p:txBody>
          <a:bodyPr wrap="none" rtlCol="0">
            <a:spAutoFit/>
          </a:bodyPr>
          <a:lstStyle/>
          <a:p>
            <a:r>
              <a:rPr kumimoji="1" lang="en-US" altLang="ja-JP" dirty="0" smtClean="0"/>
              <a:t>CA</a:t>
            </a:r>
            <a:endParaRPr kumimoji="1" lang="ja-JP" altLang="en-US" dirty="0"/>
          </a:p>
        </p:txBody>
      </p:sp>
      <p:sp>
        <p:nvSpPr>
          <p:cNvPr id="66" name="環状矢印 65"/>
          <p:cNvSpPr/>
          <p:nvPr/>
        </p:nvSpPr>
        <p:spPr>
          <a:xfrm rot="5400000" flipV="1">
            <a:off x="1547983" y="3296495"/>
            <a:ext cx="978408" cy="978408"/>
          </a:xfrm>
          <a:prstGeom prst="circular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solidFill>
                <a:schemeClr val="tx1"/>
              </a:solidFill>
            </a:endParaRPr>
          </a:p>
        </p:txBody>
      </p:sp>
      <p:grpSp>
        <p:nvGrpSpPr>
          <p:cNvPr id="67" name="図形グループ 66"/>
          <p:cNvGrpSpPr/>
          <p:nvPr/>
        </p:nvGrpSpPr>
        <p:grpSpPr>
          <a:xfrm>
            <a:off x="2402177" y="6084101"/>
            <a:ext cx="1668567" cy="448945"/>
            <a:chOff x="769444" y="1612321"/>
            <a:chExt cx="1668567" cy="448945"/>
          </a:xfrm>
        </p:grpSpPr>
        <p:sp>
          <p:nvSpPr>
            <p:cNvPr id="68" name="円/楕円 67"/>
            <p:cNvSpPr/>
            <p:nvPr/>
          </p:nvSpPr>
          <p:spPr>
            <a:xfrm>
              <a:off x="769444" y="1612321"/>
              <a:ext cx="448945" cy="44894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t>1</a:t>
              </a:r>
              <a:endParaRPr kumimoji="1" lang="ja-JP" altLang="en-US" dirty="0"/>
            </a:p>
          </p:txBody>
        </p:sp>
        <p:sp>
          <p:nvSpPr>
            <p:cNvPr id="69" name="円/楕円 68"/>
            <p:cNvSpPr/>
            <p:nvPr/>
          </p:nvSpPr>
          <p:spPr>
            <a:xfrm>
              <a:off x="1379255" y="1612321"/>
              <a:ext cx="448945" cy="44894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t>2</a:t>
              </a:r>
              <a:endParaRPr kumimoji="1" lang="ja-JP" altLang="en-US" dirty="0"/>
            </a:p>
          </p:txBody>
        </p:sp>
        <p:sp>
          <p:nvSpPr>
            <p:cNvPr id="70" name="円/楕円 69"/>
            <p:cNvSpPr/>
            <p:nvPr/>
          </p:nvSpPr>
          <p:spPr>
            <a:xfrm>
              <a:off x="1989066" y="1612321"/>
              <a:ext cx="448945" cy="44894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t>4</a:t>
              </a:r>
              <a:endParaRPr kumimoji="1" lang="ja-JP" altLang="en-US" dirty="0"/>
            </a:p>
          </p:txBody>
        </p:sp>
      </p:grpSp>
      <p:graphicFrame>
        <p:nvGraphicFramePr>
          <p:cNvPr id="71" name="表 70"/>
          <p:cNvGraphicFramePr>
            <a:graphicFrameLocks noGrp="1"/>
          </p:cNvGraphicFramePr>
          <p:nvPr>
            <p:extLst>
              <p:ext uri="{D42A27DB-BD31-4B8C-83A1-F6EECF244321}">
                <p14:modId xmlns:p14="http://schemas.microsoft.com/office/powerpoint/2010/main" val="778742982"/>
              </p:ext>
            </p:extLst>
          </p:nvPr>
        </p:nvGraphicFramePr>
        <p:xfrm>
          <a:off x="2324883" y="5995308"/>
          <a:ext cx="1822449" cy="626532"/>
        </p:xfrm>
        <a:graphic>
          <a:graphicData uri="http://schemas.openxmlformats.org/drawingml/2006/table">
            <a:tbl>
              <a:tblPr bandRow="1">
                <a:tableStyleId>{5C22544A-7EE6-4342-B048-85BDC9FD1C3A}</a:tableStyleId>
              </a:tblPr>
              <a:tblGrid>
                <a:gridCol w="607483"/>
                <a:gridCol w="607483"/>
                <a:gridCol w="607483"/>
              </a:tblGrid>
              <a:tr h="626532">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r>
            </a:tbl>
          </a:graphicData>
        </a:graphic>
      </p:graphicFrame>
      <p:sp>
        <p:nvSpPr>
          <p:cNvPr id="72" name="テキスト ボックス 71"/>
          <p:cNvSpPr txBox="1"/>
          <p:nvPr/>
        </p:nvSpPr>
        <p:spPr>
          <a:xfrm>
            <a:off x="1713011" y="6127286"/>
            <a:ext cx="530915" cy="369332"/>
          </a:xfrm>
          <a:prstGeom prst="rect">
            <a:avLst/>
          </a:prstGeom>
          <a:noFill/>
        </p:spPr>
        <p:txBody>
          <a:bodyPr wrap="none" rtlCol="0">
            <a:spAutoFit/>
          </a:bodyPr>
          <a:lstStyle/>
          <a:p>
            <a:r>
              <a:rPr lang="en-US" altLang="ja-JP" dirty="0" smtClean="0"/>
              <a:t>CQ</a:t>
            </a:r>
            <a:endParaRPr kumimoji="1" lang="en-US" altLang="ja-JP" dirty="0" smtClean="0"/>
          </a:p>
        </p:txBody>
      </p:sp>
      <p:sp>
        <p:nvSpPr>
          <p:cNvPr id="73" name="環状矢印 72"/>
          <p:cNvSpPr/>
          <p:nvPr/>
        </p:nvSpPr>
        <p:spPr>
          <a:xfrm rot="5400000" flipV="1">
            <a:off x="1547983" y="5130452"/>
            <a:ext cx="978408" cy="978408"/>
          </a:xfrm>
          <a:prstGeom prst="circular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5707533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3700" y="533400"/>
            <a:ext cx="8229600" cy="990600"/>
          </a:xfrm>
        </p:spPr>
        <p:txBody>
          <a:bodyPr/>
          <a:lstStyle/>
          <a:p>
            <a:r>
              <a:rPr kumimoji="1" lang="ja-JP" altLang="en-US" dirty="0" smtClean="0"/>
              <a:t>提案手法</a:t>
            </a:r>
            <a:r>
              <a:rPr lang="en-US" altLang="ja-JP" dirty="0" smtClean="0"/>
              <a:t>―</a:t>
            </a:r>
            <a:r>
              <a:rPr kumimoji="1" lang="en-US" altLang="ja-JP" dirty="0" smtClean="0"/>
              <a:t>Proposed BFS 2/2</a:t>
            </a:r>
            <a:endParaRPr kumimoji="1" lang="ja-JP" altLang="en-US" dirty="0"/>
          </a:p>
        </p:txBody>
      </p:sp>
      <p:sp>
        <p:nvSpPr>
          <p:cNvPr id="252" name="コンテンツ プレースホルダー 251"/>
          <p:cNvSpPr>
            <a:spLocks noGrp="1"/>
          </p:cNvSpPr>
          <p:nvPr>
            <p:ph idx="1"/>
          </p:nvPr>
        </p:nvSpPr>
        <p:spPr>
          <a:xfrm>
            <a:off x="457200" y="1694969"/>
            <a:ext cx="8229600" cy="1054101"/>
          </a:xfrm>
        </p:spPr>
        <p:txBody>
          <a:bodyPr/>
          <a:lstStyle/>
          <a:p>
            <a:r>
              <a:rPr kumimoji="1" lang="en-US" altLang="ja-JP" dirty="0" smtClean="0"/>
              <a:t>bin sort</a:t>
            </a:r>
            <a:r>
              <a:rPr kumimoji="1" lang="ja-JP" altLang="en-US" dirty="0" smtClean="0"/>
              <a:t>の</a:t>
            </a:r>
            <a:r>
              <a:rPr kumimoji="1" lang="en-US" altLang="ja-JP" dirty="0" smtClean="0"/>
              <a:t>Step1</a:t>
            </a:r>
            <a:r>
              <a:rPr lang="ja-JP" altLang="en-US" dirty="0" smtClean="0"/>
              <a:t>とフィルタを利用して</a:t>
            </a:r>
            <a:r>
              <a:rPr kumimoji="1" lang="ja-JP" altLang="en-US" dirty="0" smtClean="0"/>
              <a:t>次</a:t>
            </a:r>
            <a:r>
              <a:rPr kumimoji="1" lang="en-US" altLang="ja-JP" dirty="0" smtClean="0"/>
              <a:t>frontier</a:t>
            </a:r>
            <a:r>
              <a:rPr kumimoji="1" lang="ja-JP" altLang="en-US" dirty="0" smtClean="0"/>
              <a:t>を求める</a:t>
            </a:r>
            <a:endParaRPr kumimoji="1" lang="en-US" altLang="ja-JP" dirty="0" smtClean="0"/>
          </a:p>
          <a:p>
            <a:r>
              <a:rPr lang="ja-JP" altLang="en-US" dirty="0" smtClean="0"/>
              <a:t>重複頂点と訪問済頂点は完全除去 </a:t>
            </a:r>
            <a:r>
              <a:rPr lang="en-US" altLang="ja-JP" dirty="0" smtClean="0"/>
              <a:t>→</a:t>
            </a:r>
            <a:r>
              <a:rPr lang="ja-JP" altLang="en-US" dirty="0" smtClean="0"/>
              <a:t> </a:t>
            </a:r>
            <a:r>
              <a:rPr lang="ja-JP" altLang="en-US" dirty="0" smtClean="0">
                <a:solidFill>
                  <a:srgbClr val="C0504D"/>
                </a:solidFill>
              </a:rPr>
              <a:t>通信量を最小限に</a:t>
            </a:r>
            <a:endParaRPr kumimoji="1" lang="ja-JP" altLang="en-US" dirty="0">
              <a:solidFill>
                <a:srgbClr val="C0504D"/>
              </a:solidFill>
            </a:endParaRPr>
          </a:p>
        </p:txBody>
      </p:sp>
      <p:sp>
        <p:nvSpPr>
          <p:cNvPr id="5" name="日付プレースホルダー 4"/>
          <p:cNvSpPr>
            <a:spLocks noGrp="1"/>
          </p:cNvSpPr>
          <p:nvPr>
            <p:ph type="dt" sz="half" idx="10"/>
          </p:nvPr>
        </p:nvSpPr>
        <p:spPr/>
        <p:txBody>
          <a:bodyPr/>
          <a:lstStyle/>
          <a:p>
            <a:fld id="{387F95D5-6ED4-4F49-88CF-235D2A1BF8B6}" type="datetime1">
              <a:rPr kumimoji="1" lang="ja-JP" altLang="en-US" smtClean="0"/>
              <a:t>2014/12/04</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11CPSY</a:t>
            </a:r>
            <a:endParaRPr kumimoji="1" lang="ja-JP" altLang="en-US"/>
          </a:p>
        </p:txBody>
      </p:sp>
      <p:sp>
        <p:nvSpPr>
          <p:cNvPr id="7" name="スライド番号プレースホルダー 6"/>
          <p:cNvSpPr>
            <a:spLocks noGrp="1"/>
          </p:cNvSpPr>
          <p:nvPr>
            <p:ph type="sldNum" sz="quarter" idx="12"/>
          </p:nvPr>
        </p:nvSpPr>
        <p:spPr/>
        <p:txBody>
          <a:bodyPr/>
          <a:lstStyle/>
          <a:p>
            <a:fld id="{45E31C3F-C679-2546-A6E2-524E8614E711}" type="slidenum">
              <a:rPr kumimoji="1" lang="ja-JP" altLang="en-US" smtClean="0"/>
              <a:t>18</a:t>
            </a:fld>
            <a:endParaRPr kumimoji="1" lang="ja-JP" altLang="en-US"/>
          </a:p>
        </p:txBody>
      </p:sp>
      <p:grpSp>
        <p:nvGrpSpPr>
          <p:cNvPr id="8" name="図形グループ 7"/>
          <p:cNvGrpSpPr/>
          <p:nvPr/>
        </p:nvGrpSpPr>
        <p:grpSpPr>
          <a:xfrm>
            <a:off x="7005950" y="432624"/>
            <a:ext cx="2102014" cy="1265407"/>
            <a:chOff x="5277736" y="95444"/>
            <a:chExt cx="3210333" cy="1932612"/>
          </a:xfrm>
        </p:grpSpPr>
        <p:sp>
          <p:nvSpPr>
            <p:cNvPr id="9" name="円/楕円 8"/>
            <p:cNvSpPr/>
            <p:nvPr/>
          </p:nvSpPr>
          <p:spPr>
            <a:xfrm>
              <a:off x="5277736" y="783017"/>
              <a:ext cx="504056" cy="504056"/>
            </a:xfrm>
            <a:prstGeom prst="ellipse">
              <a:avLst/>
            </a:prstGeom>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smtClean="0">
                  <a:solidFill>
                    <a:srgbClr val="FFFFFF"/>
                  </a:solidFill>
                  <a:latin typeface="Calibri" panose="020F0502020204030204" pitchFamily="34" charset="0"/>
                </a:rPr>
                <a:t>0</a:t>
              </a:r>
              <a:endParaRPr kumimoji="1" lang="ja-JP" altLang="en-US" sz="1200" dirty="0">
                <a:solidFill>
                  <a:srgbClr val="FFFFFF"/>
                </a:solidFill>
                <a:latin typeface="Calibri" panose="020F0502020204030204" pitchFamily="34" charset="0"/>
              </a:endParaRPr>
            </a:p>
          </p:txBody>
        </p:sp>
        <p:sp>
          <p:nvSpPr>
            <p:cNvPr id="10" name="円/楕円 9"/>
            <p:cNvSpPr/>
            <p:nvPr/>
          </p:nvSpPr>
          <p:spPr>
            <a:xfrm>
              <a:off x="5900558" y="1524000"/>
              <a:ext cx="504056" cy="504056"/>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sz="1200" dirty="0">
                  <a:solidFill>
                    <a:srgbClr val="FFFFFF"/>
                  </a:solidFill>
                  <a:latin typeface="Calibri" panose="020F0502020204030204" pitchFamily="34" charset="0"/>
                </a:rPr>
                <a:t>1</a:t>
              </a:r>
              <a:endParaRPr kumimoji="1" lang="ja-JP" altLang="en-US" sz="1200" dirty="0">
                <a:solidFill>
                  <a:srgbClr val="FFFFFF"/>
                </a:solidFill>
                <a:latin typeface="Calibri" panose="020F0502020204030204" pitchFamily="34" charset="0"/>
              </a:endParaRPr>
            </a:p>
          </p:txBody>
        </p:sp>
        <p:sp>
          <p:nvSpPr>
            <p:cNvPr id="11" name="円/楕円 10"/>
            <p:cNvSpPr/>
            <p:nvPr/>
          </p:nvSpPr>
          <p:spPr>
            <a:xfrm>
              <a:off x="6499437" y="783017"/>
              <a:ext cx="504056" cy="504056"/>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sz="1200" dirty="0">
                  <a:solidFill>
                    <a:srgbClr val="FFFFFF"/>
                  </a:solidFill>
                  <a:latin typeface="Calibri" panose="020F0502020204030204" pitchFamily="34" charset="0"/>
                </a:rPr>
                <a:t>4</a:t>
              </a:r>
              <a:endParaRPr kumimoji="1" lang="ja-JP" altLang="en-US" sz="1200" dirty="0">
                <a:solidFill>
                  <a:srgbClr val="FFFFFF"/>
                </a:solidFill>
                <a:latin typeface="Calibri" panose="020F0502020204030204" pitchFamily="34" charset="0"/>
              </a:endParaRPr>
            </a:p>
          </p:txBody>
        </p:sp>
        <p:sp>
          <p:nvSpPr>
            <p:cNvPr id="12" name="円/楕円 11"/>
            <p:cNvSpPr/>
            <p:nvPr/>
          </p:nvSpPr>
          <p:spPr>
            <a:xfrm>
              <a:off x="5924138" y="95444"/>
              <a:ext cx="504056" cy="504056"/>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sz="1200" dirty="0">
                  <a:solidFill>
                    <a:srgbClr val="FFFFFF"/>
                  </a:solidFill>
                  <a:latin typeface="Calibri" panose="020F0502020204030204" pitchFamily="34" charset="0"/>
                </a:rPr>
                <a:t>2</a:t>
              </a:r>
              <a:endParaRPr kumimoji="1" lang="ja-JP" altLang="en-US" sz="1200" dirty="0">
                <a:solidFill>
                  <a:srgbClr val="FFFFFF"/>
                </a:solidFill>
                <a:latin typeface="Calibri" panose="020F0502020204030204" pitchFamily="34" charset="0"/>
              </a:endParaRPr>
            </a:p>
          </p:txBody>
        </p:sp>
        <p:sp>
          <p:nvSpPr>
            <p:cNvPr id="13" name="円/楕円 12"/>
            <p:cNvSpPr/>
            <p:nvPr/>
          </p:nvSpPr>
          <p:spPr>
            <a:xfrm>
              <a:off x="6866314" y="100701"/>
              <a:ext cx="504056" cy="504056"/>
            </a:xfrm>
            <a:prstGeom prst="ellips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rgbClr val="FFFFFF"/>
                  </a:solidFill>
                  <a:latin typeface="Calibri" panose="020F0502020204030204" pitchFamily="34" charset="0"/>
                </a:rPr>
                <a:t>3</a:t>
              </a:r>
              <a:endParaRPr kumimoji="1" lang="ja-JP" altLang="en-US" sz="1200" dirty="0">
                <a:solidFill>
                  <a:srgbClr val="FFFFFF"/>
                </a:solidFill>
                <a:latin typeface="Calibri" panose="020F0502020204030204" pitchFamily="34" charset="0"/>
              </a:endParaRPr>
            </a:p>
          </p:txBody>
        </p:sp>
        <p:sp>
          <p:nvSpPr>
            <p:cNvPr id="14" name="円/楕円 13"/>
            <p:cNvSpPr/>
            <p:nvPr/>
          </p:nvSpPr>
          <p:spPr>
            <a:xfrm>
              <a:off x="7522661" y="783017"/>
              <a:ext cx="504056" cy="50405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200" dirty="0">
                  <a:solidFill>
                    <a:srgbClr val="000000"/>
                  </a:solidFill>
                  <a:latin typeface="Calibri" panose="020F0502020204030204" pitchFamily="34" charset="0"/>
                </a:rPr>
                <a:t>5</a:t>
              </a:r>
              <a:endParaRPr kumimoji="1" lang="ja-JP" altLang="en-US" sz="1200" dirty="0">
                <a:solidFill>
                  <a:srgbClr val="000000"/>
                </a:solidFill>
                <a:latin typeface="Calibri" panose="020F0502020204030204" pitchFamily="34" charset="0"/>
              </a:endParaRPr>
            </a:p>
          </p:txBody>
        </p:sp>
        <p:sp>
          <p:nvSpPr>
            <p:cNvPr id="15" name="円/楕円 14"/>
            <p:cNvSpPr/>
            <p:nvPr/>
          </p:nvSpPr>
          <p:spPr>
            <a:xfrm>
              <a:off x="6803394" y="1524000"/>
              <a:ext cx="504056" cy="504056"/>
            </a:xfrm>
            <a:prstGeom prst="ellips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rgbClr val="FFFFFF"/>
                  </a:solidFill>
                  <a:latin typeface="Calibri" panose="020F0502020204030204" pitchFamily="34" charset="0"/>
                </a:rPr>
                <a:t>6</a:t>
              </a:r>
              <a:endParaRPr kumimoji="1" lang="ja-JP" altLang="en-US" sz="1200" dirty="0">
                <a:solidFill>
                  <a:srgbClr val="FFFFFF"/>
                </a:solidFill>
                <a:latin typeface="Calibri" panose="020F0502020204030204" pitchFamily="34" charset="0"/>
              </a:endParaRPr>
            </a:p>
          </p:txBody>
        </p:sp>
        <p:sp>
          <p:nvSpPr>
            <p:cNvPr id="16" name="円/楕円 15"/>
            <p:cNvSpPr/>
            <p:nvPr/>
          </p:nvSpPr>
          <p:spPr>
            <a:xfrm>
              <a:off x="7984013" y="1516922"/>
              <a:ext cx="504056" cy="50405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200" dirty="0">
                  <a:solidFill>
                    <a:srgbClr val="000000"/>
                  </a:solidFill>
                  <a:latin typeface="Calibri" panose="020F0502020204030204" pitchFamily="34" charset="0"/>
                </a:rPr>
                <a:t>7</a:t>
              </a:r>
              <a:endParaRPr kumimoji="1" lang="ja-JP" altLang="en-US" sz="1200" dirty="0">
                <a:solidFill>
                  <a:srgbClr val="000000"/>
                </a:solidFill>
                <a:latin typeface="Calibri" panose="020F0502020204030204" pitchFamily="34" charset="0"/>
              </a:endParaRPr>
            </a:p>
          </p:txBody>
        </p:sp>
        <p:cxnSp>
          <p:nvCxnSpPr>
            <p:cNvPr id="17" name="直線コネクタ 16"/>
            <p:cNvCxnSpPr>
              <a:stCxn id="12" idx="3"/>
              <a:endCxn id="9" idx="7"/>
            </p:cNvCxnSpPr>
            <p:nvPr/>
          </p:nvCxnSpPr>
          <p:spPr>
            <a:xfrm flipH="1">
              <a:off x="5707975" y="525683"/>
              <a:ext cx="289980" cy="331151"/>
            </a:xfrm>
            <a:prstGeom prst="line">
              <a:avLst/>
            </a:prstGeom>
            <a:ln/>
          </p:spPr>
          <p:style>
            <a:lnRef idx="2">
              <a:schemeClr val="dk1"/>
            </a:lnRef>
            <a:fillRef idx="1">
              <a:schemeClr val="lt1"/>
            </a:fillRef>
            <a:effectRef idx="0">
              <a:schemeClr val="dk1"/>
            </a:effectRef>
            <a:fontRef idx="minor">
              <a:schemeClr val="dk1"/>
            </a:fontRef>
          </p:style>
        </p:cxnSp>
        <p:cxnSp>
          <p:nvCxnSpPr>
            <p:cNvPr id="18" name="直線コネクタ 17"/>
            <p:cNvCxnSpPr>
              <a:stCxn id="9" idx="5"/>
              <a:endCxn id="10" idx="1"/>
            </p:cNvCxnSpPr>
            <p:nvPr/>
          </p:nvCxnSpPr>
          <p:spPr>
            <a:xfrm>
              <a:off x="5707975" y="1213256"/>
              <a:ext cx="266400" cy="384561"/>
            </a:xfrm>
            <a:prstGeom prst="line">
              <a:avLst/>
            </a:prstGeom>
            <a:ln/>
          </p:spPr>
          <p:style>
            <a:lnRef idx="2">
              <a:schemeClr val="dk1"/>
            </a:lnRef>
            <a:fillRef idx="1">
              <a:schemeClr val="lt1"/>
            </a:fillRef>
            <a:effectRef idx="0">
              <a:schemeClr val="dk1"/>
            </a:effectRef>
            <a:fontRef idx="minor">
              <a:schemeClr val="dk1"/>
            </a:fontRef>
          </p:style>
        </p:cxnSp>
        <p:cxnSp>
          <p:nvCxnSpPr>
            <p:cNvPr id="19" name="直線コネクタ 18"/>
            <p:cNvCxnSpPr>
              <a:stCxn id="12" idx="5"/>
              <a:endCxn id="11" idx="1"/>
            </p:cNvCxnSpPr>
            <p:nvPr/>
          </p:nvCxnSpPr>
          <p:spPr>
            <a:xfrm>
              <a:off x="6354377" y="525683"/>
              <a:ext cx="218877" cy="331151"/>
            </a:xfrm>
            <a:prstGeom prst="line">
              <a:avLst/>
            </a:prstGeom>
            <a:ln/>
          </p:spPr>
          <p:style>
            <a:lnRef idx="2">
              <a:schemeClr val="dk1"/>
            </a:lnRef>
            <a:fillRef idx="1">
              <a:schemeClr val="lt1"/>
            </a:fillRef>
            <a:effectRef idx="0">
              <a:schemeClr val="dk1"/>
            </a:effectRef>
            <a:fontRef idx="minor">
              <a:schemeClr val="dk1"/>
            </a:fontRef>
          </p:style>
        </p:cxnSp>
        <p:cxnSp>
          <p:nvCxnSpPr>
            <p:cNvPr id="20" name="直線コネクタ 19"/>
            <p:cNvCxnSpPr>
              <a:stCxn id="13" idx="5"/>
              <a:endCxn id="14" idx="1"/>
            </p:cNvCxnSpPr>
            <p:nvPr/>
          </p:nvCxnSpPr>
          <p:spPr>
            <a:xfrm>
              <a:off x="7296553" y="530940"/>
              <a:ext cx="299925" cy="325894"/>
            </a:xfrm>
            <a:prstGeom prst="line">
              <a:avLst/>
            </a:prstGeom>
            <a:ln/>
          </p:spPr>
          <p:style>
            <a:lnRef idx="2">
              <a:schemeClr val="dk1"/>
            </a:lnRef>
            <a:fillRef idx="1">
              <a:schemeClr val="lt1"/>
            </a:fillRef>
            <a:effectRef idx="0">
              <a:schemeClr val="dk1"/>
            </a:effectRef>
            <a:fontRef idx="minor">
              <a:schemeClr val="dk1"/>
            </a:fontRef>
          </p:style>
        </p:cxnSp>
        <p:cxnSp>
          <p:nvCxnSpPr>
            <p:cNvPr id="21" name="直線コネクタ 20"/>
            <p:cNvCxnSpPr>
              <a:stCxn id="11" idx="5"/>
              <a:endCxn id="15" idx="0"/>
            </p:cNvCxnSpPr>
            <p:nvPr/>
          </p:nvCxnSpPr>
          <p:spPr>
            <a:xfrm>
              <a:off x="6929676" y="1213256"/>
              <a:ext cx="125746" cy="310744"/>
            </a:xfrm>
            <a:prstGeom prst="line">
              <a:avLst/>
            </a:prstGeom>
            <a:ln/>
          </p:spPr>
          <p:style>
            <a:lnRef idx="2">
              <a:schemeClr val="dk1"/>
            </a:lnRef>
            <a:fillRef idx="1">
              <a:schemeClr val="lt1"/>
            </a:fillRef>
            <a:effectRef idx="0">
              <a:schemeClr val="dk1"/>
            </a:effectRef>
            <a:fontRef idx="minor">
              <a:schemeClr val="dk1"/>
            </a:fontRef>
          </p:style>
        </p:cxnSp>
        <p:cxnSp>
          <p:nvCxnSpPr>
            <p:cNvPr id="22" name="直線コネクタ 21"/>
            <p:cNvCxnSpPr>
              <a:stCxn id="10" idx="6"/>
              <a:endCxn id="15" idx="2"/>
            </p:cNvCxnSpPr>
            <p:nvPr/>
          </p:nvCxnSpPr>
          <p:spPr>
            <a:xfrm>
              <a:off x="6404614" y="1776028"/>
              <a:ext cx="398780" cy="0"/>
            </a:xfrm>
            <a:prstGeom prst="line">
              <a:avLst/>
            </a:prstGeom>
            <a:ln/>
          </p:spPr>
          <p:style>
            <a:lnRef idx="2">
              <a:schemeClr val="dk1"/>
            </a:lnRef>
            <a:fillRef idx="1">
              <a:schemeClr val="lt1"/>
            </a:fillRef>
            <a:effectRef idx="0">
              <a:schemeClr val="dk1"/>
            </a:effectRef>
            <a:fontRef idx="minor">
              <a:schemeClr val="dk1"/>
            </a:fontRef>
          </p:style>
        </p:cxnSp>
        <p:cxnSp>
          <p:nvCxnSpPr>
            <p:cNvPr id="23" name="直線コネクタ 22"/>
            <p:cNvCxnSpPr>
              <a:stCxn id="11" idx="3"/>
              <a:endCxn id="10" idx="7"/>
            </p:cNvCxnSpPr>
            <p:nvPr/>
          </p:nvCxnSpPr>
          <p:spPr>
            <a:xfrm flipH="1">
              <a:off x="6330797" y="1213256"/>
              <a:ext cx="242457" cy="384561"/>
            </a:xfrm>
            <a:prstGeom prst="line">
              <a:avLst/>
            </a:prstGeom>
            <a:ln/>
          </p:spPr>
          <p:style>
            <a:lnRef idx="2">
              <a:schemeClr val="dk1"/>
            </a:lnRef>
            <a:fillRef idx="1">
              <a:schemeClr val="lt1"/>
            </a:fillRef>
            <a:effectRef idx="0">
              <a:schemeClr val="dk1"/>
            </a:effectRef>
            <a:fontRef idx="minor">
              <a:schemeClr val="dk1"/>
            </a:fontRef>
          </p:style>
        </p:cxnSp>
        <p:cxnSp>
          <p:nvCxnSpPr>
            <p:cNvPr id="24" name="直線コネクタ 23"/>
            <p:cNvCxnSpPr>
              <a:stCxn id="9" idx="6"/>
              <a:endCxn id="11" idx="2"/>
            </p:cNvCxnSpPr>
            <p:nvPr/>
          </p:nvCxnSpPr>
          <p:spPr>
            <a:xfrm>
              <a:off x="5781792" y="1035045"/>
              <a:ext cx="717645" cy="0"/>
            </a:xfrm>
            <a:prstGeom prst="line">
              <a:avLst/>
            </a:prstGeom>
            <a:ln/>
          </p:spPr>
          <p:style>
            <a:lnRef idx="2">
              <a:schemeClr val="dk1"/>
            </a:lnRef>
            <a:fillRef idx="1">
              <a:schemeClr val="lt1"/>
            </a:fillRef>
            <a:effectRef idx="0">
              <a:schemeClr val="dk1"/>
            </a:effectRef>
            <a:fontRef idx="minor">
              <a:schemeClr val="dk1"/>
            </a:fontRef>
          </p:style>
        </p:cxnSp>
        <p:cxnSp>
          <p:nvCxnSpPr>
            <p:cNvPr id="25" name="直線コネクタ 24"/>
            <p:cNvCxnSpPr>
              <a:stCxn id="12" idx="4"/>
              <a:endCxn id="10" idx="0"/>
            </p:cNvCxnSpPr>
            <p:nvPr/>
          </p:nvCxnSpPr>
          <p:spPr>
            <a:xfrm flipH="1">
              <a:off x="6152586" y="599500"/>
              <a:ext cx="23580" cy="924500"/>
            </a:xfrm>
            <a:prstGeom prst="line">
              <a:avLst/>
            </a:prstGeom>
            <a:ln/>
          </p:spPr>
          <p:style>
            <a:lnRef idx="2">
              <a:schemeClr val="dk1"/>
            </a:lnRef>
            <a:fillRef idx="1">
              <a:schemeClr val="lt1"/>
            </a:fillRef>
            <a:effectRef idx="0">
              <a:schemeClr val="dk1"/>
            </a:effectRef>
            <a:fontRef idx="minor">
              <a:schemeClr val="dk1"/>
            </a:fontRef>
          </p:style>
        </p:cxnSp>
        <p:cxnSp>
          <p:nvCxnSpPr>
            <p:cNvPr id="26" name="直線コネクタ 25"/>
            <p:cNvCxnSpPr>
              <a:stCxn id="12" idx="6"/>
              <a:endCxn id="13" idx="2"/>
            </p:cNvCxnSpPr>
            <p:nvPr/>
          </p:nvCxnSpPr>
          <p:spPr>
            <a:xfrm>
              <a:off x="6428194" y="347472"/>
              <a:ext cx="438120" cy="5257"/>
            </a:xfrm>
            <a:prstGeom prst="line">
              <a:avLst/>
            </a:prstGeom>
            <a:ln/>
          </p:spPr>
          <p:style>
            <a:lnRef idx="2">
              <a:schemeClr val="dk1"/>
            </a:lnRef>
            <a:fillRef idx="1">
              <a:schemeClr val="lt1"/>
            </a:fillRef>
            <a:effectRef idx="0">
              <a:schemeClr val="dk1"/>
            </a:effectRef>
            <a:fontRef idx="minor">
              <a:schemeClr val="dk1"/>
            </a:fontRef>
          </p:style>
        </p:cxnSp>
        <p:cxnSp>
          <p:nvCxnSpPr>
            <p:cNvPr id="27" name="直線コネクタ 26"/>
            <p:cNvCxnSpPr>
              <a:stCxn id="13" idx="4"/>
              <a:endCxn id="11" idx="7"/>
            </p:cNvCxnSpPr>
            <p:nvPr/>
          </p:nvCxnSpPr>
          <p:spPr>
            <a:xfrm flipH="1">
              <a:off x="6929676" y="604757"/>
              <a:ext cx="188666" cy="252077"/>
            </a:xfrm>
            <a:prstGeom prst="line">
              <a:avLst/>
            </a:prstGeom>
            <a:ln/>
          </p:spPr>
          <p:style>
            <a:lnRef idx="2">
              <a:schemeClr val="dk1"/>
            </a:lnRef>
            <a:fillRef idx="1">
              <a:schemeClr val="lt1"/>
            </a:fillRef>
            <a:effectRef idx="0">
              <a:schemeClr val="dk1"/>
            </a:effectRef>
            <a:fontRef idx="minor">
              <a:schemeClr val="dk1"/>
            </a:fontRef>
          </p:style>
        </p:cxnSp>
        <p:cxnSp>
          <p:nvCxnSpPr>
            <p:cNvPr id="28" name="直線コネクタ 27"/>
            <p:cNvCxnSpPr>
              <a:stCxn id="14" idx="3"/>
              <a:endCxn id="15" idx="7"/>
            </p:cNvCxnSpPr>
            <p:nvPr/>
          </p:nvCxnSpPr>
          <p:spPr>
            <a:xfrm flipH="1">
              <a:off x="7233633" y="1213256"/>
              <a:ext cx="362845" cy="384561"/>
            </a:xfrm>
            <a:prstGeom prst="line">
              <a:avLst/>
            </a:prstGeom>
            <a:ln/>
          </p:spPr>
          <p:style>
            <a:lnRef idx="2">
              <a:schemeClr val="dk1"/>
            </a:lnRef>
            <a:fillRef idx="1">
              <a:schemeClr val="lt1"/>
            </a:fillRef>
            <a:effectRef idx="0">
              <a:schemeClr val="dk1"/>
            </a:effectRef>
            <a:fontRef idx="minor">
              <a:schemeClr val="dk1"/>
            </a:fontRef>
          </p:style>
        </p:cxnSp>
        <p:cxnSp>
          <p:nvCxnSpPr>
            <p:cNvPr id="29" name="直線コネクタ 28"/>
            <p:cNvCxnSpPr>
              <a:stCxn id="14" idx="5"/>
              <a:endCxn id="16" idx="0"/>
            </p:cNvCxnSpPr>
            <p:nvPr/>
          </p:nvCxnSpPr>
          <p:spPr>
            <a:xfrm>
              <a:off x="7952900" y="1213256"/>
              <a:ext cx="283141" cy="303666"/>
            </a:xfrm>
            <a:prstGeom prst="line">
              <a:avLst/>
            </a:prstGeom>
            <a:ln/>
          </p:spPr>
          <p:style>
            <a:lnRef idx="2">
              <a:schemeClr val="dk1"/>
            </a:lnRef>
            <a:fillRef idx="1">
              <a:schemeClr val="lt1"/>
            </a:fillRef>
            <a:effectRef idx="0">
              <a:schemeClr val="dk1"/>
            </a:effectRef>
            <a:fontRef idx="minor">
              <a:schemeClr val="dk1"/>
            </a:fontRef>
          </p:style>
        </p:cxnSp>
      </p:grpSp>
      <p:sp>
        <p:nvSpPr>
          <p:cNvPr id="117" name="角丸四角形 116"/>
          <p:cNvSpPr/>
          <p:nvPr/>
        </p:nvSpPr>
        <p:spPr>
          <a:xfrm>
            <a:off x="647409" y="3517584"/>
            <a:ext cx="8369300" cy="2699433"/>
          </a:xfrm>
          <a:prstGeom prst="roundRect">
            <a:avLst>
              <a:gd name="adj" fmla="val 5556"/>
            </a:avLst>
          </a:prstGeom>
          <a:ln w="28575" cmpd="sng"/>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grpSp>
        <p:nvGrpSpPr>
          <p:cNvPr id="118" name="図形グループ 117"/>
          <p:cNvGrpSpPr/>
          <p:nvPr/>
        </p:nvGrpSpPr>
        <p:grpSpPr>
          <a:xfrm>
            <a:off x="882359" y="3517584"/>
            <a:ext cx="7899400" cy="1663701"/>
            <a:chOff x="692150" y="2882899"/>
            <a:chExt cx="7899400" cy="2781301"/>
          </a:xfrm>
        </p:grpSpPr>
        <p:cxnSp>
          <p:nvCxnSpPr>
            <p:cNvPr id="119" name="直線コネクタ 118"/>
            <p:cNvCxnSpPr/>
            <p:nvPr/>
          </p:nvCxnSpPr>
          <p:spPr>
            <a:xfrm>
              <a:off x="692150" y="2882899"/>
              <a:ext cx="0" cy="2781301"/>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20" name="直線コネクタ 119"/>
            <p:cNvCxnSpPr/>
            <p:nvPr/>
          </p:nvCxnSpPr>
          <p:spPr>
            <a:xfrm>
              <a:off x="1299633" y="2882899"/>
              <a:ext cx="0" cy="2781301"/>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21" name="直線コネクタ 120"/>
            <p:cNvCxnSpPr/>
            <p:nvPr/>
          </p:nvCxnSpPr>
          <p:spPr>
            <a:xfrm>
              <a:off x="1907117" y="2882899"/>
              <a:ext cx="0" cy="2781301"/>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22" name="直線コネクタ 121"/>
            <p:cNvCxnSpPr/>
            <p:nvPr/>
          </p:nvCxnSpPr>
          <p:spPr>
            <a:xfrm>
              <a:off x="2514600" y="2882899"/>
              <a:ext cx="0" cy="2781301"/>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23" name="直線コネクタ 122"/>
            <p:cNvCxnSpPr/>
            <p:nvPr/>
          </p:nvCxnSpPr>
          <p:spPr>
            <a:xfrm>
              <a:off x="3122083" y="2882899"/>
              <a:ext cx="0" cy="2781301"/>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24" name="直線コネクタ 123"/>
            <p:cNvCxnSpPr/>
            <p:nvPr/>
          </p:nvCxnSpPr>
          <p:spPr>
            <a:xfrm>
              <a:off x="3729567" y="2882899"/>
              <a:ext cx="0" cy="2781301"/>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25" name="直線コネクタ 124"/>
            <p:cNvCxnSpPr/>
            <p:nvPr/>
          </p:nvCxnSpPr>
          <p:spPr>
            <a:xfrm>
              <a:off x="4337050" y="2882899"/>
              <a:ext cx="0" cy="2781301"/>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26" name="直線コネクタ 125"/>
            <p:cNvCxnSpPr/>
            <p:nvPr/>
          </p:nvCxnSpPr>
          <p:spPr>
            <a:xfrm>
              <a:off x="4944533" y="2882899"/>
              <a:ext cx="0" cy="2781301"/>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27" name="直線コネクタ 126"/>
            <p:cNvCxnSpPr/>
            <p:nvPr/>
          </p:nvCxnSpPr>
          <p:spPr>
            <a:xfrm>
              <a:off x="5552017" y="2882899"/>
              <a:ext cx="0" cy="2781301"/>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28" name="直線コネクタ 127"/>
            <p:cNvCxnSpPr/>
            <p:nvPr/>
          </p:nvCxnSpPr>
          <p:spPr>
            <a:xfrm>
              <a:off x="6159500" y="2882899"/>
              <a:ext cx="0" cy="2781301"/>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29" name="直線コネクタ 128"/>
            <p:cNvCxnSpPr/>
            <p:nvPr/>
          </p:nvCxnSpPr>
          <p:spPr>
            <a:xfrm>
              <a:off x="6766983" y="2882899"/>
              <a:ext cx="0" cy="2781301"/>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30" name="直線コネクタ 129"/>
            <p:cNvCxnSpPr/>
            <p:nvPr/>
          </p:nvCxnSpPr>
          <p:spPr>
            <a:xfrm>
              <a:off x="7374467" y="2882899"/>
              <a:ext cx="0" cy="2781301"/>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31" name="直線コネクタ 130"/>
            <p:cNvCxnSpPr/>
            <p:nvPr/>
          </p:nvCxnSpPr>
          <p:spPr>
            <a:xfrm>
              <a:off x="7981950" y="2882899"/>
              <a:ext cx="0" cy="2781301"/>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32" name="直線コネクタ 131"/>
            <p:cNvCxnSpPr/>
            <p:nvPr/>
          </p:nvCxnSpPr>
          <p:spPr>
            <a:xfrm>
              <a:off x="8591550" y="2882899"/>
              <a:ext cx="0" cy="2781301"/>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grpSp>
      <p:sp>
        <p:nvSpPr>
          <p:cNvPr id="133" name="テキスト ボックス 132"/>
          <p:cNvSpPr txBox="1"/>
          <p:nvPr/>
        </p:nvSpPr>
        <p:spPr>
          <a:xfrm>
            <a:off x="992012" y="3578099"/>
            <a:ext cx="377177" cy="369332"/>
          </a:xfrm>
          <a:prstGeom prst="rect">
            <a:avLst/>
          </a:prstGeom>
          <a:noFill/>
        </p:spPr>
        <p:txBody>
          <a:bodyPr wrap="none" rtlCol="0">
            <a:spAutoFit/>
          </a:bodyPr>
          <a:lstStyle/>
          <a:p>
            <a:r>
              <a:rPr kumimoji="1" lang="en-US" altLang="ja-JP" dirty="0" smtClean="0"/>
              <a:t>t0</a:t>
            </a:r>
            <a:endParaRPr kumimoji="1" lang="ja-JP" altLang="en-US" dirty="0"/>
          </a:p>
        </p:txBody>
      </p:sp>
      <p:sp>
        <p:nvSpPr>
          <p:cNvPr id="134" name="テキスト ボックス 133"/>
          <p:cNvSpPr txBox="1"/>
          <p:nvPr/>
        </p:nvSpPr>
        <p:spPr>
          <a:xfrm>
            <a:off x="1604787" y="3578099"/>
            <a:ext cx="377177" cy="369332"/>
          </a:xfrm>
          <a:prstGeom prst="rect">
            <a:avLst/>
          </a:prstGeom>
          <a:noFill/>
        </p:spPr>
        <p:txBody>
          <a:bodyPr wrap="none" rtlCol="0">
            <a:spAutoFit/>
          </a:bodyPr>
          <a:lstStyle/>
          <a:p>
            <a:r>
              <a:rPr kumimoji="1" lang="en-US" altLang="ja-JP" dirty="0" smtClean="0"/>
              <a:t>t1</a:t>
            </a:r>
            <a:endParaRPr kumimoji="1" lang="ja-JP" altLang="en-US" dirty="0"/>
          </a:p>
        </p:txBody>
      </p:sp>
      <p:sp>
        <p:nvSpPr>
          <p:cNvPr id="135" name="テキスト ボックス 134"/>
          <p:cNvSpPr txBox="1"/>
          <p:nvPr/>
        </p:nvSpPr>
        <p:spPr>
          <a:xfrm>
            <a:off x="2208037" y="3578099"/>
            <a:ext cx="377177" cy="369332"/>
          </a:xfrm>
          <a:prstGeom prst="rect">
            <a:avLst/>
          </a:prstGeom>
          <a:noFill/>
        </p:spPr>
        <p:txBody>
          <a:bodyPr wrap="none" rtlCol="0">
            <a:spAutoFit/>
          </a:bodyPr>
          <a:lstStyle/>
          <a:p>
            <a:r>
              <a:rPr kumimoji="1" lang="en-US" altLang="ja-JP" dirty="0" smtClean="0"/>
              <a:t>t2</a:t>
            </a:r>
            <a:endParaRPr kumimoji="1" lang="ja-JP" altLang="en-US" dirty="0"/>
          </a:p>
        </p:txBody>
      </p:sp>
      <p:sp>
        <p:nvSpPr>
          <p:cNvPr id="136" name="テキスト ボックス 135"/>
          <p:cNvSpPr txBox="1"/>
          <p:nvPr/>
        </p:nvSpPr>
        <p:spPr>
          <a:xfrm>
            <a:off x="2820812" y="3581274"/>
            <a:ext cx="377177" cy="369332"/>
          </a:xfrm>
          <a:prstGeom prst="rect">
            <a:avLst/>
          </a:prstGeom>
          <a:noFill/>
        </p:spPr>
        <p:txBody>
          <a:bodyPr wrap="none" rtlCol="0">
            <a:spAutoFit/>
          </a:bodyPr>
          <a:lstStyle/>
          <a:p>
            <a:r>
              <a:rPr kumimoji="1" lang="en-US" altLang="ja-JP" dirty="0" smtClean="0"/>
              <a:t>t3</a:t>
            </a:r>
            <a:endParaRPr kumimoji="1" lang="ja-JP" altLang="en-US" dirty="0"/>
          </a:p>
        </p:txBody>
      </p:sp>
      <p:sp>
        <p:nvSpPr>
          <p:cNvPr id="137" name="テキスト ボックス 136"/>
          <p:cNvSpPr txBox="1"/>
          <p:nvPr/>
        </p:nvSpPr>
        <p:spPr>
          <a:xfrm>
            <a:off x="3424062" y="3581274"/>
            <a:ext cx="377177" cy="369332"/>
          </a:xfrm>
          <a:prstGeom prst="rect">
            <a:avLst/>
          </a:prstGeom>
          <a:noFill/>
        </p:spPr>
        <p:txBody>
          <a:bodyPr wrap="none" rtlCol="0">
            <a:spAutoFit/>
          </a:bodyPr>
          <a:lstStyle/>
          <a:p>
            <a:r>
              <a:rPr kumimoji="1" lang="en-US" altLang="ja-JP" dirty="0" smtClean="0"/>
              <a:t>t4</a:t>
            </a:r>
            <a:endParaRPr kumimoji="1" lang="ja-JP" altLang="en-US" dirty="0"/>
          </a:p>
        </p:txBody>
      </p:sp>
      <p:sp>
        <p:nvSpPr>
          <p:cNvPr id="138" name="テキスト ボックス 137"/>
          <p:cNvSpPr txBox="1"/>
          <p:nvPr/>
        </p:nvSpPr>
        <p:spPr>
          <a:xfrm>
            <a:off x="4039370" y="3578099"/>
            <a:ext cx="377177" cy="369332"/>
          </a:xfrm>
          <a:prstGeom prst="rect">
            <a:avLst/>
          </a:prstGeom>
          <a:noFill/>
        </p:spPr>
        <p:txBody>
          <a:bodyPr wrap="none" rtlCol="0">
            <a:spAutoFit/>
          </a:bodyPr>
          <a:lstStyle/>
          <a:p>
            <a:r>
              <a:rPr kumimoji="1" lang="en-US" altLang="ja-JP" dirty="0" smtClean="0"/>
              <a:t>t5</a:t>
            </a:r>
            <a:endParaRPr kumimoji="1" lang="ja-JP" altLang="en-US" dirty="0"/>
          </a:p>
        </p:txBody>
      </p:sp>
      <p:sp>
        <p:nvSpPr>
          <p:cNvPr id="139" name="テキスト ボックス 138"/>
          <p:cNvSpPr txBox="1"/>
          <p:nvPr/>
        </p:nvSpPr>
        <p:spPr>
          <a:xfrm>
            <a:off x="4642620" y="3578099"/>
            <a:ext cx="377177" cy="369332"/>
          </a:xfrm>
          <a:prstGeom prst="rect">
            <a:avLst/>
          </a:prstGeom>
          <a:noFill/>
        </p:spPr>
        <p:txBody>
          <a:bodyPr wrap="none" rtlCol="0">
            <a:spAutoFit/>
          </a:bodyPr>
          <a:lstStyle/>
          <a:p>
            <a:r>
              <a:rPr kumimoji="1" lang="en-US" altLang="ja-JP" dirty="0" smtClean="0"/>
              <a:t>t6</a:t>
            </a:r>
            <a:endParaRPr kumimoji="1" lang="ja-JP" altLang="en-US" dirty="0"/>
          </a:p>
        </p:txBody>
      </p:sp>
      <p:sp>
        <p:nvSpPr>
          <p:cNvPr id="140" name="テキスト ボックス 139"/>
          <p:cNvSpPr txBox="1"/>
          <p:nvPr/>
        </p:nvSpPr>
        <p:spPr>
          <a:xfrm>
            <a:off x="5255395" y="3581274"/>
            <a:ext cx="377177" cy="369332"/>
          </a:xfrm>
          <a:prstGeom prst="rect">
            <a:avLst/>
          </a:prstGeom>
          <a:noFill/>
        </p:spPr>
        <p:txBody>
          <a:bodyPr wrap="none" rtlCol="0">
            <a:spAutoFit/>
          </a:bodyPr>
          <a:lstStyle/>
          <a:p>
            <a:r>
              <a:rPr kumimoji="1" lang="en-US" altLang="ja-JP" dirty="0" smtClean="0"/>
              <a:t>t7</a:t>
            </a:r>
            <a:endParaRPr kumimoji="1" lang="ja-JP" altLang="en-US" dirty="0"/>
          </a:p>
        </p:txBody>
      </p:sp>
      <p:sp>
        <p:nvSpPr>
          <p:cNvPr id="141" name="テキスト ボックス 140"/>
          <p:cNvSpPr txBox="1"/>
          <p:nvPr/>
        </p:nvSpPr>
        <p:spPr>
          <a:xfrm>
            <a:off x="5864129" y="3584449"/>
            <a:ext cx="377177" cy="369332"/>
          </a:xfrm>
          <a:prstGeom prst="rect">
            <a:avLst/>
          </a:prstGeom>
          <a:noFill/>
        </p:spPr>
        <p:txBody>
          <a:bodyPr wrap="none" rtlCol="0">
            <a:spAutoFit/>
          </a:bodyPr>
          <a:lstStyle/>
          <a:p>
            <a:r>
              <a:rPr kumimoji="1" lang="en-US" altLang="ja-JP" dirty="0" smtClean="0"/>
              <a:t>t8</a:t>
            </a:r>
            <a:endParaRPr kumimoji="1" lang="ja-JP" altLang="en-US" dirty="0"/>
          </a:p>
        </p:txBody>
      </p:sp>
      <p:sp>
        <p:nvSpPr>
          <p:cNvPr id="142" name="テキスト ボックス 141"/>
          <p:cNvSpPr txBox="1"/>
          <p:nvPr/>
        </p:nvSpPr>
        <p:spPr>
          <a:xfrm>
            <a:off x="6467379" y="3584449"/>
            <a:ext cx="377177" cy="369332"/>
          </a:xfrm>
          <a:prstGeom prst="rect">
            <a:avLst/>
          </a:prstGeom>
          <a:noFill/>
        </p:spPr>
        <p:txBody>
          <a:bodyPr wrap="none" rtlCol="0">
            <a:spAutoFit/>
          </a:bodyPr>
          <a:lstStyle/>
          <a:p>
            <a:r>
              <a:rPr kumimoji="1" lang="en-US" altLang="ja-JP" dirty="0" smtClean="0"/>
              <a:t>t9</a:t>
            </a:r>
            <a:endParaRPr kumimoji="1" lang="ja-JP" altLang="en-US" dirty="0"/>
          </a:p>
        </p:txBody>
      </p:sp>
      <p:sp>
        <p:nvSpPr>
          <p:cNvPr id="143" name="テキスト ボックス 142"/>
          <p:cNvSpPr txBox="1"/>
          <p:nvPr/>
        </p:nvSpPr>
        <p:spPr>
          <a:xfrm>
            <a:off x="7018783" y="3581274"/>
            <a:ext cx="505555" cy="369332"/>
          </a:xfrm>
          <a:prstGeom prst="rect">
            <a:avLst/>
          </a:prstGeom>
          <a:noFill/>
        </p:spPr>
        <p:txBody>
          <a:bodyPr wrap="none" rtlCol="0">
            <a:spAutoFit/>
          </a:bodyPr>
          <a:lstStyle/>
          <a:p>
            <a:r>
              <a:rPr kumimoji="1" lang="en-US" altLang="ja-JP" dirty="0" smtClean="0"/>
              <a:t>t10</a:t>
            </a:r>
            <a:endParaRPr kumimoji="1" lang="ja-JP" altLang="en-US" dirty="0"/>
          </a:p>
        </p:txBody>
      </p:sp>
      <p:sp>
        <p:nvSpPr>
          <p:cNvPr id="144" name="テキスト ボックス 143"/>
          <p:cNvSpPr txBox="1"/>
          <p:nvPr/>
        </p:nvSpPr>
        <p:spPr>
          <a:xfrm>
            <a:off x="7622033" y="3581274"/>
            <a:ext cx="488422" cy="369332"/>
          </a:xfrm>
          <a:prstGeom prst="rect">
            <a:avLst/>
          </a:prstGeom>
          <a:noFill/>
        </p:spPr>
        <p:txBody>
          <a:bodyPr wrap="none" rtlCol="0">
            <a:spAutoFit/>
          </a:bodyPr>
          <a:lstStyle/>
          <a:p>
            <a:r>
              <a:rPr kumimoji="1" lang="en-US" altLang="ja-JP" dirty="0" smtClean="0"/>
              <a:t>t11</a:t>
            </a:r>
            <a:endParaRPr kumimoji="1" lang="ja-JP" altLang="en-US" dirty="0"/>
          </a:p>
        </p:txBody>
      </p:sp>
      <p:sp>
        <p:nvSpPr>
          <p:cNvPr id="145" name="テキスト ボックス 144"/>
          <p:cNvSpPr txBox="1"/>
          <p:nvPr/>
        </p:nvSpPr>
        <p:spPr>
          <a:xfrm>
            <a:off x="8234808" y="3584449"/>
            <a:ext cx="505555" cy="369332"/>
          </a:xfrm>
          <a:prstGeom prst="rect">
            <a:avLst/>
          </a:prstGeom>
          <a:noFill/>
        </p:spPr>
        <p:txBody>
          <a:bodyPr wrap="none" rtlCol="0">
            <a:spAutoFit/>
          </a:bodyPr>
          <a:lstStyle/>
          <a:p>
            <a:r>
              <a:rPr kumimoji="1" lang="en-US" altLang="ja-JP" dirty="0" smtClean="0"/>
              <a:t>t12</a:t>
            </a:r>
            <a:endParaRPr kumimoji="1" lang="ja-JP" altLang="en-US" dirty="0"/>
          </a:p>
        </p:txBody>
      </p:sp>
      <p:sp>
        <p:nvSpPr>
          <p:cNvPr id="146" name="円/楕円 145"/>
          <p:cNvSpPr/>
          <p:nvPr/>
        </p:nvSpPr>
        <p:spPr>
          <a:xfrm>
            <a:off x="1872853" y="3953781"/>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1</a:t>
            </a:r>
            <a:endParaRPr kumimoji="1" lang="ja-JP" altLang="en-US" dirty="0"/>
          </a:p>
        </p:txBody>
      </p:sp>
      <p:sp>
        <p:nvSpPr>
          <p:cNvPr id="147" name="円/楕円 146"/>
          <p:cNvSpPr/>
          <p:nvPr/>
        </p:nvSpPr>
        <p:spPr>
          <a:xfrm>
            <a:off x="4302786" y="3953781"/>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2</a:t>
            </a:r>
            <a:endParaRPr kumimoji="1" lang="ja-JP" altLang="en-US" dirty="0"/>
          </a:p>
        </p:txBody>
      </p:sp>
      <p:sp>
        <p:nvSpPr>
          <p:cNvPr id="148" name="円/楕円 147"/>
          <p:cNvSpPr/>
          <p:nvPr/>
        </p:nvSpPr>
        <p:spPr>
          <a:xfrm>
            <a:off x="7036907" y="3953781"/>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4</a:t>
            </a:r>
            <a:endParaRPr kumimoji="1" lang="ja-JP" altLang="en-US" dirty="0"/>
          </a:p>
        </p:txBody>
      </p:sp>
      <p:sp>
        <p:nvSpPr>
          <p:cNvPr id="149" name="円/楕円 148"/>
          <p:cNvSpPr/>
          <p:nvPr/>
        </p:nvSpPr>
        <p:spPr>
          <a:xfrm>
            <a:off x="957844" y="4530662"/>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0</a:t>
            </a:r>
            <a:endParaRPr kumimoji="1" lang="ja-JP" altLang="en-US" dirty="0"/>
          </a:p>
        </p:txBody>
      </p:sp>
      <p:sp>
        <p:nvSpPr>
          <p:cNvPr id="150" name="円/楕円 149"/>
          <p:cNvSpPr/>
          <p:nvPr/>
        </p:nvSpPr>
        <p:spPr>
          <a:xfrm>
            <a:off x="1567655" y="4530662"/>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2</a:t>
            </a:r>
            <a:endParaRPr kumimoji="1" lang="ja-JP" altLang="en-US" dirty="0"/>
          </a:p>
        </p:txBody>
      </p:sp>
      <p:sp>
        <p:nvSpPr>
          <p:cNvPr id="151" name="円/楕円 150"/>
          <p:cNvSpPr/>
          <p:nvPr/>
        </p:nvSpPr>
        <p:spPr>
          <a:xfrm>
            <a:off x="2177466" y="4530662"/>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4</a:t>
            </a:r>
            <a:endParaRPr kumimoji="1" lang="ja-JP" altLang="en-US" dirty="0"/>
          </a:p>
        </p:txBody>
      </p:sp>
      <p:sp>
        <p:nvSpPr>
          <p:cNvPr id="152" name="円/楕円 151"/>
          <p:cNvSpPr/>
          <p:nvPr/>
        </p:nvSpPr>
        <p:spPr>
          <a:xfrm>
            <a:off x="2787277" y="4530662"/>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6</a:t>
            </a:r>
            <a:endParaRPr kumimoji="1" lang="ja-JP" altLang="en-US" dirty="0"/>
          </a:p>
        </p:txBody>
      </p:sp>
      <p:sp>
        <p:nvSpPr>
          <p:cNvPr id="153" name="円/楕円 152"/>
          <p:cNvSpPr/>
          <p:nvPr/>
        </p:nvSpPr>
        <p:spPr>
          <a:xfrm>
            <a:off x="3397088" y="4530662"/>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0</a:t>
            </a:r>
            <a:endParaRPr kumimoji="1" lang="ja-JP" altLang="en-US" dirty="0"/>
          </a:p>
        </p:txBody>
      </p:sp>
      <p:sp>
        <p:nvSpPr>
          <p:cNvPr id="154" name="円/楕円 153"/>
          <p:cNvSpPr/>
          <p:nvPr/>
        </p:nvSpPr>
        <p:spPr>
          <a:xfrm>
            <a:off x="4006899" y="4530662"/>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1</a:t>
            </a:r>
            <a:endParaRPr kumimoji="1" lang="ja-JP" altLang="en-US" dirty="0"/>
          </a:p>
        </p:txBody>
      </p:sp>
      <p:sp>
        <p:nvSpPr>
          <p:cNvPr id="155" name="円/楕円 154"/>
          <p:cNvSpPr/>
          <p:nvPr/>
        </p:nvSpPr>
        <p:spPr>
          <a:xfrm>
            <a:off x="4616710" y="4530662"/>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3</a:t>
            </a:r>
            <a:endParaRPr kumimoji="1" lang="ja-JP" altLang="en-US" dirty="0"/>
          </a:p>
        </p:txBody>
      </p:sp>
      <p:sp>
        <p:nvSpPr>
          <p:cNvPr id="156" name="円/楕円 155"/>
          <p:cNvSpPr/>
          <p:nvPr/>
        </p:nvSpPr>
        <p:spPr>
          <a:xfrm>
            <a:off x="5226521" y="4530662"/>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4</a:t>
            </a:r>
            <a:endParaRPr kumimoji="1" lang="ja-JP" altLang="en-US" dirty="0"/>
          </a:p>
        </p:txBody>
      </p:sp>
      <p:sp>
        <p:nvSpPr>
          <p:cNvPr id="157" name="円/楕円 156"/>
          <p:cNvSpPr/>
          <p:nvPr/>
        </p:nvSpPr>
        <p:spPr>
          <a:xfrm>
            <a:off x="5825751" y="4530662"/>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0</a:t>
            </a:r>
            <a:endParaRPr kumimoji="1" lang="ja-JP" altLang="en-US" dirty="0"/>
          </a:p>
        </p:txBody>
      </p:sp>
      <p:sp>
        <p:nvSpPr>
          <p:cNvPr id="158" name="円/楕円 157"/>
          <p:cNvSpPr/>
          <p:nvPr/>
        </p:nvSpPr>
        <p:spPr>
          <a:xfrm>
            <a:off x="6427096" y="4530662"/>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1</a:t>
            </a:r>
            <a:endParaRPr kumimoji="1" lang="ja-JP" altLang="en-US" dirty="0"/>
          </a:p>
        </p:txBody>
      </p:sp>
      <p:sp>
        <p:nvSpPr>
          <p:cNvPr id="159" name="円/楕円 158"/>
          <p:cNvSpPr/>
          <p:nvPr/>
        </p:nvSpPr>
        <p:spPr>
          <a:xfrm>
            <a:off x="7036907" y="4530662"/>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2</a:t>
            </a:r>
            <a:endParaRPr kumimoji="1" lang="ja-JP" altLang="en-US" dirty="0"/>
          </a:p>
        </p:txBody>
      </p:sp>
      <p:sp>
        <p:nvSpPr>
          <p:cNvPr id="160" name="円/楕円 159"/>
          <p:cNvSpPr/>
          <p:nvPr/>
        </p:nvSpPr>
        <p:spPr>
          <a:xfrm>
            <a:off x="7646718" y="4530662"/>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3</a:t>
            </a:r>
            <a:endParaRPr kumimoji="1" lang="ja-JP" altLang="en-US" dirty="0"/>
          </a:p>
        </p:txBody>
      </p:sp>
      <p:sp>
        <p:nvSpPr>
          <p:cNvPr id="161" name="円/楕円 160"/>
          <p:cNvSpPr/>
          <p:nvPr/>
        </p:nvSpPr>
        <p:spPr>
          <a:xfrm>
            <a:off x="8256529" y="4530662"/>
            <a:ext cx="448945" cy="4489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6</a:t>
            </a:r>
            <a:endParaRPr kumimoji="1" lang="ja-JP" altLang="en-US" dirty="0"/>
          </a:p>
        </p:txBody>
      </p:sp>
      <p:cxnSp>
        <p:nvCxnSpPr>
          <p:cNvPr id="162" name="直線コネクタ 161"/>
          <p:cNvCxnSpPr>
            <a:stCxn id="146" idx="4"/>
            <a:endCxn id="149" idx="0"/>
          </p:cNvCxnSpPr>
          <p:nvPr/>
        </p:nvCxnSpPr>
        <p:spPr>
          <a:xfrm flipH="1">
            <a:off x="1182317" y="4402726"/>
            <a:ext cx="915009" cy="12793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3" name="直線コネクタ 162"/>
          <p:cNvCxnSpPr>
            <a:stCxn id="146" idx="4"/>
            <a:endCxn id="150" idx="0"/>
          </p:cNvCxnSpPr>
          <p:nvPr/>
        </p:nvCxnSpPr>
        <p:spPr>
          <a:xfrm flipH="1">
            <a:off x="1792128" y="4402726"/>
            <a:ext cx="305198" cy="12793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4" name="直線コネクタ 163"/>
          <p:cNvCxnSpPr>
            <a:stCxn id="146" idx="4"/>
            <a:endCxn id="151" idx="0"/>
          </p:cNvCxnSpPr>
          <p:nvPr/>
        </p:nvCxnSpPr>
        <p:spPr>
          <a:xfrm>
            <a:off x="2097326" y="4402726"/>
            <a:ext cx="304613" cy="12793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5" name="直線コネクタ 164"/>
          <p:cNvCxnSpPr>
            <a:stCxn id="146" idx="4"/>
            <a:endCxn id="152" idx="0"/>
          </p:cNvCxnSpPr>
          <p:nvPr/>
        </p:nvCxnSpPr>
        <p:spPr>
          <a:xfrm>
            <a:off x="2097326" y="4402726"/>
            <a:ext cx="914424" cy="12793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6" name="直線コネクタ 165"/>
          <p:cNvCxnSpPr>
            <a:stCxn id="147" idx="4"/>
            <a:endCxn id="153" idx="0"/>
          </p:cNvCxnSpPr>
          <p:nvPr/>
        </p:nvCxnSpPr>
        <p:spPr>
          <a:xfrm flipH="1">
            <a:off x="3621561" y="4402726"/>
            <a:ext cx="905698" cy="12793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7" name="直線コネクタ 166"/>
          <p:cNvCxnSpPr>
            <a:stCxn id="147" idx="4"/>
            <a:endCxn id="154" idx="0"/>
          </p:cNvCxnSpPr>
          <p:nvPr/>
        </p:nvCxnSpPr>
        <p:spPr>
          <a:xfrm flipH="1">
            <a:off x="4231372" y="4402726"/>
            <a:ext cx="295887" cy="12793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8" name="直線コネクタ 167"/>
          <p:cNvCxnSpPr>
            <a:stCxn id="147" idx="4"/>
            <a:endCxn id="155" idx="0"/>
          </p:cNvCxnSpPr>
          <p:nvPr/>
        </p:nvCxnSpPr>
        <p:spPr>
          <a:xfrm>
            <a:off x="4527259" y="4402726"/>
            <a:ext cx="313924" cy="12793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9" name="直線コネクタ 168"/>
          <p:cNvCxnSpPr>
            <a:stCxn id="147" idx="4"/>
            <a:endCxn id="156" idx="0"/>
          </p:cNvCxnSpPr>
          <p:nvPr/>
        </p:nvCxnSpPr>
        <p:spPr>
          <a:xfrm>
            <a:off x="4527259" y="4402726"/>
            <a:ext cx="923735" cy="12793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0" name="直線コネクタ 169"/>
          <p:cNvCxnSpPr>
            <a:stCxn id="148" idx="4"/>
            <a:endCxn id="157" idx="0"/>
          </p:cNvCxnSpPr>
          <p:nvPr/>
        </p:nvCxnSpPr>
        <p:spPr>
          <a:xfrm flipH="1">
            <a:off x="6050224" y="4402726"/>
            <a:ext cx="1211156" cy="12793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1" name="直線コネクタ 170"/>
          <p:cNvCxnSpPr>
            <a:stCxn id="148" idx="4"/>
            <a:endCxn id="158" idx="0"/>
          </p:cNvCxnSpPr>
          <p:nvPr/>
        </p:nvCxnSpPr>
        <p:spPr>
          <a:xfrm flipH="1">
            <a:off x="6651569" y="4402726"/>
            <a:ext cx="609811" cy="12793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2" name="直線コネクタ 171"/>
          <p:cNvCxnSpPr>
            <a:stCxn id="148" idx="4"/>
            <a:endCxn id="159" idx="0"/>
          </p:cNvCxnSpPr>
          <p:nvPr/>
        </p:nvCxnSpPr>
        <p:spPr>
          <a:xfrm>
            <a:off x="7261380" y="4402726"/>
            <a:ext cx="0" cy="12793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3" name="直線コネクタ 172"/>
          <p:cNvCxnSpPr>
            <a:stCxn id="148" idx="4"/>
            <a:endCxn id="160" idx="0"/>
          </p:cNvCxnSpPr>
          <p:nvPr/>
        </p:nvCxnSpPr>
        <p:spPr>
          <a:xfrm>
            <a:off x="7261380" y="4402726"/>
            <a:ext cx="609811" cy="12793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4" name="直線コネクタ 173"/>
          <p:cNvCxnSpPr>
            <a:stCxn id="148" idx="4"/>
            <a:endCxn id="161" idx="0"/>
          </p:cNvCxnSpPr>
          <p:nvPr/>
        </p:nvCxnSpPr>
        <p:spPr>
          <a:xfrm>
            <a:off x="7261380" y="4402726"/>
            <a:ext cx="1219622" cy="12793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03" name="テキスト ボックス 202"/>
          <p:cNvSpPr txBox="1"/>
          <p:nvPr/>
        </p:nvSpPr>
        <p:spPr>
          <a:xfrm>
            <a:off x="6134469" y="5914760"/>
            <a:ext cx="2662670" cy="307777"/>
          </a:xfrm>
          <a:prstGeom prst="rect">
            <a:avLst/>
          </a:prstGeom>
          <a:noFill/>
        </p:spPr>
        <p:txBody>
          <a:bodyPr wrap="none" rtlCol="0">
            <a:spAutoFit/>
          </a:bodyPr>
          <a:lstStyle/>
          <a:p>
            <a:r>
              <a:rPr lang="en-US" altLang="ja-JP" sz="1400" dirty="0" err="1" smtClean="0">
                <a:latin typeface="Courier"/>
                <a:cs typeface="Courier"/>
              </a:rPr>
              <a:t>gather</a:t>
            </a:r>
            <a:r>
              <a:rPr kumimoji="1" lang="en-US" altLang="ja-JP" sz="1400" dirty="0" err="1" smtClean="0">
                <a:latin typeface="Courier"/>
                <a:cs typeface="Courier"/>
              </a:rPr>
              <a:t>_neighbors_kernel</a:t>
            </a:r>
            <a:endParaRPr kumimoji="1" lang="ja-JP" altLang="en-US" sz="1400" dirty="0">
              <a:latin typeface="Courier"/>
              <a:cs typeface="Courier"/>
            </a:endParaRPr>
          </a:p>
        </p:txBody>
      </p:sp>
      <p:graphicFrame>
        <p:nvGraphicFramePr>
          <p:cNvPr id="204" name="表 203"/>
          <p:cNvGraphicFramePr>
            <a:graphicFrameLocks noGrp="1"/>
          </p:cNvGraphicFramePr>
          <p:nvPr>
            <p:extLst>
              <p:ext uri="{D42A27DB-BD31-4B8C-83A1-F6EECF244321}">
                <p14:modId xmlns:p14="http://schemas.microsoft.com/office/powerpoint/2010/main" val="3947256097"/>
              </p:ext>
            </p:extLst>
          </p:nvPr>
        </p:nvGraphicFramePr>
        <p:xfrm>
          <a:off x="882359" y="2761259"/>
          <a:ext cx="1822449" cy="626532"/>
        </p:xfrm>
        <a:graphic>
          <a:graphicData uri="http://schemas.openxmlformats.org/drawingml/2006/table">
            <a:tbl>
              <a:tblPr bandRow="1">
                <a:tableStyleId>{5C22544A-7EE6-4342-B048-85BDC9FD1C3A}</a:tableStyleId>
              </a:tblPr>
              <a:tblGrid>
                <a:gridCol w="607483"/>
                <a:gridCol w="607483"/>
                <a:gridCol w="607483"/>
              </a:tblGrid>
              <a:tr h="626532">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r>
            </a:tbl>
          </a:graphicData>
        </a:graphic>
      </p:graphicFrame>
      <p:grpSp>
        <p:nvGrpSpPr>
          <p:cNvPr id="205" name="図形グループ 204"/>
          <p:cNvGrpSpPr/>
          <p:nvPr/>
        </p:nvGrpSpPr>
        <p:grpSpPr>
          <a:xfrm>
            <a:off x="959653" y="2849580"/>
            <a:ext cx="1668567" cy="448945"/>
            <a:chOff x="769444" y="1612321"/>
            <a:chExt cx="1668567" cy="448945"/>
          </a:xfrm>
        </p:grpSpPr>
        <p:sp>
          <p:nvSpPr>
            <p:cNvPr id="206" name="円/楕円 205"/>
            <p:cNvSpPr/>
            <p:nvPr/>
          </p:nvSpPr>
          <p:spPr>
            <a:xfrm>
              <a:off x="769444" y="1612321"/>
              <a:ext cx="448945" cy="44894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t>1</a:t>
              </a:r>
              <a:endParaRPr kumimoji="1" lang="ja-JP" altLang="en-US" dirty="0"/>
            </a:p>
          </p:txBody>
        </p:sp>
        <p:sp>
          <p:nvSpPr>
            <p:cNvPr id="207" name="円/楕円 206"/>
            <p:cNvSpPr/>
            <p:nvPr/>
          </p:nvSpPr>
          <p:spPr>
            <a:xfrm>
              <a:off x="1379255" y="1612321"/>
              <a:ext cx="448945" cy="44894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t>2</a:t>
              </a:r>
              <a:endParaRPr kumimoji="1" lang="ja-JP" altLang="en-US" dirty="0"/>
            </a:p>
          </p:txBody>
        </p:sp>
        <p:sp>
          <p:nvSpPr>
            <p:cNvPr id="208" name="円/楕円 207"/>
            <p:cNvSpPr/>
            <p:nvPr/>
          </p:nvSpPr>
          <p:spPr>
            <a:xfrm>
              <a:off x="1989066" y="1612321"/>
              <a:ext cx="448945" cy="44894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t>4</a:t>
              </a:r>
              <a:endParaRPr kumimoji="1" lang="ja-JP" altLang="en-US" dirty="0"/>
            </a:p>
          </p:txBody>
        </p:sp>
      </p:grpSp>
      <p:sp>
        <p:nvSpPr>
          <p:cNvPr id="209" name="テキスト ボックス 208"/>
          <p:cNvSpPr txBox="1"/>
          <p:nvPr/>
        </p:nvSpPr>
        <p:spPr>
          <a:xfrm>
            <a:off x="276446" y="2865358"/>
            <a:ext cx="530915" cy="369332"/>
          </a:xfrm>
          <a:prstGeom prst="rect">
            <a:avLst/>
          </a:prstGeom>
          <a:noFill/>
        </p:spPr>
        <p:txBody>
          <a:bodyPr wrap="none" rtlCol="0">
            <a:spAutoFit/>
          </a:bodyPr>
          <a:lstStyle/>
          <a:p>
            <a:r>
              <a:rPr lang="en-US" altLang="ja-JP" dirty="0" smtClean="0"/>
              <a:t>CQ</a:t>
            </a:r>
            <a:endParaRPr kumimoji="1" lang="ja-JP" altLang="en-US" dirty="0"/>
          </a:p>
        </p:txBody>
      </p:sp>
      <p:sp>
        <p:nvSpPr>
          <p:cNvPr id="210" name="環状矢印 209"/>
          <p:cNvSpPr/>
          <p:nvPr/>
        </p:nvSpPr>
        <p:spPr>
          <a:xfrm rot="5400000" flipV="1">
            <a:off x="84113" y="3222119"/>
            <a:ext cx="978408" cy="978408"/>
          </a:xfrm>
          <a:prstGeom prst="circular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solidFill>
                <a:schemeClr val="tx1"/>
              </a:solidFill>
            </a:endParaRPr>
          </a:p>
        </p:txBody>
      </p:sp>
      <p:graphicFrame>
        <p:nvGraphicFramePr>
          <p:cNvPr id="211" name="表 210"/>
          <p:cNvGraphicFramePr>
            <a:graphicFrameLocks noGrp="1"/>
          </p:cNvGraphicFramePr>
          <p:nvPr>
            <p:extLst>
              <p:ext uri="{D42A27DB-BD31-4B8C-83A1-F6EECF244321}">
                <p14:modId xmlns:p14="http://schemas.microsoft.com/office/powerpoint/2010/main" val="417340204"/>
              </p:ext>
            </p:extLst>
          </p:nvPr>
        </p:nvGraphicFramePr>
        <p:xfrm>
          <a:off x="865581" y="5669684"/>
          <a:ext cx="4847168" cy="365760"/>
        </p:xfrm>
        <a:graphic>
          <a:graphicData uri="http://schemas.openxmlformats.org/drawingml/2006/table">
            <a:tbl>
              <a:tblPr bandRow="1">
                <a:tableStyleId>{5C22544A-7EE6-4342-B048-85BDC9FD1C3A}</a:tableStyleId>
              </a:tblPr>
              <a:tblGrid>
                <a:gridCol w="605896"/>
                <a:gridCol w="605896"/>
                <a:gridCol w="605896"/>
                <a:gridCol w="605896"/>
                <a:gridCol w="605896"/>
                <a:gridCol w="605896"/>
                <a:gridCol w="605896"/>
                <a:gridCol w="605896"/>
              </a:tblGrid>
              <a:tr h="312359">
                <a:tc>
                  <a:txBody>
                    <a:bodyPr/>
                    <a:lstStyle/>
                    <a:p>
                      <a:pPr algn="ctr"/>
                      <a:r>
                        <a:rPr kumimoji="1" lang="en-US" altLang="ja-JP" dirty="0" smtClean="0">
                          <a:solidFill>
                            <a:schemeClr val="tx1"/>
                          </a:solidFill>
                        </a:rPr>
                        <a:t>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rgbClr val="FFFFFF"/>
                          </a:solidFill>
                        </a:rPr>
                        <a:t>1</a:t>
                      </a:r>
                      <a:endParaRPr kumimoji="1" lang="ja-JP" altLang="en-US" dirty="0">
                        <a:solidFill>
                          <a:srgbClr val="FFFFFF"/>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accent1"/>
                    </a:solidFill>
                  </a:tcPr>
                </a:tc>
                <a:tc>
                  <a:txBody>
                    <a:bodyPr/>
                    <a:lstStyle/>
                    <a:p>
                      <a:pPr algn="ctr"/>
                      <a:r>
                        <a:rPr kumimoji="1" lang="en-US" altLang="ja-JP" dirty="0" smtClean="0">
                          <a:solidFill>
                            <a:schemeClr val="tx1"/>
                          </a:solidFill>
                        </a:rPr>
                        <a:t>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tx1"/>
                          </a:solidFill>
                        </a:rPr>
                        <a:t>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dirty="0" smtClean="0">
                          <a:solidFill>
                            <a:schemeClr val="bg1"/>
                          </a:solidFill>
                        </a:rPr>
                        <a:t>1</a:t>
                      </a:r>
                      <a:endParaRPr kumimoji="1" lang="ja-JP" altLang="en-US" dirty="0">
                        <a:solidFill>
                          <a:schemeClr val="bg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4F81BD"/>
                    </a:solidFill>
                  </a:tcPr>
                </a:tc>
                <a:tc>
                  <a:txBody>
                    <a:bodyPr/>
                    <a:lstStyle/>
                    <a:p>
                      <a:pPr algn="ctr"/>
                      <a:r>
                        <a:rPr kumimoji="1" lang="en-US" altLang="ja-JP" dirty="0" smtClean="0">
                          <a:solidFill>
                            <a:schemeClr val="tx1"/>
                          </a:solidFill>
                        </a:rPr>
                        <a:t>0</a:t>
                      </a: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r>
            </a:tbl>
          </a:graphicData>
        </a:graphic>
      </p:graphicFrame>
      <p:grpSp>
        <p:nvGrpSpPr>
          <p:cNvPr id="229" name="図形グループ 228"/>
          <p:cNvGrpSpPr/>
          <p:nvPr/>
        </p:nvGrpSpPr>
        <p:grpSpPr>
          <a:xfrm>
            <a:off x="3011750" y="4971122"/>
            <a:ext cx="5469252" cy="698562"/>
            <a:chOff x="3011750" y="3950907"/>
            <a:chExt cx="5469252" cy="698562"/>
          </a:xfrm>
        </p:grpSpPr>
        <p:cxnSp>
          <p:nvCxnSpPr>
            <p:cNvPr id="196" name="直線矢印コネクタ 195"/>
            <p:cNvCxnSpPr/>
            <p:nvPr/>
          </p:nvCxnSpPr>
          <p:spPr>
            <a:xfrm>
              <a:off x="4833829" y="4328290"/>
              <a:ext cx="0" cy="32117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12" name="直線コネクタ 211"/>
            <p:cNvCxnSpPr/>
            <p:nvPr/>
          </p:nvCxnSpPr>
          <p:spPr>
            <a:xfrm>
              <a:off x="3011750" y="3950907"/>
              <a:ext cx="0" cy="36889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4" name="直線コネクタ 213"/>
            <p:cNvCxnSpPr/>
            <p:nvPr/>
          </p:nvCxnSpPr>
          <p:spPr>
            <a:xfrm>
              <a:off x="3011750" y="4328290"/>
              <a:ext cx="5469252"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8" name="直線コネクタ 227"/>
            <p:cNvCxnSpPr/>
            <p:nvPr/>
          </p:nvCxnSpPr>
          <p:spPr>
            <a:xfrm>
              <a:off x="8481002" y="3950907"/>
              <a:ext cx="0" cy="36889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248" name="図形グループ 247"/>
          <p:cNvGrpSpPr/>
          <p:nvPr/>
        </p:nvGrpSpPr>
        <p:grpSpPr>
          <a:xfrm>
            <a:off x="3010031" y="4977472"/>
            <a:ext cx="4861160" cy="692212"/>
            <a:chOff x="3010031" y="3957257"/>
            <a:chExt cx="4861160" cy="692212"/>
          </a:xfrm>
        </p:grpSpPr>
        <p:cxnSp>
          <p:nvCxnSpPr>
            <p:cNvPr id="193" name="直線矢印コネクタ 192"/>
            <p:cNvCxnSpPr/>
            <p:nvPr/>
          </p:nvCxnSpPr>
          <p:spPr>
            <a:xfrm>
              <a:off x="3010031" y="4476750"/>
              <a:ext cx="0" cy="17271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232" name="直線コネクタ 231"/>
            <p:cNvCxnSpPr/>
            <p:nvPr/>
          </p:nvCxnSpPr>
          <p:spPr>
            <a:xfrm>
              <a:off x="4841183" y="3957257"/>
              <a:ext cx="0" cy="201678"/>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39" name="直線コネクタ 238"/>
            <p:cNvCxnSpPr/>
            <p:nvPr/>
          </p:nvCxnSpPr>
          <p:spPr>
            <a:xfrm>
              <a:off x="4833829" y="4161070"/>
              <a:ext cx="3037362"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41" name="直線コネクタ 240"/>
            <p:cNvCxnSpPr/>
            <p:nvPr/>
          </p:nvCxnSpPr>
          <p:spPr>
            <a:xfrm>
              <a:off x="7871191" y="3957257"/>
              <a:ext cx="0" cy="201678"/>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44" name="直線コネクタ 243"/>
            <p:cNvCxnSpPr/>
            <p:nvPr/>
          </p:nvCxnSpPr>
          <p:spPr>
            <a:xfrm>
              <a:off x="3010031" y="4476750"/>
              <a:ext cx="3457348"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46" name="直線コネクタ 245"/>
            <p:cNvCxnSpPr/>
            <p:nvPr/>
          </p:nvCxnSpPr>
          <p:spPr>
            <a:xfrm flipV="1">
              <a:off x="6467379" y="4161070"/>
              <a:ext cx="0" cy="31568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graphicFrame>
        <p:nvGraphicFramePr>
          <p:cNvPr id="249" name="表 248"/>
          <p:cNvGraphicFramePr>
            <a:graphicFrameLocks noGrp="1"/>
          </p:cNvGraphicFramePr>
          <p:nvPr>
            <p:extLst>
              <p:ext uri="{D42A27DB-BD31-4B8C-83A1-F6EECF244321}">
                <p14:modId xmlns:p14="http://schemas.microsoft.com/office/powerpoint/2010/main" val="1991186373"/>
              </p:ext>
            </p:extLst>
          </p:nvPr>
        </p:nvGraphicFramePr>
        <p:xfrm>
          <a:off x="857181" y="6345945"/>
          <a:ext cx="4847168" cy="365760"/>
        </p:xfrm>
        <a:graphic>
          <a:graphicData uri="http://schemas.openxmlformats.org/drawingml/2006/table">
            <a:tbl>
              <a:tblPr bandRow="1">
                <a:tableStyleId>{5C22544A-7EE6-4342-B048-85BDC9FD1C3A}</a:tableStyleId>
              </a:tblPr>
              <a:tblGrid>
                <a:gridCol w="605896"/>
                <a:gridCol w="605896"/>
                <a:gridCol w="605896"/>
                <a:gridCol w="605896"/>
                <a:gridCol w="605896"/>
                <a:gridCol w="605896"/>
                <a:gridCol w="605896"/>
                <a:gridCol w="605896"/>
              </a:tblGrid>
              <a:tr h="365760">
                <a:tc>
                  <a:txBody>
                    <a:bodyPr/>
                    <a:lstStyle/>
                    <a:p>
                      <a:pPr algn="ctr"/>
                      <a:r>
                        <a:rPr kumimoji="1" lang="en-US" altLang="ja-JP" dirty="0" smtClean="0"/>
                        <a:t>0</a:t>
                      </a:r>
                      <a:endParaRPr kumimoji="1" lang="ja-JP" altLang="en-US"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lang="en-US" altLang="ja-JP" dirty="0" smtClean="0"/>
                        <a:t>0</a:t>
                      </a:r>
                      <a:endParaRPr lang="ja-JP" altLang="en-US"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t>0</a:t>
                      </a:r>
                      <a:endParaRPr kumimoji="1" lang="ja-JP" altLang="en-US"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rgbClr val="FFFFFF"/>
                          </a:solidFill>
                        </a:rPr>
                        <a:t>1</a:t>
                      </a:r>
                      <a:endParaRPr kumimoji="1" lang="ja-JP" altLang="en-US" dirty="0">
                        <a:solidFill>
                          <a:srgbClr val="FFFFFF"/>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accent1"/>
                    </a:solidFill>
                  </a:tcPr>
                </a:tc>
                <a:tc>
                  <a:txBody>
                    <a:bodyPr/>
                    <a:lstStyle/>
                    <a:p>
                      <a:pPr algn="ctr"/>
                      <a:r>
                        <a:rPr kumimoji="1" lang="en-US" altLang="ja-JP" dirty="0" smtClean="0"/>
                        <a:t>0</a:t>
                      </a:r>
                      <a:endParaRPr kumimoji="1" lang="ja-JP" altLang="en-US"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t>0</a:t>
                      </a:r>
                      <a:endParaRPr kumimoji="1" lang="ja-JP" altLang="en-US"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rgbClr val="FFFFFF"/>
                          </a:solidFill>
                        </a:rPr>
                        <a:t>1</a:t>
                      </a:r>
                      <a:endParaRPr kumimoji="1" lang="ja-JP" altLang="en-US" dirty="0">
                        <a:solidFill>
                          <a:srgbClr val="FFFFFF"/>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accent1"/>
                    </a:solidFill>
                  </a:tcPr>
                </a:tc>
                <a:tc>
                  <a:txBody>
                    <a:bodyPr/>
                    <a:lstStyle/>
                    <a:p>
                      <a:pPr algn="ctr"/>
                      <a:r>
                        <a:rPr kumimoji="1" lang="en-US" altLang="ja-JP" dirty="0" smtClean="0"/>
                        <a:t>0</a:t>
                      </a:r>
                      <a:endParaRPr kumimoji="1" lang="ja-JP" altLang="en-US"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r>
            </a:tbl>
          </a:graphicData>
        </a:graphic>
      </p:graphicFrame>
      <p:sp>
        <p:nvSpPr>
          <p:cNvPr id="250" name="テキスト ボックス 249"/>
          <p:cNvSpPr txBox="1"/>
          <p:nvPr/>
        </p:nvSpPr>
        <p:spPr>
          <a:xfrm>
            <a:off x="249141" y="6364371"/>
            <a:ext cx="505267" cy="369332"/>
          </a:xfrm>
          <a:prstGeom prst="rect">
            <a:avLst/>
          </a:prstGeom>
          <a:noFill/>
        </p:spPr>
        <p:txBody>
          <a:bodyPr wrap="none" rtlCol="0">
            <a:spAutoFit/>
          </a:bodyPr>
          <a:lstStyle/>
          <a:p>
            <a:r>
              <a:rPr kumimoji="1" lang="en-US" altLang="ja-JP" dirty="0" smtClean="0"/>
              <a:t>NA</a:t>
            </a:r>
          </a:p>
        </p:txBody>
      </p:sp>
      <p:sp>
        <p:nvSpPr>
          <p:cNvPr id="251" name="環状矢印 250"/>
          <p:cNvSpPr/>
          <p:nvPr/>
        </p:nvSpPr>
        <p:spPr>
          <a:xfrm rot="5400000" flipV="1">
            <a:off x="84113" y="5367537"/>
            <a:ext cx="978408" cy="978408"/>
          </a:xfrm>
          <a:prstGeom prst="circular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solidFill>
                <a:schemeClr val="tx1"/>
              </a:solidFill>
            </a:endParaRPr>
          </a:p>
        </p:txBody>
      </p:sp>
      <p:sp>
        <p:nvSpPr>
          <p:cNvPr id="3" name="テキスト ボックス 2"/>
          <p:cNvSpPr txBox="1"/>
          <p:nvPr/>
        </p:nvSpPr>
        <p:spPr>
          <a:xfrm>
            <a:off x="5758882" y="5669684"/>
            <a:ext cx="646443" cy="369332"/>
          </a:xfrm>
          <a:prstGeom prst="rect">
            <a:avLst/>
          </a:prstGeom>
          <a:noFill/>
        </p:spPr>
        <p:txBody>
          <a:bodyPr wrap="none" rtlCol="0">
            <a:spAutoFit/>
          </a:bodyPr>
          <a:lstStyle/>
          <a:p>
            <a:r>
              <a:rPr kumimoji="1" lang="en-US" altLang="ja-JP" dirty="0" smtClean="0"/>
              <a:t>(bin)</a:t>
            </a:r>
            <a:endParaRPr kumimoji="1" lang="ja-JP" altLang="en-US" dirty="0"/>
          </a:p>
        </p:txBody>
      </p:sp>
    </p:spTree>
    <p:custDataLst>
      <p:tags r:id="rId1"/>
    </p:custDataLst>
    <p:extLst>
      <p:ext uri="{BB962C8B-B14F-4D97-AF65-F5344CB8AC3E}">
        <p14:creationId xmlns:p14="http://schemas.microsoft.com/office/powerpoint/2010/main" val="13191058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7144" y="372576"/>
            <a:ext cx="8229600" cy="990600"/>
          </a:xfrm>
        </p:spPr>
        <p:txBody>
          <a:bodyPr/>
          <a:lstStyle/>
          <a:p>
            <a:r>
              <a:rPr kumimoji="1" lang="ja-JP" altLang="en-US" dirty="0" smtClean="0"/>
              <a:t>提案手法</a:t>
            </a:r>
            <a:r>
              <a:rPr lang="en-US" altLang="ja-JP" dirty="0" smtClean="0"/>
              <a:t>―</a:t>
            </a:r>
            <a:r>
              <a:rPr kumimoji="1" lang="en-US" altLang="ja-JP" dirty="0" smtClean="0"/>
              <a:t>Proposed BFS 3/</a:t>
            </a:r>
            <a:r>
              <a:rPr lang="en-US" altLang="ja-JP" dirty="0"/>
              <a:t>3</a:t>
            </a:r>
            <a:endParaRPr kumimoji="1" lang="ja-JP" altLang="en-US" dirty="0"/>
          </a:p>
        </p:txBody>
      </p:sp>
      <p:sp>
        <p:nvSpPr>
          <p:cNvPr id="63" name="コンテンツ プレースホルダー 62"/>
          <p:cNvSpPr>
            <a:spLocks noGrp="1"/>
          </p:cNvSpPr>
          <p:nvPr>
            <p:ph idx="1"/>
          </p:nvPr>
        </p:nvSpPr>
        <p:spPr>
          <a:xfrm>
            <a:off x="457200" y="1378856"/>
            <a:ext cx="8229600" cy="1255369"/>
          </a:xfrm>
        </p:spPr>
        <p:txBody>
          <a:bodyPr>
            <a:normAutofit fontScale="92500"/>
          </a:bodyPr>
          <a:lstStyle/>
          <a:p>
            <a:pPr marL="457200" indent="-457200">
              <a:buFont typeface="+mj-lt"/>
              <a:buAutoNum type="arabicPeriod"/>
            </a:pPr>
            <a:r>
              <a:rPr lang="ja-JP" altLang="en-US" sz="2200" dirty="0" smtClean="0"/>
              <a:t>マルチ</a:t>
            </a:r>
            <a:r>
              <a:rPr lang="en-US" altLang="ja-JP" sz="2200" dirty="0" smtClean="0"/>
              <a:t>GPU</a:t>
            </a:r>
            <a:r>
              <a:rPr lang="ja-JP" altLang="en-US" sz="2200" dirty="0" smtClean="0"/>
              <a:t>システムの場合，通信量削減のためキュー配列に変換</a:t>
            </a:r>
            <a:endParaRPr lang="en-US" altLang="ja-JP" sz="2200" dirty="0"/>
          </a:p>
          <a:p>
            <a:pPr marL="457200" indent="-457200">
              <a:buFont typeface="+mj-lt"/>
              <a:buAutoNum type="arabicPeriod"/>
            </a:pPr>
            <a:r>
              <a:rPr lang="ja-JP" altLang="en-US" sz="2200" dirty="0" smtClean="0"/>
              <a:t>そして，各</a:t>
            </a:r>
            <a:r>
              <a:rPr lang="en-US" altLang="ja-JP" sz="2200" dirty="0" smtClean="0"/>
              <a:t>GPU</a:t>
            </a:r>
            <a:r>
              <a:rPr lang="ja-JP" altLang="en-US" sz="2200" dirty="0" smtClean="0"/>
              <a:t>が互いに頂点を交換しあう</a:t>
            </a:r>
            <a:endParaRPr lang="en-US" altLang="ja-JP" sz="2200" dirty="0"/>
          </a:p>
          <a:p>
            <a:pPr marL="457200" indent="-457200">
              <a:buFont typeface="+mj-lt"/>
              <a:buAutoNum type="arabicPeriod"/>
            </a:pPr>
            <a:r>
              <a:rPr lang="ja-JP" altLang="en-US" sz="2200" dirty="0" smtClean="0"/>
              <a:t>交換後の頂点を次</a:t>
            </a:r>
            <a:r>
              <a:rPr lang="en-US" altLang="ja-JP" sz="2200" dirty="0" smtClean="0"/>
              <a:t>frontier</a:t>
            </a:r>
            <a:r>
              <a:rPr lang="ja-JP" altLang="en-US" sz="2200" dirty="0" smtClean="0"/>
              <a:t>に追加する</a:t>
            </a:r>
            <a:endParaRPr lang="en-US" altLang="ja-JP" sz="2200" dirty="0" smtClean="0"/>
          </a:p>
        </p:txBody>
      </p:sp>
      <p:sp>
        <p:nvSpPr>
          <p:cNvPr id="5" name="日付プレースホルダー 4"/>
          <p:cNvSpPr>
            <a:spLocks noGrp="1"/>
          </p:cNvSpPr>
          <p:nvPr>
            <p:ph type="dt" sz="half" idx="10"/>
          </p:nvPr>
        </p:nvSpPr>
        <p:spPr/>
        <p:txBody>
          <a:bodyPr/>
          <a:lstStyle/>
          <a:p>
            <a:fld id="{387F95D5-6ED4-4F49-88CF-235D2A1BF8B6}" type="datetime1">
              <a:rPr kumimoji="1" lang="ja-JP" altLang="en-US" smtClean="0"/>
              <a:t>2014/12/04</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11CPSY</a:t>
            </a:r>
            <a:endParaRPr kumimoji="1" lang="ja-JP" altLang="en-US"/>
          </a:p>
        </p:txBody>
      </p:sp>
      <p:sp>
        <p:nvSpPr>
          <p:cNvPr id="7" name="スライド番号プレースホルダー 6"/>
          <p:cNvSpPr>
            <a:spLocks noGrp="1"/>
          </p:cNvSpPr>
          <p:nvPr>
            <p:ph type="sldNum" sz="quarter" idx="12"/>
          </p:nvPr>
        </p:nvSpPr>
        <p:spPr/>
        <p:txBody>
          <a:bodyPr/>
          <a:lstStyle/>
          <a:p>
            <a:fld id="{45E31C3F-C679-2546-A6E2-524E8614E711}" type="slidenum">
              <a:rPr kumimoji="1" lang="ja-JP" altLang="en-US" smtClean="0"/>
              <a:t>19</a:t>
            </a:fld>
            <a:endParaRPr kumimoji="1" lang="ja-JP" altLang="en-US"/>
          </a:p>
        </p:txBody>
      </p:sp>
      <p:grpSp>
        <p:nvGrpSpPr>
          <p:cNvPr id="3" name="図形グループ 2"/>
          <p:cNvGrpSpPr/>
          <p:nvPr/>
        </p:nvGrpSpPr>
        <p:grpSpPr>
          <a:xfrm>
            <a:off x="2151136" y="2829429"/>
            <a:ext cx="3175068" cy="462783"/>
            <a:chOff x="622232" y="3544067"/>
            <a:chExt cx="3175068" cy="462783"/>
          </a:xfrm>
        </p:grpSpPr>
        <p:sp>
          <p:nvSpPr>
            <p:cNvPr id="32" name="角丸四角形 31"/>
            <p:cNvSpPr/>
            <p:nvPr/>
          </p:nvSpPr>
          <p:spPr>
            <a:xfrm>
              <a:off x="622232" y="3544067"/>
              <a:ext cx="3175068" cy="462783"/>
            </a:xfrm>
            <a:prstGeom prst="roundRect">
              <a:avLst>
                <a:gd name="adj" fmla="val 21433"/>
              </a:avLst>
            </a:prstGeom>
            <a:ln w="28575" cmpd="sng"/>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p>
          </p:txBody>
        </p:sp>
        <p:sp>
          <p:nvSpPr>
            <p:cNvPr id="64" name="テキスト ボックス 63"/>
            <p:cNvSpPr txBox="1"/>
            <p:nvPr/>
          </p:nvSpPr>
          <p:spPr>
            <a:xfrm>
              <a:off x="716308" y="3627521"/>
              <a:ext cx="2985889" cy="307777"/>
            </a:xfrm>
            <a:prstGeom prst="rect">
              <a:avLst/>
            </a:prstGeom>
            <a:noFill/>
          </p:spPr>
          <p:txBody>
            <a:bodyPr wrap="none" rtlCol="0">
              <a:spAutoFit/>
            </a:bodyPr>
            <a:lstStyle/>
            <a:p>
              <a:r>
                <a:rPr kumimoji="1" lang="en-US" altLang="ja-JP" sz="1400" dirty="0" err="1" smtClean="0">
                  <a:latin typeface="Courier"/>
                  <a:cs typeface="Courier"/>
                </a:rPr>
                <a:t>conv</a:t>
              </a:r>
              <a:r>
                <a:rPr lang="en-US" altLang="ja-JP" sz="1400" dirty="0" err="1" smtClean="0">
                  <a:latin typeface="Courier"/>
                  <a:cs typeface="Courier"/>
                </a:rPr>
                <a:t>_array_to_queue</a:t>
              </a:r>
              <a:r>
                <a:rPr kumimoji="1" lang="en-US" altLang="ja-JP" sz="1400" dirty="0" err="1" smtClean="0">
                  <a:latin typeface="Courier"/>
                  <a:cs typeface="Courier"/>
                </a:rPr>
                <a:t>_kernel</a:t>
              </a:r>
              <a:endParaRPr kumimoji="1" lang="ja-JP" altLang="en-US" sz="1400" dirty="0">
                <a:latin typeface="Courier"/>
                <a:cs typeface="Courier"/>
              </a:endParaRPr>
            </a:p>
          </p:txBody>
        </p:sp>
      </p:grpSp>
      <p:graphicFrame>
        <p:nvGraphicFramePr>
          <p:cNvPr id="78" name="表 77"/>
          <p:cNvGraphicFramePr>
            <a:graphicFrameLocks noGrp="1"/>
          </p:cNvGraphicFramePr>
          <p:nvPr>
            <p:extLst>
              <p:ext uri="{D42A27DB-BD31-4B8C-83A1-F6EECF244321}">
                <p14:modId xmlns:p14="http://schemas.microsoft.com/office/powerpoint/2010/main" val="837514163"/>
              </p:ext>
            </p:extLst>
          </p:nvPr>
        </p:nvGraphicFramePr>
        <p:xfrm>
          <a:off x="2099368" y="3591747"/>
          <a:ext cx="1216424" cy="626532"/>
        </p:xfrm>
        <a:graphic>
          <a:graphicData uri="http://schemas.openxmlformats.org/drawingml/2006/table">
            <a:tbl>
              <a:tblPr bandRow="1">
                <a:tableStyleId>{5C22544A-7EE6-4342-B048-85BDC9FD1C3A}</a:tableStyleId>
              </a:tblPr>
              <a:tblGrid>
                <a:gridCol w="608212"/>
                <a:gridCol w="608212"/>
              </a:tblGrid>
              <a:tr h="626532">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r>
            </a:tbl>
          </a:graphicData>
        </a:graphic>
      </p:graphicFrame>
      <p:grpSp>
        <p:nvGrpSpPr>
          <p:cNvPr id="79" name="図形グループ 78"/>
          <p:cNvGrpSpPr/>
          <p:nvPr/>
        </p:nvGrpSpPr>
        <p:grpSpPr>
          <a:xfrm>
            <a:off x="2176662" y="3680540"/>
            <a:ext cx="1058756" cy="448945"/>
            <a:chOff x="767988" y="6219487"/>
            <a:chExt cx="1058756" cy="448945"/>
          </a:xfrm>
        </p:grpSpPr>
        <p:sp>
          <p:nvSpPr>
            <p:cNvPr id="80" name="円/楕円 79"/>
            <p:cNvSpPr/>
            <p:nvPr/>
          </p:nvSpPr>
          <p:spPr>
            <a:xfrm>
              <a:off x="767988" y="6219487"/>
              <a:ext cx="448945" cy="4489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1" name="円/楕円 80"/>
            <p:cNvSpPr/>
            <p:nvPr/>
          </p:nvSpPr>
          <p:spPr>
            <a:xfrm>
              <a:off x="1377799" y="6219487"/>
              <a:ext cx="448945" cy="4489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43" name="テキスト ボックス 42"/>
          <p:cNvSpPr txBox="1"/>
          <p:nvPr/>
        </p:nvSpPr>
        <p:spPr>
          <a:xfrm>
            <a:off x="3517165" y="3720347"/>
            <a:ext cx="415498" cy="369332"/>
          </a:xfrm>
          <a:prstGeom prst="rect">
            <a:avLst/>
          </a:prstGeom>
          <a:noFill/>
        </p:spPr>
        <p:txBody>
          <a:bodyPr wrap="none" rtlCol="0">
            <a:spAutoFit/>
          </a:bodyPr>
          <a:lstStyle/>
          <a:p>
            <a:r>
              <a:rPr kumimoji="1" lang="en-US" altLang="ja-JP" dirty="0" smtClean="0"/>
              <a:t>…</a:t>
            </a:r>
            <a:endParaRPr kumimoji="1" lang="ja-JP" altLang="en-US" dirty="0"/>
          </a:p>
        </p:txBody>
      </p:sp>
      <p:graphicFrame>
        <p:nvGraphicFramePr>
          <p:cNvPr id="90" name="表 89"/>
          <p:cNvGraphicFramePr>
            <a:graphicFrameLocks noGrp="1"/>
          </p:cNvGraphicFramePr>
          <p:nvPr>
            <p:extLst>
              <p:ext uri="{D42A27DB-BD31-4B8C-83A1-F6EECF244321}">
                <p14:modId xmlns:p14="http://schemas.microsoft.com/office/powerpoint/2010/main" val="1552925111"/>
              </p:ext>
            </p:extLst>
          </p:nvPr>
        </p:nvGraphicFramePr>
        <p:xfrm>
          <a:off x="2099368" y="4872668"/>
          <a:ext cx="620326" cy="626532"/>
        </p:xfrm>
        <a:graphic>
          <a:graphicData uri="http://schemas.openxmlformats.org/drawingml/2006/table">
            <a:tbl>
              <a:tblPr bandRow="1">
                <a:tableStyleId>{5C22544A-7EE6-4342-B048-85BDC9FD1C3A}</a:tableStyleId>
              </a:tblPr>
              <a:tblGrid>
                <a:gridCol w="620326"/>
              </a:tblGrid>
              <a:tr h="626532">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r>
            </a:tbl>
          </a:graphicData>
        </a:graphic>
      </p:graphicFrame>
      <p:sp>
        <p:nvSpPr>
          <p:cNvPr id="92" name="円/楕円 91"/>
          <p:cNvSpPr/>
          <p:nvPr/>
        </p:nvSpPr>
        <p:spPr>
          <a:xfrm>
            <a:off x="2176662" y="4961461"/>
            <a:ext cx="448945" cy="4489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4" name="テキスト ボックス 93"/>
          <p:cNvSpPr txBox="1"/>
          <p:nvPr/>
        </p:nvSpPr>
        <p:spPr>
          <a:xfrm>
            <a:off x="2739999" y="5028652"/>
            <a:ext cx="415498" cy="369332"/>
          </a:xfrm>
          <a:prstGeom prst="rect">
            <a:avLst/>
          </a:prstGeom>
          <a:noFill/>
        </p:spPr>
        <p:txBody>
          <a:bodyPr wrap="none" rtlCol="0">
            <a:spAutoFit/>
          </a:bodyPr>
          <a:lstStyle/>
          <a:p>
            <a:r>
              <a:rPr kumimoji="1" lang="en-US" altLang="ja-JP" dirty="0" smtClean="0"/>
              <a:t>…</a:t>
            </a:r>
            <a:endParaRPr kumimoji="1" lang="ja-JP" altLang="en-US" dirty="0"/>
          </a:p>
        </p:txBody>
      </p:sp>
      <p:graphicFrame>
        <p:nvGraphicFramePr>
          <p:cNvPr id="95" name="表 94"/>
          <p:cNvGraphicFramePr>
            <a:graphicFrameLocks noGrp="1"/>
          </p:cNvGraphicFramePr>
          <p:nvPr>
            <p:extLst>
              <p:ext uri="{D42A27DB-BD31-4B8C-83A1-F6EECF244321}">
                <p14:modId xmlns:p14="http://schemas.microsoft.com/office/powerpoint/2010/main" val="1701073586"/>
              </p:ext>
            </p:extLst>
          </p:nvPr>
        </p:nvGraphicFramePr>
        <p:xfrm>
          <a:off x="3189155" y="4872668"/>
          <a:ext cx="620326" cy="626532"/>
        </p:xfrm>
        <a:graphic>
          <a:graphicData uri="http://schemas.openxmlformats.org/drawingml/2006/table">
            <a:tbl>
              <a:tblPr bandRow="1">
                <a:tableStyleId>{5C22544A-7EE6-4342-B048-85BDC9FD1C3A}</a:tableStyleId>
              </a:tblPr>
              <a:tblGrid>
                <a:gridCol w="620326"/>
              </a:tblGrid>
              <a:tr h="626532">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r>
            </a:tbl>
          </a:graphicData>
        </a:graphic>
      </p:graphicFrame>
      <p:sp>
        <p:nvSpPr>
          <p:cNvPr id="96" name="円/楕円 95"/>
          <p:cNvSpPr/>
          <p:nvPr/>
        </p:nvSpPr>
        <p:spPr>
          <a:xfrm>
            <a:off x="3266449" y="4961461"/>
            <a:ext cx="448945" cy="4489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5" name="テキスト ボックス 54"/>
          <p:cNvSpPr txBox="1"/>
          <p:nvPr/>
        </p:nvSpPr>
        <p:spPr>
          <a:xfrm>
            <a:off x="2251865" y="5499200"/>
            <a:ext cx="1403186" cy="369332"/>
          </a:xfrm>
          <a:prstGeom prst="rect">
            <a:avLst/>
          </a:prstGeom>
          <a:noFill/>
        </p:spPr>
        <p:txBody>
          <a:bodyPr wrap="none" rtlCol="0">
            <a:spAutoFit/>
          </a:bodyPr>
          <a:lstStyle/>
          <a:p>
            <a:r>
              <a:rPr kumimoji="1" lang="en-US" altLang="ja-JP" dirty="0" smtClean="0"/>
              <a:t>from GPU 0</a:t>
            </a:r>
            <a:endParaRPr kumimoji="1" lang="ja-JP" altLang="en-US" dirty="0"/>
          </a:p>
        </p:txBody>
      </p:sp>
      <p:graphicFrame>
        <p:nvGraphicFramePr>
          <p:cNvPr id="102" name="表 101"/>
          <p:cNvGraphicFramePr>
            <a:graphicFrameLocks noGrp="1"/>
          </p:cNvGraphicFramePr>
          <p:nvPr>
            <p:extLst>
              <p:ext uri="{D42A27DB-BD31-4B8C-83A1-F6EECF244321}">
                <p14:modId xmlns:p14="http://schemas.microsoft.com/office/powerpoint/2010/main" val="2031657660"/>
              </p:ext>
            </p:extLst>
          </p:nvPr>
        </p:nvGraphicFramePr>
        <p:xfrm>
          <a:off x="4132142" y="4867786"/>
          <a:ext cx="620326" cy="626532"/>
        </p:xfrm>
        <a:graphic>
          <a:graphicData uri="http://schemas.openxmlformats.org/drawingml/2006/table">
            <a:tbl>
              <a:tblPr bandRow="1">
                <a:tableStyleId>{5C22544A-7EE6-4342-B048-85BDC9FD1C3A}</a:tableStyleId>
              </a:tblPr>
              <a:tblGrid>
                <a:gridCol w="620326"/>
              </a:tblGrid>
              <a:tr h="626532">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r>
            </a:tbl>
          </a:graphicData>
        </a:graphic>
      </p:graphicFrame>
      <p:sp>
        <p:nvSpPr>
          <p:cNvPr id="103" name="円/楕円 102"/>
          <p:cNvSpPr/>
          <p:nvPr/>
        </p:nvSpPr>
        <p:spPr>
          <a:xfrm>
            <a:off x="4209436" y="4956579"/>
            <a:ext cx="448945" cy="4489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4" name="テキスト ボックス 103"/>
          <p:cNvSpPr txBox="1"/>
          <p:nvPr/>
        </p:nvSpPr>
        <p:spPr>
          <a:xfrm>
            <a:off x="4772773" y="5023770"/>
            <a:ext cx="415498" cy="369332"/>
          </a:xfrm>
          <a:prstGeom prst="rect">
            <a:avLst/>
          </a:prstGeom>
          <a:noFill/>
        </p:spPr>
        <p:txBody>
          <a:bodyPr wrap="none" rtlCol="0">
            <a:spAutoFit/>
          </a:bodyPr>
          <a:lstStyle/>
          <a:p>
            <a:r>
              <a:rPr kumimoji="1" lang="en-US" altLang="ja-JP" dirty="0" smtClean="0"/>
              <a:t>…</a:t>
            </a:r>
            <a:endParaRPr kumimoji="1" lang="ja-JP" altLang="en-US" dirty="0"/>
          </a:p>
        </p:txBody>
      </p:sp>
      <p:graphicFrame>
        <p:nvGraphicFramePr>
          <p:cNvPr id="105" name="表 104"/>
          <p:cNvGraphicFramePr>
            <a:graphicFrameLocks noGrp="1"/>
          </p:cNvGraphicFramePr>
          <p:nvPr>
            <p:extLst>
              <p:ext uri="{D42A27DB-BD31-4B8C-83A1-F6EECF244321}">
                <p14:modId xmlns:p14="http://schemas.microsoft.com/office/powerpoint/2010/main" val="208604624"/>
              </p:ext>
            </p:extLst>
          </p:nvPr>
        </p:nvGraphicFramePr>
        <p:xfrm>
          <a:off x="5221929" y="4867786"/>
          <a:ext cx="620326" cy="626532"/>
        </p:xfrm>
        <a:graphic>
          <a:graphicData uri="http://schemas.openxmlformats.org/drawingml/2006/table">
            <a:tbl>
              <a:tblPr bandRow="1">
                <a:tableStyleId>{5C22544A-7EE6-4342-B048-85BDC9FD1C3A}</a:tableStyleId>
              </a:tblPr>
              <a:tblGrid>
                <a:gridCol w="620326"/>
              </a:tblGrid>
              <a:tr h="626532">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r>
            </a:tbl>
          </a:graphicData>
        </a:graphic>
      </p:graphicFrame>
      <p:sp>
        <p:nvSpPr>
          <p:cNvPr id="106" name="円/楕円 105"/>
          <p:cNvSpPr/>
          <p:nvPr/>
        </p:nvSpPr>
        <p:spPr>
          <a:xfrm>
            <a:off x="5299223" y="4956579"/>
            <a:ext cx="448945" cy="4489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7" name="テキスト ボックス 106"/>
          <p:cNvSpPr txBox="1"/>
          <p:nvPr/>
        </p:nvSpPr>
        <p:spPr>
          <a:xfrm>
            <a:off x="4284639" y="5494318"/>
            <a:ext cx="1403186" cy="369332"/>
          </a:xfrm>
          <a:prstGeom prst="rect">
            <a:avLst/>
          </a:prstGeom>
          <a:noFill/>
        </p:spPr>
        <p:txBody>
          <a:bodyPr wrap="none" rtlCol="0">
            <a:spAutoFit/>
          </a:bodyPr>
          <a:lstStyle/>
          <a:p>
            <a:r>
              <a:rPr kumimoji="1" lang="en-US" altLang="ja-JP" dirty="0" smtClean="0"/>
              <a:t>from GPU 1</a:t>
            </a:r>
            <a:endParaRPr kumimoji="1" lang="ja-JP" altLang="en-US" dirty="0"/>
          </a:p>
        </p:txBody>
      </p:sp>
      <p:sp>
        <p:nvSpPr>
          <p:cNvPr id="108" name="テキスト ボックス 107"/>
          <p:cNvSpPr txBox="1"/>
          <p:nvPr/>
        </p:nvSpPr>
        <p:spPr>
          <a:xfrm>
            <a:off x="6140223" y="5028652"/>
            <a:ext cx="877163"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109" name="テキスト ボックス 108"/>
          <p:cNvSpPr txBox="1"/>
          <p:nvPr/>
        </p:nvSpPr>
        <p:spPr>
          <a:xfrm>
            <a:off x="876385" y="4338221"/>
            <a:ext cx="2595582" cy="369332"/>
          </a:xfrm>
          <a:prstGeom prst="rect">
            <a:avLst/>
          </a:prstGeom>
          <a:noFill/>
        </p:spPr>
        <p:txBody>
          <a:bodyPr wrap="none" rtlCol="0">
            <a:spAutoFit/>
          </a:bodyPr>
          <a:lstStyle/>
          <a:p>
            <a:r>
              <a:rPr lang="en-US" altLang="ja-JP" dirty="0" smtClean="0"/>
              <a:t>(2) GPU</a:t>
            </a:r>
            <a:r>
              <a:rPr lang="ja-JP" altLang="en-US" dirty="0" smtClean="0"/>
              <a:t>間で頂点を交換</a:t>
            </a:r>
            <a:endParaRPr kumimoji="1" lang="ja-JP" altLang="en-US" dirty="0"/>
          </a:p>
        </p:txBody>
      </p:sp>
      <p:graphicFrame>
        <p:nvGraphicFramePr>
          <p:cNvPr id="110" name="表 109"/>
          <p:cNvGraphicFramePr>
            <a:graphicFrameLocks noGrp="1"/>
          </p:cNvGraphicFramePr>
          <p:nvPr>
            <p:extLst>
              <p:ext uri="{D42A27DB-BD31-4B8C-83A1-F6EECF244321}">
                <p14:modId xmlns:p14="http://schemas.microsoft.com/office/powerpoint/2010/main" val="1442261173"/>
              </p:ext>
            </p:extLst>
          </p:nvPr>
        </p:nvGraphicFramePr>
        <p:xfrm>
          <a:off x="2100523" y="6181305"/>
          <a:ext cx="4847168" cy="365760"/>
        </p:xfrm>
        <a:graphic>
          <a:graphicData uri="http://schemas.openxmlformats.org/drawingml/2006/table">
            <a:tbl>
              <a:tblPr bandRow="1">
                <a:tableStyleId>{5C22544A-7EE6-4342-B048-85BDC9FD1C3A}</a:tableStyleId>
              </a:tblPr>
              <a:tblGrid>
                <a:gridCol w="605896"/>
                <a:gridCol w="605896"/>
                <a:gridCol w="605896"/>
                <a:gridCol w="605896"/>
                <a:gridCol w="605896"/>
                <a:gridCol w="605896"/>
                <a:gridCol w="605896"/>
                <a:gridCol w="605896"/>
              </a:tblGrid>
              <a:tr h="365760">
                <a:tc>
                  <a:txBody>
                    <a:bodyPr/>
                    <a:lstStyle/>
                    <a:p>
                      <a:pPr algn="ctr"/>
                      <a:r>
                        <a:rPr kumimoji="1" lang="en-US" altLang="ja-JP" dirty="0" smtClean="0"/>
                        <a:t>0</a:t>
                      </a:r>
                      <a:endParaRPr kumimoji="1" lang="ja-JP" altLang="en-US"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lang="en-US" altLang="ja-JP" dirty="0" smtClean="0"/>
                        <a:t>0</a:t>
                      </a:r>
                      <a:endParaRPr lang="ja-JP" altLang="en-US"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t>0</a:t>
                      </a:r>
                      <a:endParaRPr kumimoji="1" lang="ja-JP" altLang="en-US"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rgbClr val="FFFFFF"/>
                          </a:solidFill>
                        </a:rPr>
                        <a:t>1</a:t>
                      </a:r>
                      <a:endParaRPr kumimoji="1" lang="ja-JP" altLang="en-US" dirty="0">
                        <a:solidFill>
                          <a:srgbClr val="FFFFFF"/>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accent1"/>
                    </a:solidFill>
                  </a:tcPr>
                </a:tc>
                <a:tc>
                  <a:txBody>
                    <a:bodyPr/>
                    <a:lstStyle/>
                    <a:p>
                      <a:pPr algn="ctr"/>
                      <a:r>
                        <a:rPr kumimoji="1" lang="en-US" altLang="ja-JP" dirty="0" smtClean="0"/>
                        <a:t>0</a:t>
                      </a:r>
                      <a:endParaRPr kumimoji="1" lang="ja-JP" altLang="en-US"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t>0</a:t>
                      </a:r>
                      <a:endParaRPr kumimoji="1" lang="ja-JP" altLang="en-US"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kumimoji="1" lang="en-US" altLang="ja-JP" dirty="0" smtClean="0">
                          <a:solidFill>
                            <a:srgbClr val="FFFFFF"/>
                          </a:solidFill>
                        </a:rPr>
                        <a:t>1</a:t>
                      </a:r>
                      <a:endParaRPr kumimoji="1" lang="ja-JP" altLang="en-US" dirty="0">
                        <a:solidFill>
                          <a:srgbClr val="FFFFFF"/>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accent1"/>
                    </a:solidFill>
                  </a:tcPr>
                </a:tc>
                <a:tc>
                  <a:txBody>
                    <a:bodyPr/>
                    <a:lstStyle/>
                    <a:p>
                      <a:pPr algn="ctr"/>
                      <a:r>
                        <a:rPr kumimoji="1" lang="en-US" altLang="ja-JP" dirty="0" smtClean="0"/>
                        <a:t>0</a:t>
                      </a:r>
                      <a:endParaRPr kumimoji="1" lang="ja-JP" altLang="en-US"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r>
            </a:tbl>
          </a:graphicData>
        </a:graphic>
      </p:graphicFrame>
      <p:sp>
        <p:nvSpPr>
          <p:cNvPr id="111" name="テキスト ボックス 110"/>
          <p:cNvSpPr txBox="1"/>
          <p:nvPr/>
        </p:nvSpPr>
        <p:spPr>
          <a:xfrm>
            <a:off x="1492483" y="6199731"/>
            <a:ext cx="505267" cy="369332"/>
          </a:xfrm>
          <a:prstGeom prst="rect">
            <a:avLst/>
          </a:prstGeom>
          <a:noFill/>
        </p:spPr>
        <p:txBody>
          <a:bodyPr wrap="none" rtlCol="0">
            <a:spAutoFit/>
          </a:bodyPr>
          <a:lstStyle/>
          <a:p>
            <a:r>
              <a:rPr kumimoji="1" lang="en-US" altLang="ja-JP" dirty="0" smtClean="0"/>
              <a:t>NA</a:t>
            </a:r>
          </a:p>
        </p:txBody>
      </p:sp>
      <p:sp>
        <p:nvSpPr>
          <p:cNvPr id="113" name="環状矢印 112"/>
          <p:cNvSpPr/>
          <p:nvPr/>
        </p:nvSpPr>
        <p:spPr>
          <a:xfrm rot="5400000" flipV="1">
            <a:off x="1327455" y="3002600"/>
            <a:ext cx="978408" cy="978408"/>
          </a:xfrm>
          <a:prstGeom prst="circular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solidFill>
                <a:schemeClr val="tx1"/>
              </a:solidFill>
            </a:endParaRPr>
          </a:p>
        </p:txBody>
      </p:sp>
      <p:sp>
        <p:nvSpPr>
          <p:cNvPr id="114" name="環状矢印 113"/>
          <p:cNvSpPr/>
          <p:nvPr/>
        </p:nvSpPr>
        <p:spPr>
          <a:xfrm rot="5400000" flipV="1">
            <a:off x="1327455" y="5196757"/>
            <a:ext cx="978408" cy="978408"/>
          </a:xfrm>
          <a:prstGeom prst="circular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solidFill>
                <a:schemeClr val="tx1"/>
              </a:solidFill>
            </a:endParaRPr>
          </a:p>
        </p:txBody>
      </p:sp>
      <p:sp>
        <p:nvSpPr>
          <p:cNvPr id="115" name="テキスト ボックス 114"/>
          <p:cNvSpPr txBox="1"/>
          <p:nvPr/>
        </p:nvSpPr>
        <p:spPr>
          <a:xfrm>
            <a:off x="876385" y="3311208"/>
            <a:ext cx="466782" cy="369332"/>
          </a:xfrm>
          <a:prstGeom prst="rect">
            <a:avLst/>
          </a:prstGeom>
          <a:noFill/>
        </p:spPr>
        <p:txBody>
          <a:bodyPr wrap="none" rtlCol="0">
            <a:spAutoFit/>
          </a:bodyPr>
          <a:lstStyle/>
          <a:p>
            <a:r>
              <a:rPr lang="en-US" altLang="ja-JP" dirty="0" smtClean="0"/>
              <a:t>(1)</a:t>
            </a:r>
            <a:endParaRPr kumimoji="1" lang="ja-JP" altLang="en-US" dirty="0"/>
          </a:p>
        </p:txBody>
      </p:sp>
      <p:sp>
        <p:nvSpPr>
          <p:cNvPr id="116" name="テキスト ボックス 115"/>
          <p:cNvSpPr txBox="1"/>
          <p:nvPr/>
        </p:nvSpPr>
        <p:spPr>
          <a:xfrm>
            <a:off x="876385" y="5499200"/>
            <a:ext cx="466782" cy="369332"/>
          </a:xfrm>
          <a:prstGeom prst="rect">
            <a:avLst/>
          </a:prstGeom>
          <a:noFill/>
        </p:spPr>
        <p:txBody>
          <a:bodyPr wrap="none" rtlCol="0">
            <a:spAutoFit/>
          </a:bodyPr>
          <a:lstStyle/>
          <a:p>
            <a:r>
              <a:rPr lang="en-US" altLang="ja-JP" dirty="0" smtClean="0"/>
              <a:t>(3)</a:t>
            </a:r>
            <a:endParaRPr kumimoji="1" lang="ja-JP" altLang="en-US" dirty="0"/>
          </a:p>
        </p:txBody>
      </p:sp>
      <p:sp>
        <p:nvSpPr>
          <p:cNvPr id="118" name="テキスト ボックス 117"/>
          <p:cNvSpPr txBox="1"/>
          <p:nvPr/>
        </p:nvSpPr>
        <p:spPr>
          <a:xfrm>
            <a:off x="7017386" y="6199731"/>
            <a:ext cx="877163" cy="369332"/>
          </a:xfrm>
          <a:prstGeom prst="rect">
            <a:avLst/>
          </a:prstGeom>
          <a:noFill/>
        </p:spPr>
        <p:txBody>
          <a:bodyPr wrap="none" rtlCol="0">
            <a:spAutoFit/>
          </a:bodyPr>
          <a:lstStyle/>
          <a:p>
            <a:r>
              <a:rPr kumimoji="1" lang="en-US" altLang="ja-JP" dirty="0" smtClean="0"/>
              <a:t>………</a:t>
            </a:r>
            <a:endParaRPr kumimoji="1" lang="ja-JP" altLang="en-US" dirty="0"/>
          </a:p>
        </p:txBody>
      </p:sp>
      <p:cxnSp>
        <p:nvCxnSpPr>
          <p:cNvPr id="120" name="直線コネクタ 119"/>
          <p:cNvCxnSpPr/>
          <p:nvPr/>
        </p:nvCxnSpPr>
        <p:spPr>
          <a:xfrm>
            <a:off x="3971863" y="4743428"/>
            <a:ext cx="0" cy="1032097"/>
          </a:xfrm>
          <a:prstGeom prst="line">
            <a:avLst/>
          </a:prstGeom>
          <a:ln>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121" name="直線コネクタ 120"/>
          <p:cNvCxnSpPr/>
          <p:nvPr/>
        </p:nvCxnSpPr>
        <p:spPr>
          <a:xfrm>
            <a:off x="6005785" y="4743428"/>
            <a:ext cx="0" cy="1032097"/>
          </a:xfrm>
          <a:prstGeom prst="line">
            <a:avLst/>
          </a:prstGeom>
          <a:ln>
            <a:solidFill>
              <a:srgbClr val="000000"/>
            </a:solidFill>
            <a:prstDash val="sysDash"/>
          </a:ln>
        </p:spPr>
        <p:style>
          <a:lnRef idx="2">
            <a:schemeClr val="accent1"/>
          </a:lnRef>
          <a:fillRef idx="0">
            <a:schemeClr val="accent1"/>
          </a:fillRef>
          <a:effectRef idx="1">
            <a:schemeClr val="accent1"/>
          </a:effectRef>
          <a:fontRef idx="minor">
            <a:schemeClr val="tx1"/>
          </a:fontRef>
        </p:style>
      </p:cxnSp>
      <p:graphicFrame>
        <p:nvGraphicFramePr>
          <p:cNvPr id="122" name="表 121"/>
          <p:cNvGraphicFramePr>
            <a:graphicFrameLocks noGrp="1"/>
          </p:cNvGraphicFramePr>
          <p:nvPr>
            <p:extLst>
              <p:ext uri="{D42A27DB-BD31-4B8C-83A1-F6EECF244321}">
                <p14:modId xmlns:p14="http://schemas.microsoft.com/office/powerpoint/2010/main" val="1296262738"/>
              </p:ext>
            </p:extLst>
          </p:nvPr>
        </p:nvGraphicFramePr>
        <p:xfrm>
          <a:off x="4132142" y="3591747"/>
          <a:ext cx="620326" cy="626532"/>
        </p:xfrm>
        <a:graphic>
          <a:graphicData uri="http://schemas.openxmlformats.org/drawingml/2006/table">
            <a:tbl>
              <a:tblPr bandRow="1">
                <a:tableStyleId>{5C22544A-7EE6-4342-B048-85BDC9FD1C3A}</a:tableStyleId>
              </a:tblPr>
              <a:tblGrid>
                <a:gridCol w="620326"/>
              </a:tblGrid>
              <a:tr h="626532">
                <a:tc>
                  <a:txBody>
                    <a:bodyPr/>
                    <a:lstStyle/>
                    <a:p>
                      <a:pPr algn="ctr"/>
                      <a:endParaRPr kumimoji="1" lang="ja-JP" altLang="en-US" dirty="0">
                        <a:solidFill>
                          <a:schemeClr val="tx1"/>
                        </a:solidFill>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r>
            </a:tbl>
          </a:graphicData>
        </a:graphic>
      </p:graphicFrame>
      <p:sp>
        <p:nvSpPr>
          <p:cNvPr id="123" name="円/楕円 122"/>
          <p:cNvSpPr/>
          <p:nvPr/>
        </p:nvSpPr>
        <p:spPr>
          <a:xfrm>
            <a:off x="4209436" y="3680540"/>
            <a:ext cx="448945" cy="4489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custDataLst>
      <p:tags r:id="rId1"/>
    </p:custDataLst>
    <p:extLst>
      <p:ext uri="{BB962C8B-B14F-4D97-AF65-F5344CB8AC3E}">
        <p14:creationId xmlns:p14="http://schemas.microsoft.com/office/powerpoint/2010/main" val="24475679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Outline</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ja-JP" altLang="en-US" dirty="0" smtClean="0"/>
              <a:t>背景</a:t>
            </a:r>
            <a:endParaRPr kumimoji="1" lang="en-US" altLang="ja-JP" dirty="0" smtClean="0"/>
          </a:p>
          <a:p>
            <a:r>
              <a:rPr kumimoji="1" lang="ja-JP" altLang="en-US" dirty="0" smtClean="0"/>
              <a:t>システムの</a:t>
            </a:r>
            <a:r>
              <a:rPr lang="ja-JP" altLang="en-US" dirty="0" smtClean="0"/>
              <a:t>概要</a:t>
            </a:r>
            <a:endParaRPr kumimoji="1" lang="en-US" altLang="ja-JP" dirty="0" smtClean="0"/>
          </a:p>
          <a:p>
            <a:pPr lvl="1"/>
            <a:r>
              <a:rPr kumimoji="1" lang="en-US" altLang="ja-JP" dirty="0" err="1" smtClean="0"/>
              <a:t>ExpEther</a:t>
            </a:r>
            <a:endParaRPr kumimoji="1" lang="en-US" altLang="ja-JP" dirty="0" smtClean="0"/>
          </a:p>
          <a:p>
            <a:pPr lvl="1"/>
            <a:r>
              <a:rPr kumimoji="1" lang="en-US" altLang="ja-JP" dirty="0" err="1" smtClean="0"/>
              <a:t>ExpEther</a:t>
            </a:r>
            <a:r>
              <a:rPr kumimoji="1" lang="ja-JP" altLang="en-US" dirty="0" smtClean="0"/>
              <a:t>を用いたマルチ</a:t>
            </a:r>
            <a:r>
              <a:rPr kumimoji="1" lang="en-US" altLang="ja-JP" dirty="0" smtClean="0"/>
              <a:t>GPU</a:t>
            </a:r>
            <a:r>
              <a:rPr kumimoji="1" lang="ja-JP" altLang="en-US" dirty="0" smtClean="0"/>
              <a:t>システム</a:t>
            </a:r>
            <a:endParaRPr kumimoji="1" lang="en-US" altLang="ja-JP" dirty="0" smtClean="0"/>
          </a:p>
          <a:p>
            <a:r>
              <a:rPr lang="ja-JP" altLang="en-US" dirty="0" smtClean="0"/>
              <a:t>幅優先探索</a:t>
            </a:r>
            <a:r>
              <a:rPr lang="en-US" altLang="ja-JP" dirty="0" smtClean="0"/>
              <a:t>(BFS)</a:t>
            </a:r>
            <a:endParaRPr kumimoji="1" lang="en-US" altLang="ja-JP" dirty="0" smtClean="0"/>
          </a:p>
          <a:p>
            <a:pPr lvl="1"/>
            <a:r>
              <a:rPr lang="ja-JP" altLang="en-US" dirty="0" smtClean="0"/>
              <a:t>幅優先探索</a:t>
            </a:r>
            <a:r>
              <a:rPr lang="en-US" altLang="ja-JP" dirty="0" smtClean="0"/>
              <a:t>(BFS)</a:t>
            </a:r>
            <a:endParaRPr kumimoji="1" lang="en-US" altLang="ja-JP" dirty="0" smtClean="0"/>
          </a:p>
          <a:p>
            <a:pPr lvl="1"/>
            <a:r>
              <a:rPr kumimoji="1" lang="en-US" altLang="ja-JP" dirty="0" smtClean="0"/>
              <a:t>Level synchronized BFS</a:t>
            </a:r>
          </a:p>
          <a:p>
            <a:pPr lvl="1"/>
            <a:r>
              <a:rPr lang="ja-JP" altLang="en-US" dirty="0" smtClean="0"/>
              <a:t>マルチ</a:t>
            </a:r>
            <a:r>
              <a:rPr lang="en-US" altLang="ja-JP" dirty="0" smtClean="0"/>
              <a:t>GPU</a:t>
            </a:r>
            <a:r>
              <a:rPr lang="ja-JP" altLang="en-US" dirty="0" smtClean="0"/>
              <a:t>システムにおける</a:t>
            </a:r>
            <a:r>
              <a:rPr lang="en-US" altLang="ja-JP" dirty="0" smtClean="0"/>
              <a:t>BFS</a:t>
            </a:r>
            <a:endParaRPr kumimoji="1" lang="en-US" altLang="ja-JP" dirty="0" smtClean="0"/>
          </a:p>
          <a:p>
            <a:r>
              <a:rPr kumimoji="1" lang="ja-JP" altLang="en-US" dirty="0" smtClean="0"/>
              <a:t>関連研究</a:t>
            </a:r>
            <a:endParaRPr kumimoji="1" lang="en-US" altLang="ja-JP" dirty="0" smtClean="0"/>
          </a:p>
          <a:p>
            <a:pPr lvl="1"/>
            <a:r>
              <a:rPr kumimoji="1" lang="en-US" altLang="ja-JP" dirty="0" smtClean="0"/>
              <a:t>Simple BFS [</a:t>
            </a:r>
            <a:r>
              <a:rPr lang="en-US" altLang="ja-JP" dirty="0"/>
              <a:t>P. </a:t>
            </a:r>
            <a:r>
              <a:rPr lang="en-US" altLang="ja-JP" dirty="0" smtClean="0"/>
              <a:t>Harish, </a:t>
            </a:r>
            <a:r>
              <a:rPr lang="en-US" altLang="ja-JP" dirty="0" err="1" smtClean="0"/>
              <a:t>HiPC</a:t>
            </a:r>
            <a:r>
              <a:rPr lang="en-US" altLang="ja-JP" dirty="0" smtClean="0"/>
              <a:t> 2007]</a:t>
            </a:r>
            <a:endParaRPr kumimoji="1" lang="en-US" altLang="ja-JP" dirty="0" smtClean="0"/>
          </a:p>
          <a:p>
            <a:pPr lvl="1"/>
            <a:r>
              <a:rPr kumimoji="1" lang="en-US" altLang="ja-JP" dirty="0" smtClean="0"/>
              <a:t>Pre-research BFS [T. </a:t>
            </a:r>
            <a:r>
              <a:rPr kumimoji="1" lang="en-US" altLang="ja-JP" dirty="0" err="1" smtClean="0"/>
              <a:t>Mitsuishi</a:t>
            </a:r>
            <a:r>
              <a:rPr kumimoji="1" lang="en-US" altLang="ja-JP" dirty="0" smtClean="0"/>
              <a:t>, HEART2014]</a:t>
            </a:r>
          </a:p>
          <a:p>
            <a:r>
              <a:rPr kumimoji="1" lang="ja-JP" altLang="en-US" dirty="0" smtClean="0"/>
              <a:t>提案手法</a:t>
            </a:r>
            <a:endParaRPr kumimoji="1" lang="en-US" altLang="ja-JP" dirty="0" smtClean="0"/>
          </a:p>
          <a:p>
            <a:r>
              <a:rPr kumimoji="1" lang="ja-JP" altLang="en-US" dirty="0" smtClean="0"/>
              <a:t>評価</a:t>
            </a:r>
            <a:endParaRPr kumimoji="1" lang="en-US" altLang="ja-JP" dirty="0" smtClean="0"/>
          </a:p>
          <a:p>
            <a:pPr lvl="1"/>
            <a:r>
              <a:rPr kumimoji="1" lang="ja-JP" altLang="en-US" dirty="0" smtClean="0"/>
              <a:t>評価環境，ベンチマーク</a:t>
            </a:r>
            <a:endParaRPr kumimoji="1" lang="en-US" altLang="ja-JP" dirty="0" smtClean="0"/>
          </a:p>
          <a:p>
            <a:pPr lvl="1"/>
            <a:r>
              <a:rPr kumimoji="1" lang="en-US" altLang="ja-JP" dirty="0" smtClean="0"/>
              <a:t>BFS</a:t>
            </a:r>
            <a:r>
              <a:rPr kumimoji="1" lang="ja-JP" altLang="en-US" dirty="0" smtClean="0"/>
              <a:t>各種の比較</a:t>
            </a:r>
            <a:endParaRPr kumimoji="1" lang="en-US" altLang="ja-JP" dirty="0" smtClean="0"/>
          </a:p>
          <a:p>
            <a:pPr lvl="1"/>
            <a:r>
              <a:rPr kumimoji="1" lang="en-US" altLang="ja-JP" dirty="0" smtClean="0"/>
              <a:t>Proposed BFS</a:t>
            </a:r>
            <a:r>
              <a:rPr kumimoji="1" lang="ja-JP" altLang="en-US" dirty="0" smtClean="0"/>
              <a:t>と</a:t>
            </a:r>
            <a:r>
              <a:rPr kumimoji="1" lang="en-US" altLang="ja-JP" dirty="0" smtClean="0"/>
              <a:t>GPU</a:t>
            </a:r>
            <a:r>
              <a:rPr lang="ja-JP" altLang="en-US" dirty="0" smtClean="0"/>
              <a:t>台数の評価</a:t>
            </a:r>
            <a:endParaRPr kumimoji="1" lang="en-US" altLang="ja-JP" dirty="0" smtClean="0"/>
          </a:p>
          <a:p>
            <a:r>
              <a:rPr kumimoji="1" lang="ja-JP" altLang="en-US" dirty="0" smtClean="0"/>
              <a:t>結論</a:t>
            </a:r>
            <a:endParaRPr kumimoji="1" lang="en-US" altLang="ja-JP" dirty="0" smtClean="0"/>
          </a:p>
          <a:p>
            <a:pPr lvl="1"/>
            <a:endParaRPr kumimoji="1" lang="en-US" altLang="ja-JP" dirty="0" smtClean="0">
              <a:solidFill>
                <a:schemeClr val="bg1">
                  <a:lumMod val="85000"/>
                </a:schemeClr>
              </a:solidFill>
            </a:endParaRPr>
          </a:p>
          <a:p>
            <a:pPr lvl="1"/>
            <a:endParaRPr kumimoji="1" lang="ja-JP" altLang="en-US" dirty="0"/>
          </a:p>
        </p:txBody>
      </p:sp>
      <p:sp>
        <p:nvSpPr>
          <p:cNvPr id="4" name="日付プレースホルダー 3"/>
          <p:cNvSpPr>
            <a:spLocks noGrp="1"/>
          </p:cNvSpPr>
          <p:nvPr>
            <p:ph type="dt" sz="half" idx="10"/>
          </p:nvPr>
        </p:nvSpPr>
        <p:spPr/>
        <p:txBody>
          <a:bodyPr/>
          <a:lstStyle/>
          <a:p>
            <a:fld id="{B0A81C81-1665-7E4C-83F6-53CABAABA433}" type="datetime1">
              <a:rPr lang="ja-JP" altLang="en-US" smtClean="0"/>
              <a:t>2014/12/04</a:t>
            </a:fld>
            <a:endParaRPr lang="en-US" dirty="0"/>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2</a:t>
            </a:fld>
            <a:endParaRPr lang="en-US"/>
          </a:p>
        </p:txBody>
      </p:sp>
      <p:sp>
        <p:nvSpPr>
          <p:cNvPr id="6" name="フッター プレースホルダー 5"/>
          <p:cNvSpPr>
            <a:spLocks noGrp="1"/>
          </p:cNvSpPr>
          <p:nvPr>
            <p:ph type="ftr" sz="quarter" idx="11"/>
          </p:nvPr>
        </p:nvSpPr>
        <p:spPr/>
        <p:txBody>
          <a:bodyPr/>
          <a:lstStyle/>
          <a:p>
            <a:r>
              <a:rPr kumimoji="1" lang="en-US" altLang="ja-JP" smtClean="0"/>
              <a:t>11CPSY</a:t>
            </a:r>
            <a:endParaRPr kumimoji="1" lang="ja-JP" altLang="en-US"/>
          </a:p>
        </p:txBody>
      </p:sp>
    </p:spTree>
    <p:extLst>
      <p:ext uri="{BB962C8B-B14F-4D97-AF65-F5344CB8AC3E}">
        <p14:creationId xmlns:p14="http://schemas.microsoft.com/office/powerpoint/2010/main" val="368546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a:t>
            </a:r>
            <a:r>
              <a:rPr lang="en-US" altLang="ja-JP" dirty="0" smtClean="0"/>
              <a:t>―GPU</a:t>
            </a:r>
            <a:r>
              <a:rPr lang="ja-JP" altLang="en-US" dirty="0" smtClean="0"/>
              <a:t>間通信</a:t>
            </a:r>
            <a:endParaRPr kumimoji="1" lang="ja-JP" altLang="en-US" dirty="0"/>
          </a:p>
        </p:txBody>
      </p:sp>
      <p:sp>
        <p:nvSpPr>
          <p:cNvPr id="3" name="コンテンツ プレースホルダー 2"/>
          <p:cNvSpPr>
            <a:spLocks noGrp="1"/>
          </p:cNvSpPr>
          <p:nvPr>
            <p:ph idx="1"/>
          </p:nvPr>
        </p:nvSpPr>
        <p:spPr>
          <a:xfrm>
            <a:off x="457200" y="1600200"/>
            <a:ext cx="8229600" cy="1706496"/>
          </a:xfrm>
        </p:spPr>
        <p:txBody>
          <a:bodyPr>
            <a:normAutofit fontScale="92500" lnSpcReduction="10000"/>
          </a:bodyPr>
          <a:lstStyle/>
          <a:p>
            <a:r>
              <a:rPr kumimoji="1" lang="ja-JP" altLang="en-US" dirty="0" smtClean="0"/>
              <a:t>各</a:t>
            </a:r>
            <a:r>
              <a:rPr kumimoji="1" lang="en-US" altLang="ja-JP" dirty="0" smtClean="0"/>
              <a:t>GPU</a:t>
            </a:r>
            <a:r>
              <a:rPr kumimoji="1" lang="ja-JP" altLang="en-US" dirty="0" smtClean="0"/>
              <a:t>が他の全</a:t>
            </a:r>
            <a:r>
              <a:rPr kumimoji="1" lang="en-US" altLang="ja-JP" dirty="0" smtClean="0"/>
              <a:t>GPU</a:t>
            </a:r>
            <a:r>
              <a:rPr kumimoji="1" lang="ja-JP" altLang="en-US" dirty="0" smtClean="0"/>
              <a:t>と</a:t>
            </a:r>
            <a:r>
              <a:rPr kumimoji="1" lang="en-US" altLang="ja-JP" dirty="0" smtClean="0"/>
              <a:t>Unified Virtual Addressing(UVA)</a:t>
            </a:r>
            <a:r>
              <a:rPr kumimoji="1" lang="ja-JP" altLang="en-US" dirty="0" smtClean="0"/>
              <a:t>空間を用いて頂点を交換</a:t>
            </a:r>
            <a:endParaRPr kumimoji="1" lang="en-US" altLang="ja-JP" dirty="0" smtClean="0"/>
          </a:p>
          <a:p>
            <a:pPr lvl="1"/>
            <a:r>
              <a:rPr lang="en-US" altLang="ja-JP" dirty="0" err="1" smtClean="0"/>
              <a:t>ExpEther</a:t>
            </a:r>
            <a:r>
              <a:rPr lang="ja-JP" altLang="en-US" dirty="0" smtClean="0"/>
              <a:t>を用いたマルチ</a:t>
            </a:r>
            <a:r>
              <a:rPr lang="en-US" altLang="ja-JP" dirty="0" smtClean="0"/>
              <a:t>GPU</a:t>
            </a:r>
            <a:r>
              <a:rPr lang="ja-JP" altLang="en-US" dirty="0" smtClean="0"/>
              <a:t>システムは単一ホストのシステム</a:t>
            </a:r>
            <a:endParaRPr lang="en-US" altLang="ja-JP" dirty="0" smtClean="0"/>
          </a:p>
          <a:p>
            <a:pPr lvl="1"/>
            <a:r>
              <a:rPr lang="en-US" altLang="ja-JP" dirty="0" err="1" smtClean="0">
                <a:latin typeface="Courier"/>
                <a:cs typeface="Courier"/>
              </a:rPr>
              <a:t>cudaMemcpyPeerAsync</a:t>
            </a:r>
            <a:r>
              <a:rPr lang="en-US" altLang="ja-JP" dirty="0" smtClean="0"/>
              <a:t>, </a:t>
            </a:r>
            <a:r>
              <a:rPr lang="en-US" altLang="ja-JP" dirty="0" err="1" smtClean="0">
                <a:latin typeface="Courier"/>
                <a:cs typeface="Courier"/>
              </a:rPr>
              <a:t>cudaStreamSynchronize</a:t>
            </a:r>
            <a:endParaRPr lang="en-US" altLang="ja-JP" dirty="0" smtClean="0">
              <a:latin typeface="Courier"/>
              <a:cs typeface="Courier"/>
            </a:endParaRPr>
          </a:p>
          <a:p>
            <a:r>
              <a:rPr lang="en-US" altLang="ja-JP" dirty="0" smtClean="0"/>
              <a:t>Left-Right approach[5]</a:t>
            </a:r>
            <a:r>
              <a:rPr lang="ja-JP" altLang="en-US" dirty="0" smtClean="0"/>
              <a:t>を応用して総計のスループットを上げる</a:t>
            </a:r>
            <a:endParaRPr lang="en-US" altLang="ja-JP" dirty="0" smtClean="0"/>
          </a:p>
        </p:txBody>
      </p:sp>
      <p:sp>
        <p:nvSpPr>
          <p:cNvPr id="4" name="日付プレースホルダー 3"/>
          <p:cNvSpPr>
            <a:spLocks noGrp="1"/>
          </p:cNvSpPr>
          <p:nvPr>
            <p:ph type="dt" sz="half" idx="10"/>
          </p:nvPr>
        </p:nvSpPr>
        <p:spPr/>
        <p:txBody>
          <a:bodyPr/>
          <a:lstStyle/>
          <a:p>
            <a:fld id="{33965C35-A254-BC47-BC97-0FE58EEDA606}" type="datetime1">
              <a:rPr kumimoji="1" lang="ja-JP" altLang="en-US" smtClean="0"/>
              <a:t>2014/12/04</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11CPSY</a:t>
            </a:r>
            <a:endParaRPr kumimoji="1" lang="ja-JP" altLang="en-US"/>
          </a:p>
        </p:txBody>
      </p:sp>
      <p:sp>
        <p:nvSpPr>
          <p:cNvPr id="7" name="スライド番号プレースホルダー 6"/>
          <p:cNvSpPr>
            <a:spLocks noGrp="1"/>
          </p:cNvSpPr>
          <p:nvPr>
            <p:ph type="sldNum" sz="quarter" idx="12"/>
          </p:nvPr>
        </p:nvSpPr>
        <p:spPr/>
        <p:txBody>
          <a:bodyPr/>
          <a:lstStyle/>
          <a:p>
            <a:fld id="{45E31C3F-C679-2546-A6E2-524E8614E711}" type="slidenum">
              <a:rPr kumimoji="1" lang="ja-JP" altLang="en-US" smtClean="0"/>
              <a:t>20</a:t>
            </a:fld>
            <a:endParaRPr kumimoji="1" lang="ja-JP" altLang="en-US"/>
          </a:p>
        </p:txBody>
      </p:sp>
      <p:sp>
        <p:nvSpPr>
          <p:cNvPr id="8" name="テキスト ボックス 7"/>
          <p:cNvSpPr txBox="1"/>
          <p:nvPr/>
        </p:nvSpPr>
        <p:spPr>
          <a:xfrm>
            <a:off x="1043314" y="6233675"/>
            <a:ext cx="6677128" cy="461665"/>
          </a:xfrm>
          <a:prstGeom prst="rect">
            <a:avLst/>
          </a:prstGeom>
          <a:noFill/>
        </p:spPr>
        <p:txBody>
          <a:bodyPr wrap="none" rtlCol="0">
            <a:spAutoFit/>
          </a:bodyPr>
          <a:lstStyle/>
          <a:p>
            <a:r>
              <a:rPr lang="en-US" altLang="ja-JP" baseline="30000" dirty="0" smtClean="0"/>
              <a:t>[5] L</a:t>
            </a:r>
            <a:r>
              <a:rPr lang="en-US" altLang="ja-JP" baseline="30000" dirty="0"/>
              <a:t>. Barnes. Multi-</a:t>
            </a:r>
            <a:r>
              <a:rPr lang="en-US" altLang="ja-JP" baseline="30000" dirty="0" err="1"/>
              <a:t>gpu</a:t>
            </a:r>
            <a:r>
              <a:rPr lang="en-US" altLang="ja-JP" baseline="30000" dirty="0"/>
              <a:t> programming, </a:t>
            </a:r>
            <a:r>
              <a:rPr lang="en-US" altLang="ja-JP" baseline="30000" dirty="0" smtClean="0"/>
              <a:t>GTC2013</a:t>
            </a:r>
            <a:r>
              <a:rPr lang="en-US" altLang="ja-JP" baseline="30000" dirty="0"/>
              <a:t>. </a:t>
            </a:r>
            <a:endParaRPr lang="en-US" altLang="ja-JP" baseline="30000" dirty="0" smtClean="0"/>
          </a:p>
          <a:p>
            <a:r>
              <a:rPr lang="en-US" altLang="ja-JP" baseline="30000" dirty="0" smtClean="0"/>
              <a:t>http</a:t>
            </a:r>
            <a:r>
              <a:rPr lang="en-US" altLang="ja-JP" baseline="30000" dirty="0"/>
              <a:t>://</a:t>
            </a:r>
            <a:r>
              <a:rPr lang="en-US" altLang="ja-JP" baseline="30000" dirty="0" err="1" smtClean="0"/>
              <a:t>ondemand.gputechconf.com</a:t>
            </a:r>
            <a:r>
              <a:rPr lang="en-US" altLang="ja-JP" baseline="30000" dirty="0"/>
              <a:t>/</a:t>
            </a:r>
            <a:r>
              <a:rPr lang="en-US" altLang="ja-JP" baseline="30000" dirty="0" err="1"/>
              <a:t>gtc</a:t>
            </a:r>
            <a:r>
              <a:rPr lang="en-US" altLang="ja-JP" baseline="30000" dirty="0"/>
              <a:t>/2013/presentations/S3465</a:t>
            </a:r>
            <a:r>
              <a:rPr lang="en-US" altLang="ja-JP" baseline="30000" dirty="0" smtClean="0"/>
              <a:t>-Multi</a:t>
            </a:r>
            <a:r>
              <a:rPr lang="en-US" altLang="ja-JP" baseline="30000" dirty="0"/>
              <a:t>-GPU-Programming.pdf.</a:t>
            </a:r>
            <a:endParaRPr kumimoji="1" lang="ja-JP" altLang="en-US" dirty="0"/>
          </a:p>
        </p:txBody>
      </p:sp>
      <p:grpSp>
        <p:nvGrpSpPr>
          <p:cNvPr id="81" name="図形グループ 80"/>
          <p:cNvGrpSpPr/>
          <p:nvPr/>
        </p:nvGrpSpPr>
        <p:grpSpPr>
          <a:xfrm>
            <a:off x="1733370" y="4041514"/>
            <a:ext cx="5677258" cy="1861015"/>
            <a:chOff x="1733371" y="3658132"/>
            <a:chExt cx="5677258" cy="1861015"/>
          </a:xfrm>
        </p:grpSpPr>
        <p:sp>
          <p:nvSpPr>
            <p:cNvPr id="11" name="正方形/長方形 10"/>
            <p:cNvSpPr/>
            <p:nvPr/>
          </p:nvSpPr>
          <p:spPr>
            <a:xfrm>
              <a:off x="1733372" y="5087839"/>
              <a:ext cx="914400" cy="4313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GPU 0</a:t>
              </a:r>
              <a:endParaRPr kumimoji="1" lang="ja-JP" altLang="en-US" dirty="0"/>
            </a:p>
          </p:txBody>
        </p:sp>
        <p:sp>
          <p:nvSpPr>
            <p:cNvPr id="12" name="正方形/長方形 11"/>
            <p:cNvSpPr/>
            <p:nvPr/>
          </p:nvSpPr>
          <p:spPr>
            <a:xfrm>
              <a:off x="3320991" y="5087839"/>
              <a:ext cx="914400" cy="4313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GPU 1</a:t>
              </a:r>
              <a:endParaRPr kumimoji="1" lang="ja-JP" altLang="en-US" dirty="0"/>
            </a:p>
          </p:txBody>
        </p:sp>
        <p:sp>
          <p:nvSpPr>
            <p:cNvPr id="14" name="正方形/長方形 13"/>
            <p:cNvSpPr/>
            <p:nvPr/>
          </p:nvSpPr>
          <p:spPr>
            <a:xfrm>
              <a:off x="4908610" y="5087839"/>
              <a:ext cx="914400" cy="4313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GPU 2</a:t>
              </a:r>
              <a:endParaRPr kumimoji="1" lang="ja-JP" altLang="en-US" dirty="0"/>
            </a:p>
          </p:txBody>
        </p:sp>
        <p:sp>
          <p:nvSpPr>
            <p:cNvPr id="16" name="正方形/長方形 15"/>
            <p:cNvSpPr/>
            <p:nvPr/>
          </p:nvSpPr>
          <p:spPr>
            <a:xfrm>
              <a:off x="6496229" y="5087839"/>
              <a:ext cx="914400" cy="4313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GPU 3</a:t>
              </a:r>
              <a:endParaRPr kumimoji="1" lang="ja-JP" altLang="en-US" dirty="0"/>
            </a:p>
          </p:txBody>
        </p:sp>
        <p:sp>
          <p:nvSpPr>
            <p:cNvPr id="18" name="正方形/長方形 17"/>
            <p:cNvSpPr/>
            <p:nvPr/>
          </p:nvSpPr>
          <p:spPr>
            <a:xfrm>
              <a:off x="1733371" y="3658132"/>
              <a:ext cx="5677257" cy="43130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ja-JP" dirty="0" smtClean="0"/>
                <a:t>Ethernet Switch</a:t>
              </a:r>
              <a:endParaRPr kumimoji="1" lang="ja-JP" altLang="en-US" dirty="0"/>
            </a:p>
          </p:txBody>
        </p:sp>
        <p:cxnSp>
          <p:nvCxnSpPr>
            <p:cNvPr id="22" name="直線コネクタ 21"/>
            <p:cNvCxnSpPr>
              <a:stCxn id="11" idx="0"/>
            </p:cNvCxnSpPr>
            <p:nvPr/>
          </p:nvCxnSpPr>
          <p:spPr>
            <a:xfrm flipV="1">
              <a:off x="2190572" y="4089440"/>
              <a:ext cx="6090" cy="998399"/>
            </a:xfrm>
            <a:prstGeom prst="line">
              <a:avLst/>
            </a:prstGeom>
          </p:spPr>
          <p:style>
            <a:lnRef idx="2">
              <a:schemeClr val="dk1"/>
            </a:lnRef>
            <a:fillRef idx="0">
              <a:schemeClr val="dk1"/>
            </a:fillRef>
            <a:effectRef idx="1">
              <a:schemeClr val="dk1"/>
            </a:effectRef>
            <a:fontRef idx="minor">
              <a:schemeClr val="tx1"/>
            </a:fontRef>
          </p:style>
        </p:cxnSp>
        <p:cxnSp>
          <p:nvCxnSpPr>
            <p:cNvPr id="25" name="直線コネクタ 24"/>
            <p:cNvCxnSpPr>
              <a:stCxn id="12" idx="0"/>
            </p:cNvCxnSpPr>
            <p:nvPr/>
          </p:nvCxnSpPr>
          <p:spPr>
            <a:xfrm flipV="1">
              <a:off x="3778191" y="4089440"/>
              <a:ext cx="50" cy="998399"/>
            </a:xfrm>
            <a:prstGeom prst="line">
              <a:avLst/>
            </a:prstGeom>
          </p:spPr>
          <p:style>
            <a:lnRef idx="2">
              <a:schemeClr val="dk1"/>
            </a:lnRef>
            <a:fillRef idx="0">
              <a:schemeClr val="dk1"/>
            </a:fillRef>
            <a:effectRef idx="1">
              <a:schemeClr val="dk1"/>
            </a:effectRef>
            <a:fontRef idx="minor">
              <a:schemeClr val="tx1"/>
            </a:fontRef>
          </p:style>
        </p:cxnSp>
        <p:cxnSp>
          <p:nvCxnSpPr>
            <p:cNvPr id="27" name="直線コネクタ 26"/>
            <p:cNvCxnSpPr/>
            <p:nvPr/>
          </p:nvCxnSpPr>
          <p:spPr>
            <a:xfrm flipV="1">
              <a:off x="5362770" y="4089440"/>
              <a:ext cx="50" cy="998399"/>
            </a:xfrm>
            <a:prstGeom prst="line">
              <a:avLst/>
            </a:prstGeom>
          </p:spPr>
          <p:style>
            <a:lnRef idx="2">
              <a:schemeClr val="dk1"/>
            </a:lnRef>
            <a:fillRef idx="0">
              <a:schemeClr val="dk1"/>
            </a:fillRef>
            <a:effectRef idx="1">
              <a:schemeClr val="dk1"/>
            </a:effectRef>
            <a:fontRef idx="minor">
              <a:schemeClr val="tx1"/>
            </a:fontRef>
          </p:style>
        </p:cxnSp>
        <p:cxnSp>
          <p:nvCxnSpPr>
            <p:cNvPr id="29" name="直線コネクタ 28"/>
            <p:cNvCxnSpPr/>
            <p:nvPr/>
          </p:nvCxnSpPr>
          <p:spPr>
            <a:xfrm flipV="1">
              <a:off x="6946497" y="4089440"/>
              <a:ext cx="50" cy="998399"/>
            </a:xfrm>
            <a:prstGeom prst="line">
              <a:avLst/>
            </a:prstGeom>
          </p:spPr>
          <p:style>
            <a:lnRef idx="2">
              <a:schemeClr val="dk1"/>
            </a:lnRef>
            <a:fillRef idx="0">
              <a:schemeClr val="dk1"/>
            </a:fillRef>
            <a:effectRef idx="1">
              <a:schemeClr val="dk1"/>
            </a:effectRef>
            <a:fontRef idx="minor">
              <a:schemeClr val="tx1"/>
            </a:fontRef>
          </p:style>
        </p:cxnSp>
      </p:grpSp>
      <p:grpSp>
        <p:nvGrpSpPr>
          <p:cNvPr id="79" name="図形グループ 78"/>
          <p:cNvGrpSpPr/>
          <p:nvPr/>
        </p:nvGrpSpPr>
        <p:grpSpPr>
          <a:xfrm>
            <a:off x="1859254" y="4584643"/>
            <a:ext cx="5211553" cy="886578"/>
            <a:chOff x="1861176" y="4201262"/>
            <a:chExt cx="5211553" cy="886578"/>
          </a:xfrm>
        </p:grpSpPr>
        <p:grpSp>
          <p:nvGrpSpPr>
            <p:cNvPr id="45" name="図形グループ 44"/>
            <p:cNvGrpSpPr/>
            <p:nvPr/>
          </p:nvGrpSpPr>
          <p:grpSpPr>
            <a:xfrm>
              <a:off x="2329949" y="4470400"/>
              <a:ext cx="1097713" cy="617439"/>
              <a:chOff x="2497667" y="4470400"/>
              <a:chExt cx="1097713" cy="617439"/>
            </a:xfrm>
          </p:grpSpPr>
          <p:cxnSp>
            <p:nvCxnSpPr>
              <p:cNvPr id="37" name="直線コネクタ 36"/>
              <p:cNvCxnSpPr/>
              <p:nvPr/>
            </p:nvCxnSpPr>
            <p:spPr>
              <a:xfrm>
                <a:off x="2497667" y="4470400"/>
                <a:ext cx="0" cy="617439"/>
              </a:xfrm>
              <a:prstGeom prst="line">
                <a:avLst/>
              </a:prstGeom>
              <a:ln>
                <a:solidFill>
                  <a:srgbClr val="C0504D"/>
                </a:solidFill>
              </a:ln>
            </p:spPr>
            <p:style>
              <a:lnRef idx="2">
                <a:schemeClr val="accent1"/>
              </a:lnRef>
              <a:fillRef idx="0">
                <a:schemeClr val="accent1"/>
              </a:fillRef>
              <a:effectRef idx="1">
                <a:schemeClr val="accent1"/>
              </a:effectRef>
              <a:fontRef idx="minor">
                <a:schemeClr val="tx1"/>
              </a:fontRef>
            </p:style>
          </p:cxnSp>
          <p:cxnSp>
            <p:nvCxnSpPr>
              <p:cNvPr id="41" name="直線矢印コネクタ 40"/>
              <p:cNvCxnSpPr/>
              <p:nvPr/>
            </p:nvCxnSpPr>
            <p:spPr>
              <a:xfrm>
                <a:off x="3595380" y="4470400"/>
                <a:ext cx="0" cy="617439"/>
              </a:xfrm>
              <a:prstGeom prst="straightConnector1">
                <a:avLst/>
              </a:prstGeom>
              <a:ln>
                <a:solidFill>
                  <a:srgbClr val="C0504D"/>
                </a:solidFill>
                <a:tailEnd type="arrow"/>
              </a:ln>
            </p:spPr>
            <p:style>
              <a:lnRef idx="2">
                <a:schemeClr val="accent1"/>
              </a:lnRef>
              <a:fillRef idx="0">
                <a:schemeClr val="accent1"/>
              </a:fillRef>
              <a:effectRef idx="1">
                <a:schemeClr val="accent1"/>
              </a:effectRef>
              <a:fontRef idx="minor">
                <a:schemeClr val="tx1"/>
              </a:fontRef>
            </p:style>
          </p:cxnSp>
          <p:cxnSp>
            <p:nvCxnSpPr>
              <p:cNvPr id="43" name="直線コネクタ 42"/>
              <p:cNvCxnSpPr/>
              <p:nvPr/>
            </p:nvCxnSpPr>
            <p:spPr>
              <a:xfrm>
                <a:off x="2497667" y="4470400"/>
                <a:ext cx="1097713" cy="0"/>
              </a:xfrm>
              <a:prstGeom prst="line">
                <a:avLst/>
              </a:prstGeom>
              <a:ln>
                <a:solidFill>
                  <a:srgbClr val="C0504D"/>
                </a:solidFill>
              </a:ln>
            </p:spPr>
            <p:style>
              <a:lnRef idx="2">
                <a:schemeClr val="accent1"/>
              </a:lnRef>
              <a:fillRef idx="0">
                <a:schemeClr val="accent1"/>
              </a:fillRef>
              <a:effectRef idx="1">
                <a:schemeClr val="accent1"/>
              </a:effectRef>
              <a:fontRef idx="minor">
                <a:schemeClr val="tx1"/>
              </a:fontRef>
            </p:style>
          </p:cxnSp>
        </p:grpSp>
        <p:grpSp>
          <p:nvGrpSpPr>
            <p:cNvPr id="46" name="図形グループ 45"/>
            <p:cNvGrpSpPr/>
            <p:nvPr/>
          </p:nvGrpSpPr>
          <p:grpSpPr>
            <a:xfrm>
              <a:off x="3920148" y="4470400"/>
              <a:ext cx="1097713" cy="617439"/>
              <a:chOff x="2497667" y="4470400"/>
              <a:chExt cx="1097713" cy="617439"/>
            </a:xfrm>
          </p:grpSpPr>
          <p:cxnSp>
            <p:nvCxnSpPr>
              <p:cNvPr id="47" name="直線コネクタ 46"/>
              <p:cNvCxnSpPr/>
              <p:nvPr/>
            </p:nvCxnSpPr>
            <p:spPr>
              <a:xfrm>
                <a:off x="2497667" y="4470400"/>
                <a:ext cx="0" cy="617439"/>
              </a:xfrm>
              <a:prstGeom prst="line">
                <a:avLst/>
              </a:prstGeom>
              <a:ln>
                <a:solidFill>
                  <a:srgbClr val="C0504D"/>
                </a:solidFill>
              </a:ln>
            </p:spPr>
            <p:style>
              <a:lnRef idx="2">
                <a:schemeClr val="accent1"/>
              </a:lnRef>
              <a:fillRef idx="0">
                <a:schemeClr val="accent1"/>
              </a:fillRef>
              <a:effectRef idx="1">
                <a:schemeClr val="accent1"/>
              </a:effectRef>
              <a:fontRef idx="minor">
                <a:schemeClr val="tx1"/>
              </a:fontRef>
            </p:style>
          </p:cxnSp>
          <p:cxnSp>
            <p:nvCxnSpPr>
              <p:cNvPr id="48" name="直線矢印コネクタ 47"/>
              <p:cNvCxnSpPr/>
              <p:nvPr/>
            </p:nvCxnSpPr>
            <p:spPr>
              <a:xfrm>
                <a:off x="3595380" y="4470400"/>
                <a:ext cx="0" cy="617439"/>
              </a:xfrm>
              <a:prstGeom prst="straightConnector1">
                <a:avLst/>
              </a:prstGeom>
              <a:ln>
                <a:solidFill>
                  <a:srgbClr val="C0504D"/>
                </a:solidFill>
                <a:tailEnd type="arrow"/>
              </a:ln>
            </p:spPr>
            <p:style>
              <a:lnRef idx="2">
                <a:schemeClr val="accent1"/>
              </a:lnRef>
              <a:fillRef idx="0">
                <a:schemeClr val="accent1"/>
              </a:fillRef>
              <a:effectRef idx="1">
                <a:schemeClr val="accent1"/>
              </a:effectRef>
              <a:fontRef idx="minor">
                <a:schemeClr val="tx1"/>
              </a:fontRef>
            </p:style>
          </p:cxnSp>
          <p:cxnSp>
            <p:nvCxnSpPr>
              <p:cNvPr id="49" name="直線コネクタ 48"/>
              <p:cNvCxnSpPr/>
              <p:nvPr/>
            </p:nvCxnSpPr>
            <p:spPr>
              <a:xfrm>
                <a:off x="2497667" y="4470400"/>
                <a:ext cx="1097713" cy="0"/>
              </a:xfrm>
              <a:prstGeom prst="line">
                <a:avLst/>
              </a:prstGeom>
              <a:ln>
                <a:solidFill>
                  <a:srgbClr val="C0504D"/>
                </a:solidFill>
              </a:ln>
            </p:spPr>
            <p:style>
              <a:lnRef idx="2">
                <a:schemeClr val="accent1"/>
              </a:lnRef>
              <a:fillRef idx="0">
                <a:schemeClr val="accent1"/>
              </a:fillRef>
              <a:effectRef idx="1">
                <a:schemeClr val="accent1"/>
              </a:effectRef>
              <a:fontRef idx="minor">
                <a:schemeClr val="tx1"/>
              </a:fontRef>
            </p:style>
          </p:cxnSp>
        </p:grpSp>
        <p:grpSp>
          <p:nvGrpSpPr>
            <p:cNvPr id="50" name="図形グループ 49"/>
            <p:cNvGrpSpPr/>
            <p:nvPr/>
          </p:nvGrpSpPr>
          <p:grpSpPr>
            <a:xfrm>
              <a:off x="5502359" y="4470400"/>
              <a:ext cx="1097713" cy="617439"/>
              <a:chOff x="2497667" y="4470400"/>
              <a:chExt cx="1097713" cy="617439"/>
            </a:xfrm>
          </p:grpSpPr>
          <p:cxnSp>
            <p:nvCxnSpPr>
              <p:cNvPr id="51" name="直線コネクタ 50"/>
              <p:cNvCxnSpPr/>
              <p:nvPr/>
            </p:nvCxnSpPr>
            <p:spPr>
              <a:xfrm>
                <a:off x="2497667" y="4470400"/>
                <a:ext cx="0" cy="617439"/>
              </a:xfrm>
              <a:prstGeom prst="line">
                <a:avLst/>
              </a:prstGeom>
              <a:ln>
                <a:solidFill>
                  <a:srgbClr val="C0504D"/>
                </a:solidFill>
              </a:ln>
            </p:spPr>
            <p:style>
              <a:lnRef idx="2">
                <a:schemeClr val="accent1"/>
              </a:lnRef>
              <a:fillRef idx="0">
                <a:schemeClr val="accent1"/>
              </a:fillRef>
              <a:effectRef idx="1">
                <a:schemeClr val="accent1"/>
              </a:effectRef>
              <a:fontRef idx="minor">
                <a:schemeClr val="tx1"/>
              </a:fontRef>
            </p:style>
          </p:cxnSp>
          <p:cxnSp>
            <p:nvCxnSpPr>
              <p:cNvPr id="52" name="直線矢印コネクタ 51"/>
              <p:cNvCxnSpPr/>
              <p:nvPr/>
            </p:nvCxnSpPr>
            <p:spPr>
              <a:xfrm>
                <a:off x="3595380" y="4470400"/>
                <a:ext cx="0" cy="617439"/>
              </a:xfrm>
              <a:prstGeom prst="straightConnector1">
                <a:avLst/>
              </a:prstGeom>
              <a:ln>
                <a:solidFill>
                  <a:srgbClr val="C0504D"/>
                </a:solidFill>
                <a:tailEnd type="arrow"/>
              </a:ln>
            </p:spPr>
            <p:style>
              <a:lnRef idx="2">
                <a:schemeClr val="accent1"/>
              </a:lnRef>
              <a:fillRef idx="0">
                <a:schemeClr val="accent1"/>
              </a:fillRef>
              <a:effectRef idx="1">
                <a:schemeClr val="accent1"/>
              </a:effectRef>
              <a:fontRef idx="minor">
                <a:schemeClr val="tx1"/>
              </a:fontRef>
            </p:style>
          </p:cxnSp>
          <p:cxnSp>
            <p:nvCxnSpPr>
              <p:cNvPr id="53" name="直線コネクタ 52"/>
              <p:cNvCxnSpPr/>
              <p:nvPr/>
            </p:nvCxnSpPr>
            <p:spPr>
              <a:xfrm>
                <a:off x="2497667" y="4470400"/>
                <a:ext cx="1097713" cy="0"/>
              </a:xfrm>
              <a:prstGeom prst="line">
                <a:avLst/>
              </a:prstGeom>
              <a:ln>
                <a:solidFill>
                  <a:srgbClr val="C0504D"/>
                </a:solidFill>
              </a:ln>
            </p:spPr>
            <p:style>
              <a:lnRef idx="2">
                <a:schemeClr val="accent1"/>
              </a:lnRef>
              <a:fillRef idx="0">
                <a:schemeClr val="accent1"/>
              </a:fillRef>
              <a:effectRef idx="1">
                <a:schemeClr val="accent1"/>
              </a:effectRef>
              <a:fontRef idx="minor">
                <a:schemeClr val="tx1"/>
              </a:fontRef>
            </p:style>
          </p:cxnSp>
        </p:grpSp>
        <p:grpSp>
          <p:nvGrpSpPr>
            <p:cNvPr id="68" name="図形グループ 67"/>
            <p:cNvGrpSpPr/>
            <p:nvPr/>
          </p:nvGrpSpPr>
          <p:grpSpPr>
            <a:xfrm flipH="1">
              <a:off x="1861176" y="4201262"/>
              <a:ext cx="5211553" cy="886578"/>
              <a:chOff x="2497667" y="4470400"/>
              <a:chExt cx="1097713" cy="617439"/>
            </a:xfrm>
          </p:grpSpPr>
          <p:cxnSp>
            <p:nvCxnSpPr>
              <p:cNvPr id="69" name="直線コネクタ 68"/>
              <p:cNvCxnSpPr/>
              <p:nvPr/>
            </p:nvCxnSpPr>
            <p:spPr>
              <a:xfrm>
                <a:off x="2497667" y="4470400"/>
                <a:ext cx="0" cy="617439"/>
              </a:xfrm>
              <a:prstGeom prst="line">
                <a:avLst/>
              </a:prstGeom>
              <a:ln>
                <a:solidFill>
                  <a:srgbClr val="C0504D"/>
                </a:solidFill>
              </a:ln>
            </p:spPr>
            <p:style>
              <a:lnRef idx="2">
                <a:schemeClr val="accent1"/>
              </a:lnRef>
              <a:fillRef idx="0">
                <a:schemeClr val="accent1"/>
              </a:fillRef>
              <a:effectRef idx="1">
                <a:schemeClr val="accent1"/>
              </a:effectRef>
              <a:fontRef idx="minor">
                <a:schemeClr val="tx1"/>
              </a:fontRef>
            </p:style>
          </p:cxnSp>
          <p:cxnSp>
            <p:nvCxnSpPr>
              <p:cNvPr id="70" name="直線矢印コネクタ 69"/>
              <p:cNvCxnSpPr/>
              <p:nvPr/>
            </p:nvCxnSpPr>
            <p:spPr>
              <a:xfrm>
                <a:off x="3595380" y="4470400"/>
                <a:ext cx="0" cy="617439"/>
              </a:xfrm>
              <a:prstGeom prst="straightConnector1">
                <a:avLst/>
              </a:prstGeom>
              <a:ln>
                <a:solidFill>
                  <a:srgbClr val="C0504D"/>
                </a:solidFill>
                <a:tailEnd type="arrow"/>
              </a:ln>
            </p:spPr>
            <p:style>
              <a:lnRef idx="2">
                <a:schemeClr val="accent1"/>
              </a:lnRef>
              <a:fillRef idx="0">
                <a:schemeClr val="accent1"/>
              </a:fillRef>
              <a:effectRef idx="1">
                <a:schemeClr val="accent1"/>
              </a:effectRef>
              <a:fontRef idx="minor">
                <a:schemeClr val="tx1"/>
              </a:fontRef>
            </p:style>
          </p:cxnSp>
          <p:cxnSp>
            <p:nvCxnSpPr>
              <p:cNvPr id="71" name="直線コネクタ 70"/>
              <p:cNvCxnSpPr/>
              <p:nvPr/>
            </p:nvCxnSpPr>
            <p:spPr>
              <a:xfrm>
                <a:off x="2497667" y="4470400"/>
                <a:ext cx="1097713" cy="0"/>
              </a:xfrm>
              <a:prstGeom prst="line">
                <a:avLst/>
              </a:prstGeom>
              <a:ln>
                <a:solidFill>
                  <a:srgbClr val="C0504D"/>
                </a:solidFill>
              </a:ln>
            </p:spPr>
            <p:style>
              <a:lnRef idx="2">
                <a:schemeClr val="accent1"/>
              </a:lnRef>
              <a:fillRef idx="0">
                <a:schemeClr val="accent1"/>
              </a:fillRef>
              <a:effectRef idx="1">
                <a:schemeClr val="accent1"/>
              </a:effectRef>
              <a:fontRef idx="minor">
                <a:schemeClr val="tx1"/>
              </a:fontRef>
            </p:style>
          </p:cxnSp>
        </p:grpSp>
      </p:grpSp>
      <p:grpSp>
        <p:nvGrpSpPr>
          <p:cNvPr id="78" name="図形グループ 77"/>
          <p:cNvGrpSpPr/>
          <p:nvPr/>
        </p:nvGrpSpPr>
        <p:grpSpPr>
          <a:xfrm>
            <a:off x="2019009" y="4712437"/>
            <a:ext cx="5204195" cy="758783"/>
            <a:chOff x="2020931" y="4329056"/>
            <a:chExt cx="5204195" cy="758783"/>
          </a:xfrm>
        </p:grpSpPr>
        <p:grpSp>
          <p:nvGrpSpPr>
            <p:cNvPr id="56" name="図形グループ 55"/>
            <p:cNvGrpSpPr/>
            <p:nvPr/>
          </p:nvGrpSpPr>
          <p:grpSpPr>
            <a:xfrm flipH="1">
              <a:off x="5654758" y="4607965"/>
              <a:ext cx="1097713" cy="479874"/>
              <a:chOff x="2497667" y="4470400"/>
              <a:chExt cx="1097713" cy="617439"/>
            </a:xfrm>
          </p:grpSpPr>
          <p:cxnSp>
            <p:nvCxnSpPr>
              <p:cNvPr id="65" name="直線コネクタ 64"/>
              <p:cNvCxnSpPr/>
              <p:nvPr/>
            </p:nvCxnSpPr>
            <p:spPr>
              <a:xfrm>
                <a:off x="2497667" y="4470400"/>
                <a:ext cx="0" cy="617439"/>
              </a:xfrm>
              <a:prstGeom prst="line">
                <a:avLst/>
              </a:prstGeom>
              <a:ln>
                <a:solidFill>
                  <a:schemeClr val="accent3"/>
                </a:solidFill>
              </a:ln>
            </p:spPr>
            <p:style>
              <a:lnRef idx="2">
                <a:schemeClr val="accent1"/>
              </a:lnRef>
              <a:fillRef idx="0">
                <a:schemeClr val="accent1"/>
              </a:fillRef>
              <a:effectRef idx="1">
                <a:schemeClr val="accent1"/>
              </a:effectRef>
              <a:fontRef idx="minor">
                <a:schemeClr val="tx1"/>
              </a:fontRef>
            </p:style>
          </p:cxnSp>
          <p:cxnSp>
            <p:nvCxnSpPr>
              <p:cNvPr id="66" name="直線矢印コネクタ 65"/>
              <p:cNvCxnSpPr/>
              <p:nvPr/>
            </p:nvCxnSpPr>
            <p:spPr>
              <a:xfrm>
                <a:off x="3595380" y="4470400"/>
                <a:ext cx="0" cy="617439"/>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67" name="直線コネクタ 66"/>
              <p:cNvCxnSpPr/>
              <p:nvPr/>
            </p:nvCxnSpPr>
            <p:spPr>
              <a:xfrm>
                <a:off x="2497667" y="4470400"/>
                <a:ext cx="1097713" cy="0"/>
              </a:xfrm>
              <a:prstGeom prst="line">
                <a:avLst/>
              </a:prstGeom>
              <a:ln>
                <a:solidFill>
                  <a:schemeClr val="accent3"/>
                </a:solidFill>
              </a:ln>
            </p:spPr>
            <p:style>
              <a:lnRef idx="2">
                <a:schemeClr val="accent1"/>
              </a:lnRef>
              <a:fillRef idx="0">
                <a:schemeClr val="accent1"/>
              </a:fillRef>
              <a:effectRef idx="1">
                <a:schemeClr val="accent1"/>
              </a:effectRef>
              <a:fontRef idx="minor">
                <a:schemeClr val="tx1"/>
              </a:fontRef>
            </p:style>
          </p:cxnSp>
        </p:grpSp>
        <p:grpSp>
          <p:nvGrpSpPr>
            <p:cNvPr id="57" name="図形グループ 56"/>
            <p:cNvGrpSpPr/>
            <p:nvPr/>
          </p:nvGrpSpPr>
          <p:grpSpPr>
            <a:xfrm flipH="1">
              <a:off x="4064559" y="4607965"/>
              <a:ext cx="1097713" cy="479874"/>
              <a:chOff x="2497667" y="4470400"/>
              <a:chExt cx="1097713" cy="617439"/>
            </a:xfrm>
          </p:grpSpPr>
          <p:cxnSp>
            <p:nvCxnSpPr>
              <p:cNvPr id="62" name="直線コネクタ 61"/>
              <p:cNvCxnSpPr/>
              <p:nvPr/>
            </p:nvCxnSpPr>
            <p:spPr>
              <a:xfrm>
                <a:off x="2497667" y="4470400"/>
                <a:ext cx="0" cy="617439"/>
              </a:xfrm>
              <a:prstGeom prst="line">
                <a:avLst/>
              </a:prstGeom>
              <a:ln>
                <a:solidFill>
                  <a:schemeClr val="accent3"/>
                </a:solidFill>
              </a:ln>
            </p:spPr>
            <p:style>
              <a:lnRef idx="2">
                <a:schemeClr val="accent1"/>
              </a:lnRef>
              <a:fillRef idx="0">
                <a:schemeClr val="accent1"/>
              </a:fillRef>
              <a:effectRef idx="1">
                <a:schemeClr val="accent1"/>
              </a:effectRef>
              <a:fontRef idx="minor">
                <a:schemeClr val="tx1"/>
              </a:fontRef>
            </p:style>
          </p:cxnSp>
          <p:cxnSp>
            <p:nvCxnSpPr>
              <p:cNvPr id="63" name="直線矢印コネクタ 62"/>
              <p:cNvCxnSpPr/>
              <p:nvPr/>
            </p:nvCxnSpPr>
            <p:spPr>
              <a:xfrm>
                <a:off x="3595380" y="4470400"/>
                <a:ext cx="0" cy="617439"/>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64" name="直線コネクタ 63"/>
              <p:cNvCxnSpPr/>
              <p:nvPr/>
            </p:nvCxnSpPr>
            <p:spPr>
              <a:xfrm>
                <a:off x="2497667" y="4470400"/>
                <a:ext cx="1097713" cy="0"/>
              </a:xfrm>
              <a:prstGeom prst="line">
                <a:avLst/>
              </a:prstGeom>
              <a:ln>
                <a:solidFill>
                  <a:schemeClr val="accent3"/>
                </a:solidFill>
              </a:ln>
            </p:spPr>
            <p:style>
              <a:lnRef idx="2">
                <a:schemeClr val="accent1"/>
              </a:lnRef>
              <a:fillRef idx="0">
                <a:schemeClr val="accent1"/>
              </a:fillRef>
              <a:effectRef idx="1">
                <a:schemeClr val="accent1"/>
              </a:effectRef>
              <a:fontRef idx="minor">
                <a:schemeClr val="tx1"/>
              </a:fontRef>
            </p:style>
          </p:cxnSp>
        </p:grpSp>
        <p:grpSp>
          <p:nvGrpSpPr>
            <p:cNvPr id="58" name="図形グループ 57"/>
            <p:cNvGrpSpPr/>
            <p:nvPr/>
          </p:nvGrpSpPr>
          <p:grpSpPr>
            <a:xfrm flipH="1">
              <a:off x="2482348" y="4607965"/>
              <a:ext cx="1097713" cy="479874"/>
              <a:chOff x="2497667" y="4470400"/>
              <a:chExt cx="1097713" cy="617439"/>
            </a:xfrm>
          </p:grpSpPr>
          <p:cxnSp>
            <p:nvCxnSpPr>
              <p:cNvPr id="59" name="直線コネクタ 58"/>
              <p:cNvCxnSpPr/>
              <p:nvPr/>
            </p:nvCxnSpPr>
            <p:spPr>
              <a:xfrm>
                <a:off x="2497667" y="4470400"/>
                <a:ext cx="0" cy="617439"/>
              </a:xfrm>
              <a:prstGeom prst="line">
                <a:avLst/>
              </a:prstGeom>
              <a:ln>
                <a:solidFill>
                  <a:schemeClr val="accent3"/>
                </a:solidFill>
              </a:ln>
            </p:spPr>
            <p:style>
              <a:lnRef idx="2">
                <a:schemeClr val="accent1"/>
              </a:lnRef>
              <a:fillRef idx="0">
                <a:schemeClr val="accent1"/>
              </a:fillRef>
              <a:effectRef idx="1">
                <a:schemeClr val="accent1"/>
              </a:effectRef>
              <a:fontRef idx="minor">
                <a:schemeClr val="tx1"/>
              </a:fontRef>
            </p:style>
          </p:cxnSp>
          <p:cxnSp>
            <p:nvCxnSpPr>
              <p:cNvPr id="60" name="直線矢印コネクタ 59"/>
              <p:cNvCxnSpPr/>
              <p:nvPr/>
            </p:nvCxnSpPr>
            <p:spPr>
              <a:xfrm>
                <a:off x="3595380" y="4470400"/>
                <a:ext cx="0" cy="617439"/>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61" name="直線コネクタ 60"/>
              <p:cNvCxnSpPr/>
              <p:nvPr/>
            </p:nvCxnSpPr>
            <p:spPr>
              <a:xfrm>
                <a:off x="2497667" y="4470400"/>
                <a:ext cx="1097713" cy="0"/>
              </a:xfrm>
              <a:prstGeom prst="line">
                <a:avLst/>
              </a:prstGeom>
              <a:ln>
                <a:solidFill>
                  <a:schemeClr val="accent3"/>
                </a:solidFill>
              </a:ln>
            </p:spPr>
            <p:style>
              <a:lnRef idx="2">
                <a:schemeClr val="accent1"/>
              </a:lnRef>
              <a:fillRef idx="0">
                <a:schemeClr val="accent1"/>
              </a:fillRef>
              <a:effectRef idx="1">
                <a:schemeClr val="accent1"/>
              </a:effectRef>
              <a:fontRef idx="minor">
                <a:schemeClr val="tx1"/>
              </a:fontRef>
            </p:style>
          </p:cxnSp>
        </p:grpSp>
        <p:grpSp>
          <p:nvGrpSpPr>
            <p:cNvPr id="72" name="図形グループ 71"/>
            <p:cNvGrpSpPr/>
            <p:nvPr/>
          </p:nvGrpSpPr>
          <p:grpSpPr>
            <a:xfrm>
              <a:off x="2020931" y="4329056"/>
              <a:ext cx="5204195" cy="758783"/>
              <a:chOff x="2497667" y="4470400"/>
              <a:chExt cx="1097713" cy="617439"/>
            </a:xfrm>
          </p:grpSpPr>
          <p:cxnSp>
            <p:nvCxnSpPr>
              <p:cNvPr id="73" name="直線コネクタ 72"/>
              <p:cNvCxnSpPr/>
              <p:nvPr/>
            </p:nvCxnSpPr>
            <p:spPr>
              <a:xfrm>
                <a:off x="2497667" y="4470400"/>
                <a:ext cx="0" cy="617439"/>
              </a:xfrm>
              <a:prstGeom prst="line">
                <a:avLst/>
              </a:prstGeom>
              <a:ln>
                <a:solidFill>
                  <a:schemeClr val="accent3"/>
                </a:solidFill>
              </a:ln>
            </p:spPr>
            <p:style>
              <a:lnRef idx="2">
                <a:schemeClr val="accent1"/>
              </a:lnRef>
              <a:fillRef idx="0">
                <a:schemeClr val="accent1"/>
              </a:fillRef>
              <a:effectRef idx="1">
                <a:schemeClr val="accent1"/>
              </a:effectRef>
              <a:fontRef idx="minor">
                <a:schemeClr val="tx1"/>
              </a:fontRef>
            </p:style>
          </p:cxnSp>
          <p:cxnSp>
            <p:nvCxnSpPr>
              <p:cNvPr id="74" name="直線矢印コネクタ 73"/>
              <p:cNvCxnSpPr/>
              <p:nvPr/>
            </p:nvCxnSpPr>
            <p:spPr>
              <a:xfrm>
                <a:off x="3595380" y="4470400"/>
                <a:ext cx="0" cy="617439"/>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75" name="直線コネクタ 74"/>
              <p:cNvCxnSpPr/>
              <p:nvPr/>
            </p:nvCxnSpPr>
            <p:spPr>
              <a:xfrm>
                <a:off x="2497667" y="4470400"/>
                <a:ext cx="1097713" cy="0"/>
              </a:xfrm>
              <a:prstGeom prst="line">
                <a:avLst/>
              </a:prstGeom>
              <a:ln>
                <a:solidFill>
                  <a:schemeClr val="accent3"/>
                </a:solidFill>
              </a:ln>
            </p:spPr>
            <p:style>
              <a:lnRef idx="2">
                <a:schemeClr val="accent1"/>
              </a:lnRef>
              <a:fillRef idx="0">
                <a:schemeClr val="accent1"/>
              </a:fillRef>
              <a:effectRef idx="1">
                <a:schemeClr val="accent1"/>
              </a:effectRef>
              <a:fontRef idx="minor">
                <a:schemeClr val="tx1"/>
              </a:fontRef>
            </p:style>
          </p:cxnSp>
        </p:grpSp>
      </p:grpSp>
      <p:grpSp>
        <p:nvGrpSpPr>
          <p:cNvPr id="133" name="図形グループ 132"/>
          <p:cNvGrpSpPr/>
          <p:nvPr/>
        </p:nvGrpSpPr>
        <p:grpSpPr>
          <a:xfrm>
            <a:off x="2328936" y="4584643"/>
            <a:ext cx="4269214" cy="886577"/>
            <a:chOff x="2330858" y="4201261"/>
            <a:chExt cx="4269214" cy="886577"/>
          </a:xfrm>
        </p:grpSpPr>
        <p:grpSp>
          <p:nvGrpSpPr>
            <p:cNvPr id="100" name="図形グループ 99"/>
            <p:cNvGrpSpPr/>
            <p:nvPr/>
          </p:nvGrpSpPr>
          <p:grpSpPr>
            <a:xfrm>
              <a:off x="2330858" y="4201261"/>
              <a:ext cx="2687003" cy="886577"/>
              <a:chOff x="2497667" y="4470400"/>
              <a:chExt cx="1097713" cy="617439"/>
            </a:xfrm>
          </p:grpSpPr>
          <p:cxnSp>
            <p:nvCxnSpPr>
              <p:cNvPr id="113" name="直線コネクタ 112"/>
              <p:cNvCxnSpPr/>
              <p:nvPr/>
            </p:nvCxnSpPr>
            <p:spPr>
              <a:xfrm>
                <a:off x="2497667" y="4470400"/>
                <a:ext cx="0" cy="617439"/>
              </a:xfrm>
              <a:prstGeom prst="line">
                <a:avLst/>
              </a:prstGeom>
              <a:ln>
                <a:solidFill>
                  <a:srgbClr val="C0504D"/>
                </a:solidFill>
              </a:ln>
            </p:spPr>
            <p:style>
              <a:lnRef idx="2">
                <a:schemeClr val="accent1"/>
              </a:lnRef>
              <a:fillRef idx="0">
                <a:schemeClr val="accent1"/>
              </a:fillRef>
              <a:effectRef idx="1">
                <a:schemeClr val="accent1"/>
              </a:effectRef>
              <a:fontRef idx="minor">
                <a:schemeClr val="tx1"/>
              </a:fontRef>
            </p:style>
          </p:cxnSp>
          <p:cxnSp>
            <p:nvCxnSpPr>
              <p:cNvPr id="114" name="直線矢印コネクタ 113"/>
              <p:cNvCxnSpPr/>
              <p:nvPr/>
            </p:nvCxnSpPr>
            <p:spPr>
              <a:xfrm>
                <a:off x="3595380" y="4470400"/>
                <a:ext cx="0" cy="617439"/>
              </a:xfrm>
              <a:prstGeom prst="straightConnector1">
                <a:avLst/>
              </a:prstGeom>
              <a:ln>
                <a:solidFill>
                  <a:srgbClr val="C0504D"/>
                </a:solidFill>
                <a:tailEnd type="arrow"/>
              </a:ln>
            </p:spPr>
            <p:style>
              <a:lnRef idx="2">
                <a:schemeClr val="accent1"/>
              </a:lnRef>
              <a:fillRef idx="0">
                <a:schemeClr val="accent1"/>
              </a:fillRef>
              <a:effectRef idx="1">
                <a:schemeClr val="accent1"/>
              </a:effectRef>
              <a:fontRef idx="minor">
                <a:schemeClr val="tx1"/>
              </a:fontRef>
            </p:style>
          </p:cxnSp>
          <p:cxnSp>
            <p:nvCxnSpPr>
              <p:cNvPr id="115" name="直線コネクタ 114"/>
              <p:cNvCxnSpPr/>
              <p:nvPr/>
            </p:nvCxnSpPr>
            <p:spPr>
              <a:xfrm>
                <a:off x="2497667" y="4470400"/>
                <a:ext cx="1097713" cy="0"/>
              </a:xfrm>
              <a:prstGeom prst="line">
                <a:avLst/>
              </a:prstGeom>
              <a:ln>
                <a:solidFill>
                  <a:srgbClr val="C0504D"/>
                </a:solidFill>
              </a:ln>
            </p:spPr>
            <p:style>
              <a:lnRef idx="2">
                <a:schemeClr val="accent1"/>
              </a:lnRef>
              <a:fillRef idx="0">
                <a:schemeClr val="accent1"/>
              </a:fillRef>
              <a:effectRef idx="1">
                <a:schemeClr val="accent1"/>
              </a:effectRef>
              <a:fontRef idx="minor">
                <a:schemeClr val="tx1"/>
              </a:fontRef>
            </p:style>
          </p:cxnSp>
        </p:grpSp>
        <p:grpSp>
          <p:nvGrpSpPr>
            <p:cNvPr id="101" name="図形グループ 100"/>
            <p:cNvGrpSpPr/>
            <p:nvPr/>
          </p:nvGrpSpPr>
          <p:grpSpPr>
            <a:xfrm>
              <a:off x="3921057" y="4470399"/>
              <a:ext cx="2679015" cy="617439"/>
              <a:chOff x="2497667" y="4470400"/>
              <a:chExt cx="1097713" cy="617439"/>
            </a:xfrm>
          </p:grpSpPr>
          <p:cxnSp>
            <p:nvCxnSpPr>
              <p:cNvPr id="110" name="直線コネクタ 109"/>
              <p:cNvCxnSpPr/>
              <p:nvPr/>
            </p:nvCxnSpPr>
            <p:spPr>
              <a:xfrm>
                <a:off x="2497667" y="4470400"/>
                <a:ext cx="0" cy="617439"/>
              </a:xfrm>
              <a:prstGeom prst="line">
                <a:avLst/>
              </a:prstGeom>
              <a:ln>
                <a:solidFill>
                  <a:srgbClr val="C0504D"/>
                </a:solidFill>
              </a:ln>
            </p:spPr>
            <p:style>
              <a:lnRef idx="2">
                <a:schemeClr val="accent1"/>
              </a:lnRef>
              <a:fillRef idx="0">
                <a:schemeClr val="accent1"/>
              </a:fillRef>
              <a:effectRef idx="1">
                <a:schemeClr val="accent1"/>
              </a:effectRef>
              <a:fontRef idx="minor">
                <a:schemeClr val="tx1"/>
              </a:fontRef>
            </p:style>
          </p:cxnSp>
          <p:cxnSp>
            <p:nvCxnSpPr>
              <p:cNvPr id="111" name="直線矢印コネクタ 110"/>
              <p:cNvCxnSpPr/>
              <p:nvPr/>
            </p:nvCxnSpPr>
            <p:spPr>
              <a:xfrm>
                <a:off x="3595380" y="4470400"/>
                <a:ext cx="0" cy="617439"/>
              </a:xfrm>
              <a:prstGeom prst="straightConnector1">
                <a:avLst/>
              </a:prstGeom>
              <a:ln>
                <a:solidFill>
                  <a:srgbClr val="C0504D"/>
                </a:solidFill>
                <a:tailEnd type="arrow"/>
              </a:ln>
            </p:spPr>
            <p:style>
              <a:lnRef idx="2">
                <a:schemeClr val="accent1"/>
              </a:lnRef>
              <a:fillRef idx="0">
                <a:schemeClr val="accent1"/>
              </a:fillRef>
              <a:effectRef idx="1">
                <a:schemeClr val="accent1"/>
              </a:effectRef>
              <a:fontRef idx="minor">
                <a:schemeClr val="tx1"/>
              </a:fontRef>
            </p:style>
          </p:cxnSp>
          <p:cxnSp>
            <p:nvCxnSpPr>
              <p:cNvPr id="112" name="直線コネクタ 111"/>
              <p:cNvCxnSpPr/>
              <p:nvPr/>
            </p:nvCxnSpPr>
            <p:spPr>
              <a:xfrm>
                <a:off x="2497667" y="4470400"/>
                <a:ext cx="1097713" cy="0"/>
              </a:xfrm>
              <a:prstGeom prst="line">
                <a:avLst/>
              </a:prstGeom>
              <a:ln>
                <a:solidFill>
                  <a:srgbClr val="C0504D"/>
                </a:solidFill>
              </a:ln>
            </p:spPr>
            <p:style>
              <a:lnRef idx="2">
                <a:schemeClr val="accent1"/>
              </a:lnRef>
              <a:fillRef idx="0">
                <a:schemeClr val="accent1"/>
              </a:fillRef>
              <a:effectRef idx="1">
                <a:schemeClr val="accent1"/>
              </a:effectRef>
              <a:fontRef idx="minor">
                <a:schemeClr val="tx1"/>
              </a:fontRef>
            </p:style>
          </p:cxnSp>
        </p:grpSp>
      </p:grpSp>
      <p:grpSp>
        <p:nvGrpSpPr>
          <p:cNvPr id="134" name="図形グループ 133"/>
          <p:cNvGrpSpPr/>
          <p:nvPr/>
        </p:nvGrpSpPr>
        <p:grpSpPr>
          <a:xfrm>
            <a:off x="2481333" y="4712437"/>
            <a:ext cx="4269215" cy="758783"/>
            <a:chOff x="2483255" y="4329055"/>
            <a:chExt cx="4269215" cy="758783"/>
          </a:xfrm>
        </p:grpSpPr>
        <p:grpSp>
          <p:nvGrpSpPr>
            <p:cNvPr id="118" name="図形グループ 117"/>
            <p:cNvGrpSpPr/>
            <p:nvPr/>
          </p:nvGrpSpPr>
          <p:grpSpPr>
            <a:xfrm flipH="1">
              <a:off x="4065467" y="4607964"/>
              <a:ext cx="2687003" cy="479874"/>
              <a:chOff x="2497667" y="4470400"/>
              <a:chExt cx="1097713" cy="617439"/>
            </a:xfrm>
          </p:grpSpPr>
          <p:cxnSp>
            <p:nvCxnSpPr>
              <p:cNvPr id="127" name="直線コネクタ 126"/>
              <p:cNvCxnSpPr/>
              <p:nvPr/>
            </p:nvCxnSpPr>
            <p:spPr>
              <a:xfrm>
                <a:off x="2497667" y="4470400"/>
                <a:ext cx="0" cy="617439"/>
              </a:xfrm>
              <a:prstGeom prst="line">
                <a:avLst/>
              </a:prstGeom>
              <a:ln>
                <a:solidFill>
                  <a:schemeClr val="accent3"/>
                </a:solidFill>
              </a:ln>
            </p:spPr>
            <p:style>
              <a:lnRef idx="2">
                <a:schemeClr val="accent1"/>
              </a:lnRef>
              <a:fillRef idx="0">
                <a:schemeClr val="accent1"/>
              </a:fillRef>
              <a:effectRef idx="1">
                <a:schemeClr val="accent1"/>
              </a:effectRef>
              <a:fontRef idx="minor">
                <a:schemeClr val="tx1"/>
              </a:fontRef>
            </p:style>
          </p:cxnSp>
          <p:cxnSp>
            <p:nvCxnSpPr>
              <p:cNvPr id="128" name="直線矢印コネクタ 127"/>
              <p:cNvCxnSpPr/>
              <p:nvPr/>
            </p:nvCxnSpPr>
            <p:spPr>
              <a:xfrm>
                <a:off x="3595380" y="4470400"/>
                <a:ext cx="0" cy="617439"/>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129" name="直線コネクタ 128"/>
              <p:cNvCxnSpPr/>
              <p:nvPr/>
            </p:nvCxnSpPr>
            <p:spPr>
              <a:xfrm>
                <a:off x="2497667" y="4470400"/>
                <a:ext cx="1097713" cy="0"/>
              </a:xfrm>
              <a:prstGeom prst="line">
                <a:avLst/>
              </a:prstGeom>
              <a:ln>
                <a:solidFill>
                  <a:schemeClr val="accent3"/>
                </a:solidFill>
              </a:ln>
            </p:spPr>
            <p:style>
              <a:lnRef idx="2">
                <a:schemeClr val="accent1"/>
              </a:lnRef>
              <a:fillRef idx="0">
                <a:schemeClr val="accent1"/>
              </a:fillRef>
              <a:effectRef idx="1">
                <a:schemeClr val="accent1"/>
              </a:effectRef>
              <a:fontRef idx="minor">
                <a:schemeClr val="tx1"/>
              </a:fontRef>
            </p:style>
          </p:cxnSp>
        </p:grpSp>
        <p:grpSp>
          <p:nvGrpSpPr>
            <p:cNvPr id="119" name="図形グループ 118"/>
            <p:cNvGrpSpPr/>
            <p:nvPr/>
          </p:nvGrpSpPr>
          <p:grpSpPr>
            <a:xfrm flipH="1">
              <a:off x="2483255" y="4329055"/>
              <a:ext cx="2679016" cy="758783"/>
              <a:chOff x="2497667" y="4470400"/>
              <a:chExt cx="1097713" cy="617439"/>
            </a:xfrm>
          </p:grpSpPr>
          <p:cxnSp>
            <p:nvCxnSpPr>
              <p:cNvPr id="124" name="直線コネクタ 123"/>
              <p:cNvCxnSpPr/>
              <p:nvPr/>
            </p:nvCxnSpPr>
            <p:spPr>
              <a:xfrm>
                <a:off x="2497667" y="4470400"/>
                <a:ext cx="0" cy="617439"/>
              </a:xfrm>
              <a:prstGeom prst="line">
                <a:avLst/>
              </a:prstGeom>
              <a:ln>
                <a:solidFill>
                  <a:schemeClr val="accent3"/>
                </a:solidFill>
              </a:ln>
            </p:spPr>
            <p:style>
              <a:lnRef idx="2">
                <a:schemeClr val="accent1"/>
              </a:lnRef>
              <a:fillRef idx="0">
                <a:schemeClr val="accent1"/>
              </a:fillRef>
              <a:effectRef idx="1">
                <a:schemeClr val="accent1"/>
              </a:effectRef>
              <a:fontRef idx="minor">
                <a:schemeClr val="tx1"/>
              </a:fontRef>
            </p:style>
          </p:cxnSp>
          <p:cxnSp>
            <p:nvCxnSpPr>
              <p:cNvPr id="125" name="直線矢印コネクタ 124"/>
              <p:cNvCxnSpPr/>
              <p:nvPr/>
            </p:nvCxnSpPr>
            <p:spPr>
              <a:xfrm>
                <a:off x="3595380" y="4470400"/>
                <a:ext cx="0" cy="617439"/>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126" name="直線コネクタ 125"/>
              <p:cNvCxnSpPr/>
              <p:nvPr/>
            </p:nvCxnSpPr>
            <p:spPr>
              <a:xfrm>
                <a:off x="2497667" y="4470400"/>
                <a:ext cx="1097713" cy="0"/>
              </a:xfrm>
              <a:prstGeom prst="line">
                <a:avLst/>
              </a:prstGeom>
              <a:ln>
                <a:solidFill>
                  <a:schemeClr val="accent3"/>
                </a:solidFill>
              </a:ln>
            </p:spPr>
            <p:style>
              <a:lnRef idx="2">
                <a:schemeClr val="accent1"/>
              </a:lnRef>
              <a:fillRef idx="0">
                <a:schemeClr val="accent1"/>
              </a:fillRef>
              <a:effectRef idx="1">
                <a:schemeClr val="accent1"/>
              </a:effectRef>
              <a:fontRef idx="minor">
                <a:schemeClr val="tx1"/>
              </a:fontRef>
            </p:style>
          </p:cxnSp>
        </p:grpSp>
      </p:grpSp>
      <p:sp>
        <p:nvSpPr>
          <p:cNvPr id="135" name="テキスト ボックス 134"/>
          <p:cNvSpPr txBox="1"/>
          <p:nvPr/>
        </p:nvSpPr>
        <p:spPr>
          <a:xfrm>
            <a:off x="1211466" y="3486860"/>
            <a:ext cx="4219049" cy="369332"/>
          </a:xfrm>
          <a:prstGeom prst="rect">
            <a:avLst/>
          </a:prstGeom>
          <a:solidFill>
            <a:schemeClr val="bg1"/>
          </a:solidFill>
        </p:spPr>
        <p:txBody>
          <a:bodyPr wrap="none" rtlCol="0">
            <a:spAutoFit/>
          </a:bodyPr>
          <a:lstStyle/>
          <a:p>
            <a:r>
              <a:rPr lang="en-US" altLang="ja-JP" dirty="0" smtClean="0"/>
              <a:t>Step 1. </a:t>
            </a:r>
            <a:r>
              <a:rPr lang="en-US" altLang="ja-JP" dirty="0" err="1" smtClean="0"/>
              <a:t>src</a:t>
            </a:r>
            <a:r>
              <a:rPr lang="en-US" altLang="ja-JP" dirty="0" smtClean="0"/>
              <a:t>: GPU </a:t>
            </a:r>
            <a:r>
              <a:rPr lang="en-US" altLang="ja-JP" i="1" dirty="0" err="1" smtClean="0"/>
              <a:t>i</a:t>
            </a:r>
            <a:r>
              <a:rPr lang="en-US" altLang="ja-JP" dirty="0" smtClean="0"/>
              <a:t>, </a:t>
            </a:r>
            <a:r>
              <a:rPr lang="en-US" altLang="ja-JP" dirty="0" err="1" smtClean="0"/>
              <a:t>dst</a:t>
            </a:r>
            <a:r>
              <a:rPr lang="en-US" altLang="ja-JP" dirty="0" smtClean="0"/>
              <a:t>: GPU (</a:t>
            </a:r>
            <a:r>
              <a:rPr lang="en-US" altLang="ja-JP" i="1" dirty="0" err="1" smtClean="0"/>
              <a:t>i</a:t>
            </a:r>
            <a:r>
              <a:rPr lang="en-US" altLang="ja-JP" dirty="0" smtClean="0"/>
              <a:t> + 1) % 4</a:t>
            </a:r>
            <a:endParaRPr kumimoji="1" lang="ja-JP" altLang="en-US" dirty="0"/>
          </a:p>
        </p:txBody>
      </p:sp>
      <p:sp>
        <p:nvSpPr>
          <p:cNvPr id="136" name="テキスト ボックス 135"/>
          <p:cNvSpPr txBox="1"/>
          <p:nvPr/>
        </p:nvSpPr>
        <p:spPr>
          <a:xfrm>
            <a:off x="1211465" y="3488774"/>
            <a:ext cx="4219049" cy="369332"/>
          </a:xfrm>
          <a:prstGeom prst="rect">
            <a:avLst/>
          </a:prstGeom>
          <a:solidFill>
            <a:schemeClr val="bg1"/>
          </a:solidFill>
        </p:spPr>
        <p:txBody>
          <a:bodyPr wrap="none" rtlCol="0">
            <a:spAutoFit/>
          </a:bodyPr>
          <a:lstStyle/>
          <a:p>
            <a:r>
              <a:rPr lang="en-US" altLang="ja-JP" dirty="0" smtClean="0"/>
              <a:t>Step 2. </a:t>
            </a:r>
            <a:r>
              <a:rPr lang="en-US" altLang="ja-JP" dirty="0" err="1" smtClean="0"/>
              <a:t>src</a:t>
            </a:r>
            <a:r>
              <a:rPr lang="en-US" altLang="ja-JP" dirty="0" smtClean="0"/>
              <a:t>: GPU </a:t>
            </a:r>
            <a:r>
              <a:rPr lang="en-US" altLang="ja-JP" i="1" dirty="0" err="1" smtClean="0"/>
              <a:t>i</a:t>
            </a:r>
            <a:r>
              <a:rPr lang="en-US" altLang="ja-JP" dirty="0" smtClean="0"/>
              <a:t>, </a:t>
            </a:r>
            <a:r>
              <a:rPr lang="en-US" altLang="ja-JP" dirty="0" err="1" smtClean="0"/>
              <a:t>dst</a:t>
            </a:r>
            <a:r>
              <a:rPr lang="en-US" altLang="ja-JP" dirty="0" smtClean="0"/>
              <a:t>: GPU (</a:t>
            </a:r>
            <a:r>
              <a:rPr lang="en-US" altLang="ja-JP" i="1" dirty="0" err="1" smtClean="0"/>
              <a:t>i</a:t>
            </a:r>
            <a:r>
              <a:rPr lang="en-US" altLang="ja-JP" dirty="0" smtClean="0"/>
              <a:t> + 2) % 4</a:t>
            </a:r>
            <a:endParaRPr kumimoji="1" lang="ja-JP" altLang="en-US" dirty="0"/>
          </a:p>
        </p:txBody>
      </p:sp>
    </p:spTree>
    <p:custDataLst>
      <p:tags r:id="rId1"/>
    </p:custDataLst>
    <p:extLst>
      <p:ext uri="{BB962C8B-B14F-4D97-AF65-F5344CB8AC3E}">
        <p14:creationId xmlns:p14="http://schemas.microsoft.com/office/powerpoint/2010/main" val="2116518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79"/>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7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3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 grpId="0" animBg="1"/>
      <p:bldP spid="13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Outline</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ja-JP" altLang="en-US" dirty="0" smtClean="0">
                <a:solidFill>
                  <a:srgbClr val="D9D9D9"/>
                </a:solidFill>
              </a:rPr>
              <a:t>背景</a:t>
            </a:r>
            <a:endParaRPr kumimoji="1" lang="en-US" altLang="ja-JP" dirty="0" smtClean="0">
              <a:solidFill>
                <a:srgbClr val="D9D9D9"/>
              </a:solidFill>
            </a:endParaRPr>
          </a:p>
          <a:p>
            <a:r>
              <a:rPr kumimoji="1" lang="ja-JP" altLang="en-US" dirty="0" smtClean="0">
                <a:solidFill>
                  <a:srgbClr val="D9D9D9"/>
                </a:solidFill>
              </a:rPr>
              <a:t>システムの</a:t>
            </a:r>
            <a:r>
              <a:rPr lang="ja-JP" altLang="en-US" dirty="0" smtClean="0">
                <a:solidFill>
                  <a:srgbClr val="D9D9D9"/>
                </a:solidFill>
              </a:rPr>
              <a:t>概要</a:t>
            </a:r>
            <a:endParaRPr kumimoji="1" lang="en-US" altLang="ja-JP" dirty="0" smtClean="0">
              <a:solidFill>
                <a:srgbClr val="D9D9D9"/>
              </a:solidFill>
            </a:endParaRPr>
          </a:p>
          <a:p>
            <a:pPr lvl="1"/>
            <a:r>
              <a:rPr kumimoji="1" lang="en-US" altLang="ja-JP" dirty="0" err="1" smtClean="0">
                <a:solidFill>
                  <a:srgbClr val="D9D9D9"/>
                </a:solidFill>
              </a:rPr>
              <a:t>ExpEther</a:t>
            </a:r>
            <a:endParaRPr kumimoji="1" lang="en-US" altLang="ja-JP" dirty="0" smtClean="0">
              <a:solidFill>
                <a:srgbClr val="D9D9D9"/>
              </a:solidFill>
            </a:endParaRPr>
          </a:p>
          <a:p>
            <a:pPr lvl="1"/>
            <a:r>
              <a:rPr kumimoji="1" lang="en-US" altLang="ja-JP" dirty="0" err="1" smtClean="0">
                <a:solidFill>
                  <a:srgbClr val="D9D9D9"/>
                </a:solidFill>
              </a:rPr>
              <a:t>ExpEther</a:t>
            </a:r>
            <a:r>
              <a:rPr kumimoji="1" lang="ja-JP" altLang="en-US" dirty="0" smtClean="0">
                <a:solidFill>
                  <a:srgbClr val="D9D9D9"/>
                </a:solidFill>
              </a:rPr>
              <a:t>を用いたマルチ</a:t>
            </a:r>
            <a:r>
              <a:rPr kumimoji="1" lang="en-US" altLang="ja-JP" dirty="0" smtClean="0">
                <a:solidFill>
                  <a:srgbClr val="D9D9D9"/>
                </a:solidFill>
              </a:rPr>
              <a:t>GPU</a:t>
            </a:r>
            <a:r>
              <a:rPr kumimoji="1" lang="ja-JP" altLang="en-US" dirty="0" smtClean="0">
                <a:solidFill>
                  <a:srgbClr val="D9D9D9"/>
                </a:solidFill>
              </a:rPr>
              <a:t>システム</a:t>
            </a:r>
            <a:endParaRPr kumimoji="1" lang="en-US" altLang="ja-JP" dirty="0" smtClean="0">
              <a:solidFill>
                <a:srgbClr val="D9D9D9"/>
              </a:solidFill>
            </a:endParaRPr>
          </a:p>
          <a:p>
            <a:r>
              <a:rPr lang="ja-JP" altLang="en-US" dirty="0" smtClean="0">
                <a:solidFill>
                  <a:srgbClr val="D9D9D9"/>
                </a:solidFill>
              </a:rPr>
              <a:t>幅優先探索</a:t>
            </a:r>
            <a:r>
              <a:rPr lang="en-US" altLang="ja-JP" dirty="0" smtClean="0">
                <a:solidFill>
                  <a:srgbClr val="D9D9D9"/>
                </a:solidFill>
              </a:rPr>
              <a:t>(BFS)</a:t>
            </a:r>
            <a:endParaRPr kumimoji="1" lang="en-US" altLang="ja-JP" dirty="0" smtClean="0">
              <a:solidFill>
                <a:srgbClr val="D9D9D9"/>
              </a:solidFill>
            </a:endParaRPr>
          </a:p>
          <a:p>
            <a:pPr lvl="1"/>
            <a:r>
              <a:rPr lang="ja-JP" altLang="en-US" dirty="0" smtClean="0">
                <a:solidFill>
                  <a:srgbClr val="D9D9D9"/>
                </a:solidFill>
              </a:rPr>
              <a:t>幅優先探索</a:t>
            </a:r>
            <a:r>
              <a:rPr lang="en-US" altLang="ja-JP" dirty="0" smtClean="0">
                <a:solidFill>
                  <a:srgbClr val="D9D9D9"/>
                </a:solidFill>
              </a:rPr>
              <a:t>(BFS)</a:t>
            </a:r>
            <a:endParaRPr kumimoji="1" lang="en-US" altLang="ja-JP" dirty="0" smtClean="0">
              <a:solidFill>
                <a:srgbClr val="D9D9D9"/>
              </a:solidFill>
            </a:endParaRPr>
          </a:p>
          <a:p>
            <a:pPr lvl="1"/>
            <a:r>
              <a:rPr kumimoji="1" lang="en-US" altLang="ja-JP" dirty="0" smtClean="0">
                <a:solidFill>
                  <a:srgbClr val="D9D9D9"/>
                </a:solidFill>
              </a:rPr>
              <a:t>Level synchronized BFS</a:t>
            </a:r>
          </a:p>
          <a:p>
            <a:pPr lvl="1"/>
            <a:r>
              <a:rPr lang="ja-JP" altLang="en-US" dirty="0" smtClean="0">
                <a:solidFill>
                  <a:srgbClr val="D9D9D9"/>
                </a:solidFill>
              </a:rPr>
              <a:t>マルチ</a:t>
            </a:r>
            <a:r>
              <a:rPr lang="en-US" altLang="ja-JP" dirty="0" smtClean="0">
                <a:solidFill>
                  <a:srgbClr val="D9D9D9"/>
                </a:solidFill>
              </a:rPr>
              <a:t>GPU</a:t>
            </a:r>
            <a:r>
              <a:rPr lang="ja-JP" altLang="en-US" dirty="0" smtClean="0">
                <a:solidFill>
                  <a:srgbClr val="D9D9D9"/>
                </a:solidFill>
              </a:rPr>
              <a:t>システムにおける</a:t>
            </a:r>
            <a:r>
              <a:rPr lang="en-US" altLang="ja-JP" dirty="0" smtClean="0">
                <a:solidFill>
                  <a:srgbClr val="D9D9D9"/>
                </a:solidFill>
              </a:rPr>
              <a:t>BFS</a:t>
            </a:r>
            <a:endParaRPr kumimoji="1" lang="en-US" altLang="ja-JP" dirty="0" smtClean="0">
              <a:solidFill>
                <a:srgbClr val="D9D9D9"/>
              </a:solidFill>
            </a:endParaRPr>
          </a:p>
          <a:p>
            <a:r>
              <a:rPr kumimoji="1" lang="ja-JP" altLang="en-US" dirty="0" smtClean="0">
                <a:solidFill>
                  <a:srgbClr val="D9D9D9"/>
                </a:solidFill>
              </a:rPr>
              <a:t>関連研究</a:t>
            </a:r>
            <a:endParaRPr kumimoji="1" lang="en-US" altLang="ja-JP" dirty="0" smtClean="0">
              <a:solidFill>
                <a:srgbClr val="D9D9D9"/>
              </a:solidFill>
            </a:endParaRPr>
          </a:p>
          <a:p>
            <a:pPr lvl="1"/>
            <a:r>
              <a:rPr kumimoji="1" lang="en-US" altLang="ja-JP" dirty="0" smtClean="0">
                <a:solidFill>
                  <a:srgbClr val="D9D9D9"/>
                </a:solidFill>
              </a:rPr>
              <a:t>Simple BFS [</a:t>
            </a:r>
            <a:r>
              <a:rPr lang="en-US" altLang="ja-JP" dirty="0">
                <a:solidFill>
                  <a:srgbClr val="D9D9D9"/>
                </a:solidFill>
              </a:rPr>
              <a:t>P. </a:t>
            </a:r>
            <a:r>
              <a:rPr lang="en-US" altLang="ja-JP" dirty="0" smtClean="0">
                <a:solidFill>
                  <a:srgbClr val="D9D9D9"/>
                </a:solidFill>
              </a:rPr>
              <a:t>Harish, </a:t>
            </a:r>
            <a:r>
              <a:rPr lang="en-US" altLang="ja-JP" dirty="0" err="1" smtClean="0">
                <a:solidFill>
                  <a:srgbClr val="D9D9D9"/>
                </a:solidFill>
              </a:rPr>
              <a:t>HiPC</a:t>
            </a:r>
            <a:r>
              <a:rPr lang="en-US" altLang="ja-JP" dirty="0" smtClean="0">
                <a:solidFill>
                  <a:srgbClr val="D9D9D9"/>
                </a:solidFill>
              </a:rPr>
              <a:t> 2007]</a:t>
            </a:r>
            <a:endParaRPr kumimoji="1" lang="en-US" altLang="ja-JP" dirty="0" smtClean="0">
              <a:solidFill>
                <a:srgbClr val="D9D9D9"/>
              </a:solidFill>
            </a:endParaRPr>
          </a:p>
          <a:p>
            <a:pPr lvl="1"/>
            <a:r>
              <a:rPr kumimoji="1" lang="en-US" altLang="ja-JP" dirty="0" smtClean="0">
                <a:solidFill>
                  <a:srgbClr val="D9D9D9"/>
                </a:solidFill>
              </a:rPr>
              <a:t>Pre-research BFS [T. </a:t>
            </a:r>
            <a:r>
              <a:rPr kumimoji="1" lang="en-US" altLang="ja-JP" dirty="0" err="1" smtClean="0">
                <a:solidFill>
                  <a:srgbClr val="D9D9D9"/>
                </a:solidFill>
              </a:rPr>
              <a:t>Mitsuishi</a:t>
            </a:r>
            <a:r>
              <a:rPr kumimoji="1" lang="en-US" altLang="ja-JP" dirty="0" smtClean="0">
                <a:solidFill>
                  <a:srgbClr val="D9D9D9"/>
                </a:solidFill>
              </a:rPr>
              <a:t>, HEART2014]</a:t>
            </a:r>
          </a:p>
          <a:p>
            <a:r>
              <a:rPr kumimoji="1" lang="ja-JP" altLang="en-US" dirty="0" smtClean="0">
                <a:solidFill>
                  <a:srgbClr val="D9D9D9"/>
                </a:solidFill>
              </a:rPr>
              <a:t>提案手法</a:t>
            </a:r>
            <a:endParaRPr kumimoji="1" lang="en-US" altLang="ja-JP" dirty="0" smtClean="0">
              <a:solidFill>
                <a:srgbClr val="D9D9D9"/>
              </a:solidFill>
            </a:endParaRPr>
          </a:p>
          <a:p>
            <a:r>
              <a:rPr kumimoji="1" lang="ja-JP" altLang="en-US" dirty="0" smtClean="0">
                <a:solidFill>
                  <a:srgbClr val="C0504D"/>
                </a:solidFill>
              </a:rPr>
              <a:t>評価</a:t>
            </a:r>
            <a:endParaRPr kumimoji="1" lang="en-US" altLang="ja-JP" dirty="0" smtClean="0">
              <a:solidFill>
                <a:srgbClr val="C0504D"/>
              </a:solidFill>
            </a:endParaRPr>
          </a:p>
          <a:p>
            <a:pPr lvl="1"/>
            <a:r>
              <a:rPr kumimoji="1" lang="ja-JP" altLang="en-US" dirty="0" smtClean="0">
                <a:solidFill>
                  <a:srgbClr val="C0504D"/>
                </a:solidFill>
              </a:rPr>
              <a:t>評価環境，ベンチマーク</a:t>
            </a:r>
            <a:endParaRPr kumimoji="1" lang="en-US" altLang="ja-JP" dirty="0" smtClean="0">
              <a:solidFill>
                <a:srgbClr val="C0504D"/>
              </a:solidFill>
            </a:endParaRPr>
          </a:p>
          <a:p>
            <a:pPr lvl="1"/>
            <a:r>
              <a:rPr kumimoji="1" lang="en-US" altLang="ja-JP" dirty="0" smtClean="0">
                <a:solidFill>
                  <a:srgbClr val="C0504D"/>
                </a:solidFill>
              </a:rPr>
              <a:t>BFS</a:t>
            </a:r>
            <a:r>
              <a:rPr kumimoji="1" lang="ja-JP" altLang="en-US" dirty="0" smtClean="0">
                <a:solidFill>
                  <a:srgbClr val="C0504D"/>
                </a:solidFill>
              </a:rPr>
              <a:t>各種の比較</a:t>
            </a:r>
            <a:endParaRPr kumimoji="1" lang="en-US" altLang="ja-JP" dirty="0" smtClean="0">
              <a:solidFill>
                <a:srgbClr val="C0504D"/>
              </a:solidFill>
            </a:endParaRPr>
          </a:p>
          <a:p>
            <a:pPr lvl="1"/>
            <a:r>
              <a:rPr kumimoji="1" lang="en-US" altLang="ja-JP" dirty="0" smtClean="0">
                <a:solidFill>
                  <a:srgbClr val="C0504D"/>
                </a:solidFill>
              </a:rPr>
              <a:t>Proposed BFS</a:t>
            </a:r>
            <a:r>
              <a:rPr kumimoji="1" lang="ja-JP" altLang="en-US" dirty="0" smtClean="0">
                <a:solidFill>
                  <a:srgbClr val="C0504D"/>
                </a:solidFill>
              </a:rPr>
              <a:t>と</a:t>
            </a:r>
            <a:r>
              <a:rPr kumimoji="1" lang="en-US" altLang="ja-JP" dirty="0" smtClean="0">
                <a:solidFill>
                  <a:srgbClr val="C0504D"/>
                </a:solidFill>
              </a:rPr>
              <a:t>GPU</a:t>
            </a:r>
            <a:r>
              <a:rPr lang="ja-JP" altLang="en-US" dirty="0" smtClean="0">
                <a:solidFill>
                  <a:srgbClr val="C0504D"/>
                </a:solidFill>
              </a:rPr>
              <a:t>台数の評価</a:t>
            </a:r>
            <a:endParaRPr kumimoji="1" lang="en-US" altLang="ja-JP" dirty="0" smtClean="0">
              <a:solidFill>
                <a:srgbClr val="C0504D"/>
              </a:solidFill>
            </a:endParaRPr>
          </a:p>
          <a:p>
            <a:r>
              <a:rPr kumimoji="1" lang="ja-JP" altLang="en-US" dirty="0" smtClean="0">
                <a:solidFill>
                  <a:srgbClr val="D9D9D9"/>
                </a:solidFill>
              </a:rPr>
              <a:t>結論</a:t>
            </a:r>
            <a:endParaRPr kumimoji="1" lang="en-US" altLang="ja-JP" dirty="0" smtClean="0">
              <a:solidFill>
                <a:srgbClr val="D9D9D9"/>
              </a:solidFill>
            </a:endParaRPr>
          </a:p>
          <a:p>
            <a:pPr lvl="1"/>
            <a:endParaRPr kumimoji="1" lang="en-US" altLang="ja-JP" dirty="0" smtClean="0">
              <a:solidFill>
                <a:schemeClr val="bg1">
                  <a:lumMod val="85000"/>
                </a:schemeClr>
              </a:solidFill>
            </a:endParaRPr>
          </a:p>
          <a:p>
            <a:pPr lvl="1"/>
            <a:endParaRPr kumimoji="1" lang="ja-JP" altLang="en-US" dirty="0"/>
          </a:p>
        </p:txBody>
      </p:sp>
      <p:sp>
        <p:nvSpPr>
          <p:cNvPr id="4" name="日付プレースホルダー 3"/>
          <p:cNvSpPr>
            <a:spLocks noGrp="1"/>
          </p:cNvSpPr>
          <p:nvPr>
            <p:ph type="dt" sz="half" idx="10"/>
          </p:nvPr>
        </p:nvSpPr>
        <p:spPr/>
        <p:txBody>
          <a:bodyPr/>
          <a:lstStyle/>
          <a:p>
            <a:fld id="{B0A81C81-1665-7E4C-83F6-53CABAABA433}" type="datetime1">
              <a:rPr lang="ja-JP" altLang="en-US" smtClean="0"/>
              <a:t>2014/12/04</a:t>
            </a:fld>
            <a:endParaRPr lang="en-US" dirty="0"/>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21</a:t>
            </a:fld>
            <a:endParaRPr lang="en-US"/>
          </a:p>
        </p:txBody>
      </p:sp>
      <p:sp>
        <p:nvSpPr>
          <p:cNvPr id="6" name="フッター プレースホルダー 5"/>
          <p:cNvSpPr>
            <a:spLocks noGrp="1"/>
          </p:cNvSpPr>
          <p:nvPr>
            <p:ph type="ftr" sz="quarter" idx="11"/>
          </p:nvPr>
        </p:nvSpPr>
        <p:spPr/>
        <p:txBody>
          <a:bodyPr/>
          <a:lstStyle/>
          <a:p>
            <a:r>
              <a:rPr kumimoji="1" lang="en-US" altLang="ja-JP" smtClean="0"/>
              <a:t>11CPSY</a:t>
            </a:r>
            <a:endParaRPr kumimoji="1" lang="ja-JP" altLang="en-US"/>
          </a:p>
        </p:txBody>
      </p:sp>
    </p:spTree>
    <p:extLst>
      <p:ext uri="{BB962C8B-B14F-4D97-AF65-F5344CB8AC3E}">
        <p14:creationId xmlns:p14="http://schemas.microsoft.com/office/powerpoint/2010/main" val="35075796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評価環境</a:t>
            </a:r>
            <a:endParaRPr kumimoji="1" lang="ja-JP" altLang="en-US" dirty="0"/>
          </a:p>
        </p:txBody>
      </p:sp>
      <p:pic>
        <p:nvPicPr>
          <p:cNvPr id="12" name="図 11" descr="graph500-logo_2.jpg"/>
          <p:cNvPicPr>
            <a:picLocks noChangeAspect="1"/>
          </p:cNvPicPr>
          <p:nvPr/>
        </p:nvPicPr>
        <p:blipFill rotWithShape="1">
          <a:blip r:embed="rId3">
            <a:extLst>
              <a:ext uri="{28A0092B-C50C-407E-A947-70E740481C1C}">
                <a14:useLocalDpi xmlns:a14="http://schemas.microsoft.com/office/drawing/2010/main" val="0"/>
              </a:ext>
            </a:extLst>
          </a:blip>
          <a:srcRect b="12324"/>
          <a:stretch/>
        </p:blipFill>
        <p:spPr>
          <a:xfrm>
            <a:off x="6148756" y="4580676"/>
            <a:ext cx="2725426" cy="1762301"/>
          </a:xfrm>
          <a:prstGeom prst="rect">
            <a:avLst/>
          </a:prstGeom>
        </p:spPr>
      </p:pic>
      <p:sp>
        <p:nvSpPr>
          <p:cNvPr id="4" name="日付プレースホルダー 3"/>
          <p:cNvSpPr>
            <a:spLocks noGrp="1"/>
          </p:cNvSpPr>
          <p:nvPr>
            <p:ph type="dt" sz="half" idx="10"/>
          </p:nvPr>
        </p:nvSpPr>
        <p:spPr/>
        <p:txBody>
          <a:bodyPr/>
          <a:lstStyle/>
          <a:p>
            <a:fld id="{407983C6-0B91-8E49-A83E-ECA7229B84C6}" type="datetime1">
              <a:rPr lang="ja-JP" altLang="en-US" smtClean="0"/>
              <a:t>2014/12/04</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22</a:t>
            </a:fld>
            <a:endParaRPr lang="en-US"/>
          </a:p>
        </p:txBody>
      </p:sp>
      <p:graphicFrame>
        <p:nvGraphicFramePr>
          <p:cNvPr id="11" name="コンテンツ プレースホルダー 10"/>
          <p:cNvGraphicFramePr>
            <a:graphicFrameLocks noGrp="1"/>
          </p:cNvGraphicFramePr>
          <p:nvPr>
            <p:ph idx="1"/>
            <p:extLst>
              <p:ext uri="{D42A27DB-BD31-4B8C-83A1-F6EECF244321}">
                <p14:modId xmlns:p14="http://schemas.microsoft.com/office/powerpoint/2010/main" val="2518383205"/>
              </p:ext>
            </p:extLst>
          </p:nvPr>
        </p:nvGraphicFramePr>
        <p:xfrm>
          <a:off x="457204" y="2056829"/>
          <a:ext cx="5334117" cy="1524000"/>
        </p:xfrm>
        <a:graphic>
          <a:graphicData uri="http://schemas.openxmlformats.org/drawingml/2006/table">
            <a:tbl>
              <a:tblPr firstRow="1" bandRow="1">
                <a:tableStyleId>{BC89EF96-8CEA-46FF-86C4-4CE0E7609802}</a:tableStyleId>
              </a:tblPr>
              <a:tblGrid>
                <a:gridCol w="1873282"/>
                <a:gridCol w="3460835"/>
              </a:tblGrid>
              <a:tr h="381000">
                <a:tc>
                  <a:txBody>
                    <a:bodyPr/>
                    <a:lstStyle/>
                    <a:p>
                      <a:r>
                        <a:rPr kumimoji="1" lang="en-US" altLang="ja-JP" sz="1900" b="0" dirty="0" smtClean="0"/>
                        <a:t>CPU</a:t>
                      </a:r>
                      <a:endParaRPr kumimoji="1" lang="ja-JP" altLang="en-US" sz="1900" b="0" dirty="0"/>
                    </a:p>
                  </a:txBody>
                  <a:tcPr/>
                </a:tc>
                <a:tc>
                  <a:txBody>
                    <a:bodyPr/>
                    <a:lstStyle/>
                    <a:p>
                      <a:r>
                        <a:rPr kumimoji="1" lang="en-US" altLang="ja-JP" sz="1900" b="0" dirty="0" smtClean="0"/>
                        <a:t>Intel Xeon E5-1650 @ 3.2GHz</a:t>
                      </a:r>
                      <a:endParaRPr kumimoji="1" lang="ja-JP" altLang="en-US" sz="1900" b="0" dirty="0"/>
                    </a:p>
                  </a:txBody>
                  <a:tcPr/>
                </a:tc>
              </a:tr>
              <a:tr h="381000">
                <a:tc>
                  <a:txBody>
                    <a:bodyPr/>
                    <a:lstStyle/>
                    <a:p>
                      <a:r>
                        <a:rPr kumimoji="1" lang="en-US" altLang="ja-JP" sz="1900" dirty="0" smtClean="0"/>
                        <a:t>GPU</a:t>
                      </a:r>
                      <a:endParaRPr kumimoji="1" lang="ja-JP" altLang="en-US" sz="1900" dirty="0"/>
                    </a:p>
                  </a:txBody>
                  <a:tcPr/>
                </a:tc>
                <a:tc>
                  <a:txBody>
                    <a:bodyPr/>
                    <a:lstStyle/>
                    <a:p>
                      <a:r>
                        <a:rPr kumimoji="1" lang="en-US" altLang="ja-JP" sz="1900" dirty="0" smtClean="0"/>
                        <a:t>NVIDIA Tesla K20 x 4</a:t>
                      </a:r>
                      <a:endParaRPr kumimoji="1" lang="ja-JP" altLang="en-US" sz="1900" dirty="0"/>
                    </a:p>
                  </a:txBody>
                  <a:tcPr/>
                </a:tc>
              </a:tr>
              <a:tr h="381000">
                <a:tc>
                  <a:txBody>
                    <a:bodyPr/>
                    <a:lstStyle/>
                    <a:p>
                      <a:r>
                        <a:rPr kumimoji="1" lang="en-US" altLang="ja-JP" sz="1900" dirty="0" smtClean="0"/>
                        <a:t>Host Memory</a:t>
                      </a:r>
                      <a:endParaRPr kumimoji="1" lang="ja-JP" altLang="en-US" sz="1900" dirty="0"/>
                    </a:p>
                  </a:txBody>
                  <a:tcPr/>
                </a:tc>
                <a:tc>
                  <a:txBody>
                    <a:bodyPr/>
                    <a:lstStyle/>
                    <a:p>
                      <a:r>
                        <a:rPr kumimoji="1" lang="en-US" altLang="ja-JP" sz="1900" dirty="0" smtClean="0"/>
                        <a:t>16 GB</a:t>
                      </a:r>
                      <a:endParaRPr kumimoji="1" lang="ja-JP" altLang="en-US" sz="1900" dirty="0"/>
                    </a:p>
                  </a:txBody>
                  <a:tcPr/>
                </a:tc>
              </a:tr>
              <a:tr h="381000">
                <a:tc>
                  <a:txBody>
                    <a:bodyPr/>
                    <a:lstStyle/>
                    <a:p>
                      <a:r>
                        <a:rPr kumimoji="1" lang="en-US" altLang="ja-JP" sz="1900" dirty="0" smtClean="0"/>
                        <a:t>Network</a:t>
                      </a:r>
                      <a:endParaRPr kumimoji="1" lang="ja-JP" altLang="en-US" sz="1900" dirty="0"/>
                    </a:p>
                  </a:txBody>
                  <a:tcPr/>
                </a:tc>
                <a:tc>
                  <a:txBody>
                    <a:bodyPr/>
                    <a:lstStyle/>
                    <a:p>
                      <a:r>
                        <a:rPr kumimoji="1" lang="en-US" altLang="ja-JP" sz="1900" dirty="0" smtClean="0"/>
                        <a:t>10Gb</a:t>
                      </a:r>
                      <a:r>
                        <a:rPr kumimoji="1" lang="en-US" altLang="ja-JP" sz="1900" baseline="0" dirty="0" smtClean="0"/>
                        <a:t> Ethernet x 2</a:t>
                      </a:r>
                      <a:endParaRPr kumimoji="1" lang="ja-JP" altLang="en-US" sz="1900" dirty="0"/>
                    </a:p>
                  </a:txBody>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3161157332"/>
              </p:ext>
            </p:extLst>
          </p:nvPr>
        </p:nvGraphicFramePr>
        <p:xfrm>
          <a:off x="457204" y="4287691"/>
          <a:ext cx="5334117" cy="2286000"/>
        </p:xfrm>
        <a:graphic>
          <a:graphicData uri="http://schemas.openxmlformats.org/drawingml/2006/table">
            <a:tbl>
              <a:tblPr firstRow="1" bandRow="1">
                <a:tableStyleId>{BC89EF96-8CEA-46FF-86C4-4CE0E7609802}</a:tableStyleId>
              </a:tblPr>
              <a:tblGrid>
                <a:gridCol w="1873282"/>
                <a:gridCol w="3460835"/>
              </a:tblGrid>
              <a:tr h="381000">
                <a:tc>
                  <a:txBody>
                    <a:bodyPr/>
                    <a:lstStyle/>
                    <a:p>
                      <a:r>
                        <a:rPr kumimoji="1" lang="en-US" altLang="ja-JP" sz="1900" b="0" dirty="0" smtClean="0"/>
                        <a:t>OS</a:t>
                      </a:r>
                      <a:endParaRPr kumimoji="1" lang="ja-JP" altLang="en-US" sz="1900" b="0" dirty="0"/>
                    </a:p>
                  </a:txBody>
                  <a:tcPr/>
                </a:tc>
                <a:tc>
                  <a:txBody>
                    <a:bodyPr/>
                    <a:lstStyle/>
                    <a:p>
                      <a:r>
                        <a:rPr kumimoji="1" lang="en-US" altLang="ja-JP" sz="1900" b="0" dirty="0" err="1" smtClean="0"/>
                        <a:t>CentOS</a:t>
                      </a:r>
                      <a:r>
                        <a:rPr kumimoji="1" lang="en-US" altLang="ja-JP" sz="1900" b="0" baseline="0" dirty="0" smtClean="0"/>
                        <a:t> 6.3</a:t>
                      </a:r>
                      <a:endParaRPr kumimoji="1" lang="ja-JP" altLang="en-US" sz="1900" b="0" dirty="0"/>
                    </a:p>
                  </a:txBody>
                  <a:tcPr/>
                </a:tc>
              </a:tr>
              <a:tr h="381000">
                <a:tc>
                  <a:txBody>
                    <a:bodyPr/>
                    <a:lstStyle/>
                    <a:p>
                      <a:r>
                        <a:rPr kumimoji="1" lang="en-US" altLang="ja-JP" sz="1900" dirty="0" smtClean="0"/>
                        <a:t>Host Compiler</a:t>
                      </a:r>
                      <a:endParaRPr kumimoji="1" lang="ja-JP" altLang="en-US" sz="1900" dirty="0"/>
                    </a:p>
                  </a:txBody>
                  <a:tcPr/>
                </a:tc>
                <a:tc>
                  <a:txBody>
                    <a:bodyPr/>
                    <a:lstStyle/>
                    <a:p>
                      <a:r>
                        <a:rPr kumimoji="1" lang="en-US" altLang="ja-JP" sz="1900" dirty="0" err="1" smtClean="0"/>
                        <a:t>gcc</a:t>
                      </a:r>
                      <a:r>
                        <a:rPr kumimoji="1" lang="en-US" altLang="ja-JP" sz="1900" dirty="0" smtClean="0"/>
                        <a:t> 4.4</a:t>
                      </a:r>
                      <a:endParaRPr kumimoji="1" lang="ja-JP" altLang="en-US" sz="1900" dirty="0"/>
                    </a:p>
                  </a:txBody>
                  <a:tcPr/>
                </a:tc>
              </a:tr>
              <a:tr h="381000">
                <a:tc>
                  <a:txBody>
                    <a:bodyPr/>
                    <a:lstStyle/>
                    <a:p>
                      <a:r>
                        <a:rPr kumimoji="1" lang="en-US" altLang="ja-JP" sz="1900" dirty="0" smtClean="0"/>
                        <a:t>CUDA</a:t>
                      </a:r>
                      <a:endParaRPr kumimoji="1" lang="ja-JP" altLang="en-US" sz="1900" dirty="0"/>
                    </a:p>
                  </a:txBody>
                  <a:tcPr/>
                </a:tc>
                <a:tc>
                  <a:txBody>
                    <a:bodyPr/>
                    <a:lstStyle/>
                    <a:p>
                      <a:r>
                        <a:rPr kumimoji="1" lang="en-US" altLang="ja-JP" sz="1900" dirty="0" smtClean="0"/>
                        <a:t>Toolkit 5.5</a:t>
                      </a:r>
                    </a:p>
                  </a:txBody>
                  <a:tcPr/>
                </a:tc>
              </a:tr>
              <a:tr h="381000">
                <a:tc>
                  <a:txBody>
                    <a:bodyPr/>
                    <a:lstStyle/>
                    <a:p>
                      <a:r>
                        <a:rPr kumimoji="1" lang="en-US" altLang="ja-JP" sz="1800" dirty="0" smtClean="0"/>
                        <a:t>Compiler Option</a:t>
                      </a:r>
                      <a:endParaRPr kumimoji="1" lang="ja-JP" altLang="en-US" sz="1800" dirty="0"/>
                    </a:p>
                  </a:txBody>
                  <a:tcPr/>
                </a:tc>
                <a:tc>
                  <a:txBody>
                    <a:bodyPr/>
                    <a:lstStyle/>
                    <a:p>
                      <a:r>
                        <a:rPr kumimoji="1" lang="en-US" altLang="ja-JP" sz="1900" baseline="0" dirty="0" err="1" smtClean="0"/>
                        <a:t>nvcc</a:t>
                      </a:r>
                      <a:r>
                        <a:rPr kumimoji="1" lang="en-US" altLang="ja-JP" sz="1900" baseline="0" dirty="0" smtClean="0"/>
                        <a:t> -arch sm_35 -O3</a:t>
                      </a:r>
                    </a:p>
                  </a:txBody>
                  <a:tcPr/>
                </a:tc>
              </a:tr>
              <a:tr h="381000">
                <a:tc>
                  <a:txBody>
                    <a:bodyPr/>
                    <a:lstStyle/>
                    <a:p>
                      <a:r>
                        <a:rPr kumimoji="1" lang="en-US" altLang="ja-JP" sz="1900" dirty="0" smtClean="0"/>
                        <a:t>Library</a:t>
                      </a:r>
                      <a:endParaRPr kumimoji="1" lang="ja-JP" altLang="en-US" sz="1900" dirty="0"/>
                    </a:p>
                  </a:txBody>
                  <a:tcPr/>
                </a:tc>
                <a:tc>
                  <a:txBody>
                    <a:bodyPr/>
                    <a:lstStyle/>
                    <a:p>
                      <a:r>
                        <a:rPr kumimoji="1" lang="en-US" altLang="ja-JP" sz="1900" baseline="0" dirty="0" smtClean="0"/>
                        <a:t>CUB v1.2.3</a:t>
                      </a:r>
                    </a:p>
                  </a:txBody>
                  <a:tcPr/>
                </a:tc>
              </a:tr>
              <a:tr h="381000">
                <a:tc>
                  <a:txBody>
                    <a:bodyPr/>
                    <a:lstStyle/>
                    <a:p>
                      <a:r>
                        <a:rPr kumimoji="1" lang="en-US" altLang="ja-JP" sz="1900" dirty="0" smtClean="0"/>
                        <a:t>Benchmark</a:t>
                      </a:r>
                      <a:endParaRPr kumimoji="1" lang="ja-JP" altLang="en-US" sz="1900" dirty="0"/>
                    </a:p>
                  </a:txBody>
                  <a:tcPr/>
                </a:tc>
                <a:tc>
                  <a:txBody>
                    <a:bodyPr/>
                    <a:lstStyle/>
                    <a:p>
                      <a:r>
                        <a:rPr kumimoji="1" lang="en-US" altLang="ja-JP" sz="1900" baseline="0" dirty="0" smtClean="0"/>
                        <a:t>Graph500</a:t>
                      </a:r>
                    </a:p>
                  </a:txBody>
                  <a:tcPr/>
                </a:tc>
              </a:tr>
            </a:tbl>
          </a:graphicData>
        </a:graphic>
      </p:graphicFrame>
      <p:sp>
        <p:nvSpPr>
          <p:cNvPr id="8" name="テキスト ボックス 7"/>
          <p:cNvSpPr txBox="1"/>
          <p:nvPr/>
        </p:nvSpPr>
        <p:spPr>
          <a:xfrm>
            <a:off x="457204" y="1687497"/>
            <a:ext cx="1185315" cy="369332"/>
          </a:xfrm>
          <a:prstGeom prst="rect">
            <a:avLst/>
          </a:prstGeom>
          <a:noFill/>
        </p:spPr>
        <p:txBody>
          <a:bodyPr wrap="none" rtlCol="0">
            <a:spAutoFit/>
          </a:bodyPr>
          <a:lstStyle/>
          <a:p>
            <a:r>
              <a:rPr kumimoji="1" lang="en-US" altLang="ja-JP" dirty="0" smtClean="0"/>
              <a:t>Hardware</a:t>
            </a:r>
            <a:endParaRPr kumimoji="1" lang="ja-JP" altLang="en-US" dirty="0"/>
          </a:p>
        </p:txBody>
      </p:sp>
      <p:sp>
        <p:nvSpPr>
          <p:cNvPr id="36" name="テキスト ボックス 35"/>
          <p:cNvSpPr txBox="1"/>
          <p:nvPr/>
        </p:nvSpPr>
        <p:spPr>
          <a:xfrm>
            <a:off x="457204" y="3918359"/>
            <a:ext cx="1095597" cy="369332"/>
          </a:xfrm>
          <a:prstGeom prst="rect">
            <a:avLst/>
          </a:prstGeom>
          <a:noFill/>
        </p:spPr>
        <p:txBody>
          <a:bodyPr wrap="none" rtlCol="0">
            <a:spAutoFit/>
          </a:bodyPr>
          <a:lstStyle/>
          <a:p>
            <a:r>
              <a:rPr kumimoji="1" lang="en-US" altLang="ja-JP" dirty="0" smtClean="0"/>
              <a:t>Software</a:t>
            </a:r>
            <a:endParaRPr kumimoji="1" lang="ja-JP" altLang="en-US" dirty="0"/>
          </a:p>
        </p:txBody>
      </p:sp>
      <p:grpSp>
        <p:nvGrpSpPr>
          <p:cNvPr id="34" name="図形グループ 33"/>
          <p:cNvGrpSpPr/>
          <p:nvPr/>
        </p:nvGrpSpPr>
        <p:grpSpPr>
          <a:xfrm>
            <a:off x="6054104" y="1256456"/>
            <a:ext cx="2820078" cy="3172068"/>
            <a:chOff x="5491083" y="893180"/>
            <a:chExt cx="2820078" cy="3172068"/>
          </a:xfrm>
        </p:grpSpPr>
        <p:sp>
          <p:nvSpPr>
            <p:cNvPr id="35" name="正方形/長方形 34"/>
            <p:cNvSpPr/>
            <p:nvPr/>
          </p:nvSpPr>
          <p:spPr>
            <a:xfrm>
              <a:off x="7434861" y="893180"/>
              <a:ext cx="876300" cy="2704728"/>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37" name="正方形/長方形 36"/>
            <p:cNvSpPr/>
            <p:nvPr/>
          </p:nvSpPr>
          <p:spPr>
            <a:xfrm>
              <a:off x="7562630" y="1967448"/>
              <a:ext cx="624793" cy="245797"/>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GPU</a:t>
              </a:r>
              <a:endParaRPr kumimoji="1" lang="ja-JP" altLang="en-US" dirty="0">
                <a:latin typeface="Calibri" panose="020F0502020204030204" pitchFamily="34" charset="0"/>
              </a:endParaRPr>
            </a:p>
          </p:txBody>
        </p:sp>
        <p:sp>
          <p:nvSpPr>
            <p:cNvPr id="38" name="正方形/長方形 37"/>
            <p:cNvSpPr/>
            <p:nvPr/>
          </p:nvSpPr>
          <p:spPr>
            <a:xfrm>
              <a:off x="7562630" y="1648746"/>
              <a:ext cx="624793" cy="245797"/>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GPU</a:t>
              </a:r>
              <a:endParaRPr kumimoji="1" lang="ja-JP" altLang="en-US" dirty="0">
                <a:latin typeface="Calibri" panose="020F0502020204030204" pitchFamily="34" charset="0"/>
              </a:endParaRPr>
            </a:p>
          </p:txBody>
        </p:sp>
        <p:sp>
          <p:nvSpPr>
            <p:cNvPr id="62" name="正方形/長方形 61"/>
            <p:cNvSpPr/>
            <p:nvPr/>
          </p:nvSpPr>
          <p:spPr>
            <a:xfrm>
              <a:off x="7562630" y="1329361"/>
              <a:ext cx="624793" cy="245797"/>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GPU</a:t>
              </a:r>
              <a:endParaRPr kumimoji="1" lang="ja-JP" altLang="en-US" dirty="0">
                <a:latin typeface="Calibri" panose="020F0502020204030204" pitchFamily="34" charset="0"/>
              </a:endParaRPr>
            </a:p>
          </p:txBody>
        </p:sp>
        <p:sp>
          <p:nvSpPr>
            <p:cNvPr id="63" name="正方形/長方形 62"/>
            <p:cNvSpPr/>
            <p:nvPr/>
          </p:nvSpPr>
          <p:spPr>
            <a:xfrm>
              <a:off x="7562630" y="1010659"/>
              <a:ext cx="624793" cy="245797"/>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GPU</a:t>
              </a:r>
              <a:endParaRPr kumimoji="1" lang="ja-JP" altLang="en-US" dirty="0">
                <a:latin typeface="Calibri" panose="020F0502020204030204" pitchFamily="34" charset="0"/>
              </a:endParaRPr>
            </a:p>
          </p:txBody>
        </p:sp>
        <p:sp>
          <p:nvSpPr>
            <p:cNvPr id="64" name="正方形/長方形 63"/>
            <p:cNvSpPr/>
            <p:nvPr/>
          </p:nvSpPr>
          <p:spPr>
            <a:xfrm>
              <a:off x="7562630" y="3234294"/>
              <a:ext cx="624793" cy="245797"/>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65" name="正方形/長方形 64"/>
            <p:cNvSpPr/>
            <p:nvPr/>
          </p:nvSpPr>
          <p:spPr>
            <a:xfrm>
              <a:off x="7562630" y="2915592"/>
              <a:ext cx="624793" cy="245797"/>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66" name="正方形/長方形 65"/>
            <p:cNvSpPr/>
            <p:nvPr/>
          </p:nvSpPr>
          <p:spPr>
            <a:xfrm>
              <a:off x="7562630" y="2596207"/>
              <a:ext cx="624793" cy="245797"/>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67" name="正方形/長方形 66"/>
            <p:cNvSpPr/>
            <p:nvPr/>
          </p:nvSpPr>
          <p:spPr>
            <a:xfrm>
              <a:off x="7562630" y="2277505"/>
              <a:ext cx="624793" cy="245797"/>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nvGrpSpPr>
            <p:cNvPr id="68" name="図形グループ 67"/>
            <p:cNvGrpSpPr/>
            <p:nvPr/>
          </p:nvGrpSpPr>
          <p:grpSpPr>
            <a:xfrm>
              <a:off x="5491083" y="1887939"/>
              <a:ext cx="811181" cy="1027653"/>
              <a:chOff x="5293286" y="2699671"/>
              <a:chExt cx="811181" cy="1027653"/>
            </a:xfrm>
          </p:grpSpPr>
          <p:sp>
            <p:nvSpPr>
              <p:cNvPr id="84" name="正方形/長方形 83"/>
              <p:cNvSpPr/>
              <p:nvPr/>
            </p:nvSpPr>
            <p:spPr>
              <a:xfrm>
                <a:off x="5293286" y="2699671"/>
                <a:ext cx="811181" cy="1027653"/>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85" name="正方形/長方形 84"/>
              <p:cNvSpPr/>
              <p:nvPr/>
            </p:nvSpPr>
            <p:spPr>
              <a:xfrm>
                <a:off x="5388160" y="2816691"/>
                <a:ext cx="624793" cy="245797"/>
              </a:xfrm>
              <a:prstGeom prst="rect">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CPU</a:t>
                </a:r>
                <a:endParaRPr kumimoji="1" lang="ja-JP" altLang="en-US" dirty="0">
                  <a:latin typeface="Calibri" panose="020F0502020204030204" pitchFamily="34" charset="0"/>
                </a:endParaRPr>
              </a:p>
            </p:txBody>
          </p:sp>
        </p:grpSp>
        <p:cxnSp>
          <p:nvCxnSpPr>
            <p:cNvPr id="69" name="直線コネクタ 68"/>
            <p:cNvCxnSpPr>
              <a:stCxn id="85" idx="3"/>
            </p:cNvCxnSpPr>
            <p:nvPr/>
          </p:nvCxnSpPr>
          <p:spPr>
            <a:xfrm>
              <a:off x="6210750" y="2127858"/>
              <a:ext cx="599514" cy="0"/>
            </a:xfrm>
            <a:prstGeom prst="line">
              <a:avLst/>
            </a:prstGeom>
            <a:ln>
              <a:prstDash val="solid"/>
            </a:ln>
          </p:spPr>
          <p:style>
            <a:lnRef idx="2">
              <a:schemeClr val="dk1"/>
            </a:lnRef>
            <a:fillRef idx="1">
              <a:schemeClr val="lt1"/>
            </a:fillRef>
            <a:effectRef idx="0">
              <a:schemeClr val="dk1"/>
            </a:effectRef>
            <a:fontRef idx="minor">
              <a:schemeClr val="dk1"/>
            </a:fontRef>
          </p:style>
        </p:cxnSp>
        <p:sp>
          <p:nvSpPr>
            <p:cNvPr id="70" name="テキスト ボックス 69"/>
            <p:cNvSpPr txBox="1"/>
            <p:nvPr/>
          </p:nvSpPr>
          <p:spPr>
            <a:xfrm>
              <a:off x="5718064" y="1185856"/>
              <a:ext cx="1057276" cy="369332"/>
            </a:xfrm>
            <a:prstGeom prst="rect">
              <a:avLst/>
            </a:prstGeom>
            <a:noFill/>
          </p:spPr>
          <p:txBody>
            <a:bodyPr wrap="none" rtlCol="0">
              <a:spAutoFit/>
            </a:bodyPr>
            <a:lstStyle/>
            <a:p>
              <a:r>
                <a:rPr kumimoji="1" lang="en-US" altLang="ja-JP" dirty="0" smtClean="0"/>
                <a:t>Ethernet</a:t>
              </a:r>
              <a:endParaRPr kumimoji="1" lang="ja-JP" altLang="en-US" dirty="0"/>
            </a:p>
          </p:txBody>
        </p:sp>
        <p:cxnSp>
          <p:nvCxnSpPr>
            <p:cNvPr id="71" name="直線矢印コネクタ 70"/>
            <p:cNvCxnSpPr>
              <a:stCxn id="70" idx="2"/>
            </p:cNvCxnSpPr>
            <p:nvPr/>
          </p:nvCxnSpPr>
          <p:spPr>
            <a:xfrm>
              <a:off x="6246702" y="1555188"/>
              <a:ext cx="316658" cy="535159"/>
            </a:xfrm>
            <a:prstGeom prst="straightConnector1">
              <a:avLst/>
            </a:prstGeom>
            <a:ln>
              <a:prstDash val="solid"/>
              <a:tailEnd type="arrow"/>
            </a:ln>
          </p:spPr>
          <p:style>
            <a:lnRef idx="2">
              <a:schemeClr val="dk1"/>
            </a:lnRef>
            <a:fillRef idx="1">
              <a:schemeClr val="lt1"/>
            </a:fillRef>
            <a:effectRef idx="0">
              <a:schemeClr val="dk1"/>
            </a:effectRef>
            <a:fontRef idx="minor">
              <a:schemeClr val="dk1"/>
            </a:fontRef>
          </p:style>
        </p:cxnSp>
        <p:sp>
          <p:nvSpPr>
            <p:cNvPr id="72" name="テキスト ボックス 71"/>
            <p:cNvSpPr txBox="1"/>
            <p:nvPr/>
          </p:nvSpPr>
          <p:spPr>
            <a:xfrm>
              <a:off x="5646154" y="2987861"/>
              <a:ext cx="505329" cy="369332"/>
            </a:xfrm>
            <a:prstGeom prst="rect">
              <a:avLst/>
            </a:prstGeom>
            <a:noFill/>
          </p:spPr>
          <p:txBody>
            <a:bodyPr wrap="none" rtlCol="0">
              <a:spAutoFit/>
            </a:bodyPr>
            <a:lstStyle/>
            <a:p>
              <a:r>
                <a:rPr kumimoji="1" lang="en-US" altLang="ja-JP" dirty="0" smtClean="0"/>
                <a:t>PC</a:t>
              </a:r>
              <a:endParaRPr kumimoji="1" lang="ja-JP" altLang="en-US" dirty="0"/>
            </a:p>
          </p:txBody>
        </p:sp>
        <p:sp>
          <p:nvSpPr>
            <p:cNvPr id="73" name="テキスト ボックス 72"/>
            <p:cNvSpPr txBox="1"/>
            <p:nvPr/>
          </p:nvSpPr>
          <p:spPr>
            <a:xfrm>
              <a:off x="6981422" y="3695916"/>
              <a:ext cx="1249223" cy="369332"/>
            </a:xfrm>
            <a:prstGeom prst="rect">
              <a:avLst/>
            </a:prstGeom>
            <a:noFill/>
          </p:spPr>
          <p:txBody>
            <a:bodyPr wrap="none" rtlCol="0">
              <a:spAutoFit/>
            </a:bodyPr>
            <a:lstStyle/>
            <a:p>
              <a:r>
                <a:rPr kumimoji="1" lang="en-US" altLang="ja-JP" dirty="0" smtClean="0"/>
                <a:t>GPU-BOX</a:t>
              </a:r>
              <a:endParaRPr kumimoji="1" lang="ja-JP" altLang="en-US" dirty="0"/>
            </a:p>
          </p:txBody>
        </p:sp>
        <p:grpSp>
          <p:nvGrpSpPr>
            <p:cNvPr id="74" name="図形グループ 73"/>
            <p:cNvGrpSpPr/>
            <p:nvPr/>
          </p:nvGrpSpPr>
          <p:grpSpPr>
            <a:xfrm>
              <a:off x="6810264" y="893180"/>
              <a:ext cx="752366" cy="2704728"/>
              <a:chOff x="6810264" y="893180"/>
              <a:chExt cx="752366" cy="2704728"/>
            </a:xfrm>
          </p:grpSpPr>
          <p:sp>
            <p:nvSpPr>
              <p:cNvPr id="75" name="正方形/長方形 74"/>
              <p:cNvSpPr/>
              <p:nvPr/>
            </p:nvSpPr>
            <p:spPr>
              <a:xfrm rot="16200000">
                <a:off x="5635645" y="2067799"/>
                <a:ext cx="2704728" cy="35549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en-US" altLang="ja-JP" dirty="0" smtClean="0">
                    <a:latin typeface="Calibri" panose="020F0502020204030204" pitchFamily="34" charset="0"/>
                  </a:rPr>
                  <a:t>Switch</a:t>
                </a:r>
                <a:endParaRPr kumimoji="1" lang="ja-JP" altLang="en-US" dirty="0">
                  <a:latin typeface="Calibri" panose="020F0502020204030204" pitchFamily="34" charset="0"/>
                </a:endParaRPr>
              </a:p>
            </p:txBody>
          </p:sp>
          <p:cxnSp>
            <p:nvCxnSpPr>
              <p:cNvPr id="76" name="直線コネクタ 75"/>
              <p:cNvCxnSpPr>
                <a:stCxn id="63" idx="1"/>
              </p:cNvCxnSpPr>
              <p:nvPr/>
            </p:nvCxnSpPr>
            <p:spPr>
              <a:xfrm flipH="1" flipV="1">
                <a:off x="7165755" y="1130300"/>
                <a:ext cx="396875" cy="3258"/>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77" name="直線コネクタ 76"/>
              <p:cNvCxnSpPr>
                <a:stCxn id="62" idx="1"/>
              </p:cNvCxnSpPr>
              <p:nvPr/>
            </p:nvCxnSpPr>
            <p:spPr>
              <a:xfrm flipH="1" flipV="1">
                <a:off x="7165756" y="1447800"/>
                <a:ext cx="396874" cy="4460"/>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78" name="直線コネクタ 77"/>
              <p:cNvCxnSpPr>
                <a:stCxn id="38" idx="1"/>
              </p:cNvCxnSpPr>
              <p:nvPr/>
            </p:nvCxnSpPr>
            <p:spPr>
              <a:xfrm flipH="1">
                <a:off x="7165756" y="1771645"/>
                <a:ext cx="396874" cy="0"/>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79" name="直線コネクタ 78"/>
              <p:cNvCxnSpPr>
                <a:stCxn id="37" idx="1"/>
              </p:cNvCxnSpPr>
              <p:nvPr/>
            </p:nvCxnSpPr>
            <p:spPr>
              <a:xfrm flipH="1">
                <a:off x="7165756" y="2090347"/>
                <a:ext cx="396874" cy="0"/>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80" name="直線コネクタ 79"/>
              <p:cNvCxnSpPr>
                <a:stCxn id="67" idx="1"/>
              </p:cNvCxnSpPr>
              <p:nvPr/>
            </p:nvCxnSpPr>
            <p:spPr>
              <a:xfrm flipH="1">
                <a:off x="7165756" y="2400404"/>
                <a:ext cx="396874" cy="0"/>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81" name="直線コネクタ 80"/>
              <p:cNvCxnSpPr>
                <a:stCxn id="66" idx="1"/>
              </p:cNvCxnSpPr>
              <p:nvPr/>
            </p:nvCxnSpPr>
            <p:spPr>
              <a:xfrm flipH="1">
                <a:off x="7165756" y="2719106"/>
                <a:ext cx="396874" cy="0"/>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82" name="直線コネクタ 81"/>
              <p:cNvCxnSpPr>
                <a:stCxn id="65" idx="1"/>
              </p:cNvCxnSpPr>
              <p:nvPr/>
            </p:nvCxnSpPr>
            <p:spPr>
              <a:xfrm flipH="1" flipV="1">
                <a:off x="7165756" y="3038490"/>
                <a:ext cx="396874" cy="1"/>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83" name="直線コネクタ 82"/>
              <p:cNvCxnSpPr>
                <a:stCxn id="64" idx="1"/>
              </p:cNvCxnSpPr>
              <p:nvPr/>
            </p:nvCxnSpPr>
            <p:spPr>
              <a:xfrm flipH="1">
                <a:off x="7165756" y="3357193"/>
                <a:ext cx="396874" cy="0"/>
              </a:xfrm>
              <a:prstGeom prst="line">
                <a:avLst/>
              </a:prstGeom>
              <a:ln>
                <a:prstDash val="solid"/>
              </a:ln>
            </p:spPr>
            <p:style>
              <a:lnRef idx="2">
                <a:schemeClr val="dk1"/>
              </a:lnRef>
              <a:fillRef idx="1">
                <a:schemeClr val="lt1"/>
              </a:fillRef>
              <a:effectRef idx="0">
                <a:schemeClr val="dk1"/>
              </a:effectRef>
              <a:fontRef idx="minor">
                <a:schemeClr val="dk1"/>
              </a:fontRef>
            </p:style>
          </p:cxnSp>
        </p:grpSp>
      </p:grpSp>
      <p:sp>
        <p:nvSpPr>
          <p:cNvPr id="3" name="正方形/長方形 2"/>
          <p:cNvSpPr/>
          <p:nvPr/>
        </p:nvSpPr>
        <p:spPr>
          <a:xfrm>
            <a:off x="6149835" y="2747780"/>
            <a:ext cx="623936" cy="423406"/>
          </a:xfrm>
          <a:prstGeom prst="rect">
            <a:avLst/>
          </a:prstGeom>
          <a:solidFill>
            <a:schemeClr val="bg1">
              <a:lumMod val="8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sz="1400" dirty="0" smtClean="0">
                <a:latin typeface="Calibri" panose="020F0502020204030204" pitchFamily="34" charset="0"/>
              </a:rPr>
              <a:t>Host </a:t>
            </a:r>
            <a:r>
              <a:rPr kumimoji="1" lang="en-US" altLang="ja-JP" sz="1400" dirty="0" err="1" smtClean="0">
                <a:latin typeface="Calibri" panose="020F0502020204030204" pitchFamily="34" charset="0"/>
              </a:rPr>
              <a:t>Mem</a:t>
            </a:r>
            <a:endParaRPr kumimoji="1" lang="ja-JP" altLang="en-US" sz="1400" dirty="0">
              <a:latin typeface="Calibri" panose="020F0502020204030204" pitchFamily="34" charset="0"/>
            </a:endParaRPr>
          </a:p>
        </p:txBody>
      </p:sp>
      <p:sp>
        <p:nvSpPr>
          <p:cNvPr id="6" name="フッター プレースホルダー 5"/>
          <p:cNvSpPr>
            <a:spLocks noGrp="1"/>
          </p:cNvSpPr>
          <p:nvPr>
            <p:ph type="ftr" sz="quarter" idx="11"/>
          </p:nvPr>
        </p:nvSpPr>
        <p:spPr/>
        <p:txBody>
          <a:bodyPr/>
          <a:lstStyle/>
          <a:p>
            <a:r>
              <a:rPr kumimoji="1" lang="en-US" altLang="ja-JP" smtClean="0"/>
              <a:t>11CPSY</a:t>
            </a:r>
            <a:endParaRPr kumimoji="1" lang="ja-JP" altLang="en-US"/>
          </a:p>
        </p:txBody>
      </p:sp>
    </p:spTree>
    <p:extLst>
      <p:ext uri="{BB962C8B-B14F-4D97-AF65-F5344CB8AC3E}">
        <p14:creationId xmlns:p14="http://schemas.microsoft.com/office/powerpoint/2010/main" val="27959465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コンテンツ プレースホルダー 10"/>
          <p:cNvSpPr txBox="1">
            <a:spLocks/>
          </p:cNvSpPr>
          <p:nvPr/>
        </p:nvSpPr>
        <p:spPr>
          <a:xfrm>
            <a:off x="457200" y="5626460"/>
            <a:ext cx="8229600" cy="1202342"/>
          </a:xfrm>
          <a:prstGeom prst="rect">
            <a:avLst/>
          </a:prstGeom>
          <a:solidFill>
            <a:schemeClr val="bg1"/>
          </a:solidFill>
          <a:ln w="44450" cap="flat" cmpd="sng" algn="ctr">
            <a:noFill/>
            <a:prstDash val="solid"/>
          </a:ln>
          <a:effectLst/>
        </p:spPr>
        <p:txBody>
          <a:bodyPr vert="horz" lIns="91440" tIns="45720" rIns="91440" bIns="45720" rtlCol="0" anchor="ctr">
            <a:normAutofit/>
          </a:bodyPr>
          <a:lstStyle>
            <a:lvl1pPr marL="0" indent="0" algn="ctr" defTabSz="914400" rtl="0" eaLnBrk="1" latinLnBrk="0" hangingPunct="1">
              <a:spcBef>
                <a:spcPct val="20000"/>
              </a:spcBef>
              <a:buClr>
                <a:schemeClr val="accent1"/>
              </a:buClr>
              <a:buSzPct val="85000"/>
              <a:buFont typeface="Arial" pitchFamily="34" charset="0"/>
              <a:buNone/>
              <a:defRPr kumimoji="1" sz="2000" b="0" kern="1200">
                <a:solidFill>
                  <a:schemeClr val="tx2"/>
                </a:solidFill>
                <a:latin typeface="+mn-lt"/>
                <a:ea typeface="+mn-ea"/>
                <a:cs typeface="+mn-cs"/>
              </a:defRPr>
            </a:lvl1pPr>
            <a:lvl2pPr marL="457200" indent="0" algn="l" defTabSz="914400" rtl="0" eaLnBrk="1" latinLnBrk="0" hangingPunct="1">
              <a:spcBef>
                <a:spcPct val="20000"/>
              </a:spcBef>
              <a:buClr>
                <a:schemeClr val="accent1"/>
              </a:buClr>
              <a:buSzPct val="85000"/>
              <a:buFont typeface="Arial" pitchFamily="34" charset="0"/>
              <a:buNone/>
              <a:defRPr kumimoji="1" sz="2000" b="1" kern="1200">
                <a:solidFill>
                  <a:schemeClr val="tx1"/>
                </a:solidFill>
                <a:latin typeface="+mn-lt"/>
                <a:ea typeface="+mn-ea"/>
                <a:cs typeface="+mn-cs"/>
              </a:defRPr>
            </a:lvl2pPr>
            <a:lvl3pPr marL="914400" indent="0" algn="l" defTabSz="914400" rtl="0" eaLnBrk="1" latinLnBrk="0" hangingPunct="1">
              <a:spcBef>
                <a:spcPct val="20000"/>
              </a:spcBef>
              <a:buClr>
                <a:schemeClr val="accent1"/>
              </a:buClr>
              <a:buSzPct val="90000"/>
              <a:buFont typeface="Arial" pitchFamily="34" charset="0"/>
              <a:buNone/>
              <a:defRPr kumimoji="1" sz="1800" b="1" kern="1200">
                <a:solidFill>
                  <a:schemeClr val="tx1"/>
                </a:solidFill>
                <a:latin typeface="+mn-lt"/>
                <a:ea typeface="+mn-ea"/>
                <a:cs typeface="+mn-cs"/>
              </a:defRPr>
            </a:lvl3pPr>
            <a:lvl4pPr marL="1371600" indent="0" algn="l" defTabSz="914400" rtl="0" eaLnBrk="1" latinLnBrk="0" hangingPunct="1">
              <a:spcBef>
                <a:spcPct val="20000"/>
              </a:spcBef>
              <a:buClr>
                <a:schemeClr val="accent1"/>
              </a:buClr>
              <a:buFont typeface="Arial" pitchFamily="34" charset="0"/>
              <a:buNone/>
              <a:defRPr kumimoji="1" sz="1600" b="1" kern="1200">
                <a:solidFill>
                  <a:schemeClr val="tx1"/>
                </a:solidFill>
                <a:latin typeface="+mn-lt"/>
                <a:ea typeface="+mn-ea"/>
                <a:cs typeface="+mn-cs"/>
              </a:defRPr>
            </a:lvl4pPr>
            <a:lvl5pPr marL="1828800" indent="0" algn="l" defTabSz="914400" rtl="0" eaLnBrk="1" latinLnBrk="0" hangingPunct="1">
              <a:spcBef>
                <a:spcPct val="20000"/>
              </a:spcBef>
              <a:buClr>
                <a:schemeClr val="accent1"/>
              </a:buClr>
              <a:buSzPct val="100000"/>
              <a:buFont typeface="Arial" pitchFamily="34" charset="0"/>
              <a:buNone/>
              <a:defRPr kumimoji="1" sz="1600" b="1" kern="1200" baseline="0">
                <a:solidFill>
                  <a:schemeClr val="tx1"/>
                </a:solidFill>
                <a:latin typeface="+mn-lt"/>
                <a:ea typeface="+mn-ea"/>
                <a:cs typeface="+mn-cs"/>
              </a:defRPr>
            </a:lvl5pPr>
            <a:lvl6pPr marL="2286000" indent="0" algn="l" defTabSz="914400" rtl="0" eaLnBrk="1" latinLnBrk="0" hangingPunct="1">
              <a:spcBef>
                <a:spcPct val="20000"/>
              </a:spcBef>
              <a:buClr>
                <a:schemeClr val="accent1"/>
              </a:buClr>
              <a:buFont typeface="Arial" pitchFamily="34" charset="0"/>
              <a:buNone/>
              <a:defRPr kumimoji="1" sz="1600" b="1" kern="1200">
                <a:solidFill>
                  <a:schemeClr val="tx1"/>
                </a:solidFill>
                <a:latin typeface="+mn-lt"/>
                <a:ea typeface="+mn-ea"/>
                <a:cs typeface="+mn-cs"/>
              </a:defRPr>
            </a:lvl6pPr>
            <a:lvl7pPr marL="2743200" indent="0" algn="l" defTabSz="914400" rtl="0" eaLnBrk="1" latinLnBrk="0" hangingPunct="1">
              <a:spcBef>
                <a:spcPct val="20000"/>
              </a:spcBef>
              <a:buClr>
                <a:schemeClr val="accent1"/>
              </a:buClr>
              <a:buFont typeface="Arial" pitchFamily="34" charset="0"/>
              <a:buNone/>
              <a:defRPr kumimoji="1" sz="1600" b="1" kern="1200">
                <a:solidFill>
                  <a:schemeClr val="tx1"/>
                </a:solidFill>
                <a:latin typeface="+mn-lt"/>
                <a:ea typeface="+mn-ea"/>
                <a:cs typeface="+mn-cs"/>
              </a:defRPr>
            </a:lvl7pPr>
            <a:lvl8pPr marL="3200400" indent="0" algn="l" defTabSz="914400" rtl="0" eaLnBrk="1" latinLnBrk="0" hangingPunct="1">
              <a:spcBef>
                <a:spcPct val="20000"/>
              </a:spcBef>
              <a:buClr>
                <a:schemeClr val="accent1"/>
              </a:buClr>
              <a:buFont typeface="Arial" pitchFamily="34" charset="0"/>
              <a:buNone/>
              <a:defRPr kumimoji="1" sz="1600" b="1" kern="1200">
                <a:solidFill>
                  <a:schemeClr val="tx1"/>
                </a:solidFill>
                <a:latin typeface="+mn-lt"/>
                <a:ea typeface="+mn-ea"/>
                <a:cs typeface="+mn-cs"/>
              </a:defRPr>
            </a:lvl8pPr>
            <a:lvl9pPr marL="3657600" indent="0" algn="l" defTabSz="914400" rtl="0" eaLnBrk="1" latinLnBrk="0" hangingPunct="1">
              <a:spcBef>
                <a:spcPct val="20000"/>
              </a:spcBef>
              <a:buClr>
                <a:schemeClr val="accent1"/>
              </a:buClr>
              <a:buFont typeface="Arial" pitchFamily="34" charset="0"/>
              <a:buNone/>
              <a:defRPr kumimoji="1" sz="1600" b="1" kern="1200">
                <a:solidFill>
                  <a:schemeClr val="tx1"/>
                </a:solidFill>
                <a:latin typeface="+mn-lt"/>
                <a:ea typeface="+mn-ea"/>
                <a:cs typeface="+mn-cs"/>
              </a:defRPr>
            </a:lvl9pPr>
          </a:lstStyle>
          <a:p>
            <a:pPr marL="342900" indent="-342900" algn="l">
              <a:buFont typeface="Arial"/>
              <a:buChar char="•"/>
            </a:pPr>
            <a:r>
              <a:rPr lang="en-US" altLang="ja-JP" dirty="0" smtClean="0">
                <a:solidFill>
                  <a:schemeClr val="tx1"/>
                </a:solidFill>
              </a:rPr>
              <a:t>Simple</a:t>
            </a:r>
            <a:r>
              <a:rPr lang="en-US" altLang="ja-JP" dirty="0">
                <a:solidFill>
                  <a:schemeClr val="tx1"/>
                </a:solidFill>
              </a:rPr>
              <a:t> </a:t>
            </a:r>
            <a:r>
              <a:rPr lang="en-US" altLang="ja-JP" dirty="0" smtClean="0">
                <a:solidFill>
                  <a:schemeClr val="tx1"/>
                </a:solidFill>
              </a:rPr>
              <a:t>BFS</a:t>
            </a:r>
            <a:r>
              <a:rPr lang="ja-JP" altLang="en-US" dirty="0" smtClean="0">
                <a:solidFill>
                  <a:schemeClr val="tx1"/>
                </a:solidFill>
              </a:rPr>
              <a:t>の</a:t>
            </a:r>
            <a:r>
              <a:rPr lang="ja-JP" altLang="en-US" dirty="0">
                <a:solidFill>
                  <a:schemeClr val="accent2"/>
                </a:solidFill>
              </a:rPr>
              <a:t>最大</a:t>
            </a:r>
            <a:r>
              <a:rPr lang="en-US" altLang="ja-JP" dirty="0">
                <a:solidFill>
                  <a:schemeClr val="accent2"/>
                </a:solidFill>
              </a:rPr>
              <a:t>6.3</a:t>
            </a:r>
            <a:r>
              <a:rPr lang="ja-JP" altLang="en-US" dirty="0" smtClean="0">
                <a:solidFill>
                  <a:schemeClr val="accent2"/>
                </a:solidFill>
              </a:rPr>
              <a:t>倍</a:t>
            </a:r>
            <a:r>
              <a:rPr lang="ja-JP" altLang="en-US" dirty="0" smtClean="0">
                <a:solidFill>
                  <a:srgbClr val="000000"/>
                </a:solidFill>
              </a:rPr>
              <a:t>，</a:t>
            </a:r>
            <a:r>
              <a:rPr lang="en-US" altLang="ja-JP" dirty="0" smtClean="0">
                <a:solidFill>
                  <a:srgbClr val="000000"/>
                </a:solidFill>
              </a:rPr>
              <a:t>Pre</a:t>
            </a:r>
            <a:r>
              <a:rPr lang="en-US" altLang="ja-JP" dirty="0">
                <a:solidFill>
                  <a:srgbClr val="000000"/>
                </a:solidFill>
              </a:rPr>
              <a:t>-</a:t>
            </a:r>
            <a:r>
              <a:rPr lang="en-US" altLang="ja-JP" dirty="0" smtClean="0">
                <a:solidFill>
                  <a:srgbClr val="000000"/>
                </a:solidFill>
              </a:rPr>
              <a:t>research BFS</a:t>
            </a:r>
            <a:r>
              <a:rPr lang="ja-JP" altLang="en-US" dirty="0" smtClean="0">
                <a:solidFill>
                  <a:srgbClr val="000000"/>
                </a:solidFill>
              </a:rPr>
              <a:t>の</a:t>
            </a:r>
            <a:r>
              <a:rPr lang="ja-JP" altLang="en-US" dirty="0">
                <a:solidFill>
                  <a:srgbClr val="C0504D"/>
                </a:solidFill>
              </a:rPr>
              <a:t>最大</a:t>
            </a:r>
            <a:r>
              <a:rPr lang="en-US" altLang="ja-JP" dirty="0">
                <a:solidFill>
                  <a:srgbClr val="C0504D"/>
                </a:solidFill>
              </a:rPr>
              <a:t>10</a:t>
            </a:r>
            <a:r>
              <a:rPr lang="ja-JP" altLang="en-US" dirty="0" smtClean="0">
                <a:solidFill>
                  <a:srgbClr val="C0504D"/>
                </a:solidFill>
              </a:rPr>
              <a:t>倍</a:t>
            </a:r>
            <a:endParaRPr lang="en-US" altLang="ja-JP" dirty="0" smtClean="0">
              <a:solidFill>
                <a:schemeClr val="tx1"/>
              </a:solidFill>
            </a:endParaRPr>
          </a:p>
          <a:p>
            <a:pPr marL="342900" indent="-342900" algn="l">
              <a:buFont typeface="Arial"/>
              <a:buChar char="•"/>
            </a:pPr>
            <a:r>
              <a:rPr lang="en-US" altLang="ja-JP" dirty="0" smtClean="0">
                <a:solidFill>
                  <a:schemeClr val="tx1"/>
                </a:solidFill>
              </a:rPr>
              <a:t>Simple BFS, Proposed BFS: </a:t>
            </a:r>
            <a:r>
              <a:rPr lang="en-US" altLang="ja-JP" dirty="0" smtClean="0">
                <a:solidFill>
                  <a:schemeClr val="accent2"/>
                </a:solidFill>
              </a:rPr>
              <a:t>1.3〜1.4</a:t>
            </a:r>
            <a:r>
              <a:rPr lang="ja-JP" altLang="en-US" dirty="0" smtClean="0">
                <a:solidFill>
                  <a:schemeClr val="accent2"/>
                </a:solidFill>
              </a:rPr>
              <a:t>倍</a:t>
            </a:r>
            <a:endParaRPr lang="en-US" altLang="ja-JP" dirty="0" smtClean="0">
              <a:solidFill>
                <a:schemeClr val="accent2"/>
              </a:solidFill>
            </a:endParaRPr>
          </a:p>
          <a:p>
            <a:pPr marL="342900" indent="-342900" algn="l">
              <a:buFont typeface="Arial"/>
              <a:buChar char="•"/>
            </a:pPr>
            <a:r>
              <a:rPr lang="en-US" altLang="ja-JP" dirty="0" smtClean="0">
                <a:solidFill>
                  <a:schemeClr val="tx1"/>
                </a:solidFill>
              </a:rPr>
              <a:t>Pre-research BFS: 1.15</a:t>
            </a:r>
            <a:r>
              <a:rPr lang="ja-JP" altLang="en-US" dirty="0" smtClean="0">
                <a:solidFill>
                  <a:schemeClr val="tx1"/>
                </a:solidFill>
              </a:rPr>
              <a:t>倍</a:t>
            </a:r>
            <a:endParaRPr lang="en-US" altLang="ja-JP" dirty="0">
              <a:solidFill>
                <a:schemeClr val="tx1"/>
              </a:solidFill>
            </a:endParaRPr>
          </a:p>
        </p:txBody>
      </p:sp>
      <p:sp>
        <p:nvSpPr>
          <p:cNvPr id="3" name="テキスト ボックス 2"/>
          <p:cNvSpPr txBox="1"/>
          <p:nvPr/>
        </p:nvSpPr>
        <p:spPr>
          <a:xfrm>
            <a:off x="7522831" y="1831038"/>
            <a:ext cx="1621169" cy="646331"/>
          </a:xfrm>
          <a:prstGeom prst="rect">
            <a:avLst/>
          </a:prstGeom>
          <a:noFill/>
        </p:spPr>
        <p:txBody>
          <a:bodyPr wrap="none" rtlCol="0">
            <a:spAutoFit/>
          </a:bodyPr>
          <a:lstStyle/>
          <a:p>
            <a:r>
              <a:rPr lang="en-US" altLang="ja-JP" dirty="0" smtClean="0"/>
              <a:t>e:</a:t>
            </a:r>
            <a:r>
              <a:rPr lang="ja-JP" altLang="en-US" dirty="0" smtClean="0"/>
              <a:t> 平均次数</a:t>
            </a:r>
            <a:endParaRPr lang="en-US" altLang="ja-JP" dirty="0" smtClean="0"/>
          </a:p>
          <a:p>
            <a:r>
              <a:rPr kumimoji="1" lang="en-US" altLang="ja-JP" dirty="0" smtClean="0"/>
              <a:t>GPU</a:t>
            </a:r>
            <a:r>
              <a:rPr kumimoji="1" lang="ja-JP" altLang="en-US" dirty="0" smtClean="0"/>
              <a:t>台数：</a:t>
            </a:r>
            <a:r>
              <a:rPr kumimoji="1" lang="en-US" altLang="ja-JP" dirty="0" smtClean="0"/>
              <a:t>1</a:t>
            </a:r>
            <a:r>
              <a:rPr kumimoji="1" lang="ja-JP" altLang="en-US" dirty="0" smtClean="0"/>
              <a:t>台</a:t>
            </a:r>
            <a:endParaRPr kumimoji="1" lang="ja-JP" altLang="en-US" dirty="0"/>
          </a:p>
        </p:txBody>
      </p:sp>
      <p:sp>
        <p:nvSpPr>
          <p:cNvPr id="2" name="タイトル 1"/>
          <p:cNvSpPr>
            <a:spLocks noGrp="1"/>
          </p:cNvSpPr>
          <p:nvPr>
            <p:ph type="title"/>
          </p:nvPr>
        </p:nvSpPr>
        <p:spPr>
          <a:xfrm>
            <a:off x="457200" y="376670"/>
            <a:ext cx="8229600" cy="793020"/>
          </a:xfrm>
        </p:spPr>
        <p:txBody>
          <a:bodyPr/>
          <a:lstStyle/>
          <a:p>
            <a:r>
              <a:rPr lang="ja-JP" altLang="en-US" dirty="0" smtClean="0"/>
              <a:t>評価</a:t>
            </a:r>
            <a:r>
              <a:rPr lang="en-US" altLang="ja-JP" dirty="0" smtClean="0"/>
              <a:t>―</a:t>
            </a:r>
            <a:r>
              <a:rPr lang="ja-JP" altLang="en-US" dirty="0" smtClean="0"/>
              <a:t>各種</a:t>
            </a:r>
            <a:r>
              <a:rPr lang="en-US" altLang="ja-JP" dirty="0" smtClean="0"/>
              <a:t>BFS</a:t>
            </a:r>
            <a:r>
              <a:rPr lang="ja-JP" altLang="en-US" dirty="0" smtClean="0"/>
              <a:t>の比較 </a:t>
            </a:r>
            <a:r>
              <a:rPr lang="en-US" altLang="ja-JP" dirty="0" smtClean="0"/>
              <a:t>(</a:t>
            </a:r>
            <a:r>
              <a:rPr lang="ja-JP" altLang="en-US" dirty="0" smtClean="0"/>
              <a:t>次数変化</a:t>
            </a:r>
            <a:r>
              <a:rPr lang="en-US" altLang="ja-JP" dirty="0"/>
              <a:t>)</a:t>
            </a:r>
            <a:endParaRPr kumimoji="1" lang="ja-JP" altLang="en-US" dirty="0"/>
          </a:p>
        </p:txBody>
      </p:sp>
      <p:sp>
        <p:nvSpPr>
          <p:cNvPr id="4" name="日付プレースホルダー 3"/>
          <p:cNvSpPr>
            <a:spLocks noGrp="1"/>
          </p:cNvSpPr>
          <p:nvPr>
            <p:ph type="dt" sz="half" idx="10"/>
          </p:nvPr>
        </p:nvSpPr>
        <p:spPr/>
        <p:txBody>
          <a:bodyPr/>
          <a:lstStyle/>
          <a:p>
            <a:fld id="{9040AFBB-3DBA-3248-AADF-FCD71A30B4DB}" type="datetime1">
              <a:rPr kumimoji="1" lang="ja-JP" altLang="en-US" smtClean="0"/>
              <a:t>2014/12/04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11CPSY</a:t>
            </a:r>
            <a:endParaRPr kumimoji="1" lang="ja-JP" altLang="en-US"/>
          </a:p>
        </p:txBody>
      </p:sp>
      <p:sp>
        <p:nvSpPr>
          <p:cNvPr id="6" name="スライド番号プレースホルダー 5"/>
          <p:cNvSpPr>
            <a:spLocks noGrp="1"/>
          </p:cNvSpPr>
          <p:nvPr>
            <p:ph type="sldNum" sz="quarter" idx="12"/>
          </p:nvPr>
        </p:nvSpPr>
        <p:spPr/>
        <p:txBody>
          <a:bodyPr/>
          <a:lstStyle/>
          <a:p>
            <a:fld id="{45E31C3F-C679-2546-A6E2-524E8614E711}" type="slidenum">
              <a:rPr kumimoji="1" lang="ja-JP" altLang="en-US" smtClean="0"/>
              <a:t>23</a:t>
            </a:fld>
            <a:endParaRPr kumimoji="1" lang="ja-JP" altLang="en-US"/>
          </a:p>
        </p:txBody>
      </p:sp>
      <p:sp>
        <p:nvSpPr>
          <p:cNvPr id="10" name="テキスト プレースホルダー 9"/>
          <p:cNvSpPr>
            <a:spLocks noGrp="1"/>
          </p:cNvSpPr>
          <p:nvPr>
            <p:ph type="body" sz="quarter" idx="4294967295"/>
          </p:nvPr>
        </p:nvSpPr>
        <p:spPr>
          <a:xfrm>
            <a:off x="491688" y="1169690"/>
            <a:ext cx="8165915" cy="639763"/>
          </a:xfrm>
        </p:spPr>
        <p:txBody>
          <a:bodyPr>
            <a:normAutofit/>
          </a:bodyPr>
          <a:lstStyle/>
          <a:p>
            <a:r>
              <a:rPr kumimoji="1" lang="en-US" altLang="ja-JP" dirty="0" smtClean="0">
                <a:solidFill>
                  <a:schemeClr val="accent1"/>
                </a:solidFill>
              </a:rPr>
              <a:t>Simple BFS</a:t>
            </a:r>
            <a:r>
              <a:rPr lang="ja-JP" altLang="en-US" dirty="0" smtClean="0"/>
              <a:t>，</a:t>
            </a:r>
            <a:r>
              <a:rPr kumimoji="1" lang="en-US" altLang="ja-JP" dirty="0" smtClean="0">
                <a:solidFill>
                  <a:schemeClr val="accent2"/>
                </a:solidFill>
              </a:rPr>
              <a:t>Pre-research BFS</a:t>
            </a:r>
            <a:r>
              <a:rPr kumimoji="1" lang="ja-JP" altLang="en-US" dirty="0" smtClean="0"/>
              <a:t>，</a:t>
            </a:r>
            <a:r>
              <a:rPr kumimoji="1" lang="en-US" altLang="ja-JP" dirty="0" smtClean="0">
                <a:solidFill>
                  <a:schemeClr val="accent3"/>
                </a:solidFill>
              </a:rPr>
              <a:t>Proposed BFS</a:t>
            </a:r>
            <a:endParaRPr kumimoji="1" lang="ja-JP" altLang="en-US" dirty="0">
              <a:solidFill>
                <a:schemeClr val="accent3"/>
              </a:solidFill>
            </a:endParaRPr>
          </a:p>
        </p:txBody>
      </p:sp>
      <p:graphicFrame>
        <p:nvGraphicFramePr>
          <p:cNvPr id="13" name="コンテンツ プレースホルダー 12"/>
          <p:cNvGraphicFramePr>
            <a:graphicFrameLocks noGrp="1"/>
          </p:cNvGraphicFramePr>
          <p:nvPr>
            <p:ph idx="1"/>
            <p:extLst>
              <p:ext uri="{D42A27DB-BD31-4B8C-83A1-F6EECF244321}">
                <p14:modId xmlns:p14="http://schemas.microsoft.com/office/powerpoint/2010/main" val="3538190662"/>
              </p:ext>
            </p:extLst>
          </p:nvPr>
        </p:nvGraphicFramePr>
        <p:xfrm>
          <a:off x="457200" y="1600200"/>
          <a:ext cx="8229600" cy="40262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275837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コンテンツ プレースホルダー 10"/>
          <p:cNvSpPr txBox="1">
            <a:spLocks/>
          </p:cNvSpPr>
          <p:nvPr/>
        </p:nvSpPr>
        <p:spPr>
          <a:xfrm>
            <a:off x="457200" y="5626460"/>
            <a:ext cx="8229600" cy="1202342"/>
          </a:xfrm>
          <a:prstGeom prst="rect">
            <a:avLst/>
          </a:prstGeom>
          <a:solidFill>
            <a:schemeClr val="bg1"/>
          </a:solidFill>
          <a:ln w="44450" cap="flat" cmpd="sng" algn="ctr">
            <a:noFill/>
            <a:prstDash val="solid"/>
          </a:ln>
          <a:effectLst/>
        </p:spPr>
        <p:txBody>
          <a:bodyPr vert="horz" lIns="91440" tIns="45720" rIns="91440" bIns="45720" rtlCol="0" anchor="ctr">
            <a:normAutofit/>
          </a:bodyPr>
          <a:lstStyle>
            <a:lvl1pPr marL="0" indent="0" algn="ctr" defTabSz="914400" rtl="0" eaLnBrk="1" latinLnBrk="0" hangingPunct="1">
              <a:spcBef>
                <a:spcPct val="20000"/>
              </a:spcBef>
              <a:buClr>
                <a:schemeClr val="accent1"/>
              </a:buClr>
              <a:buSzPct val="85000"/>
              <a:buFont typeface="Arial" pitchFamily="34" charset="0"/>
              <a:buNone/>
              <a:defRPr kumimoji="1" sz="2000" b="0" kern="1200">
                <a:solidFill>
                  <a:schemeClr val="tx2"/>
                </a:solidFill>
                <a:latin typeface="+mn-lt"/>
                <a:ea typeface="+mn-ea"/>
                <a:cs typeface="+mn-cs"/>
              </a:defRPr>
            </a:lvl1pPr>
            <a:lvl2pPr marL="457200" indent="0" algn="l" defTabSz="914400" rtl="0" eaLnBrk="1" latinLnBrk="0" hangingPunct="1">
              <a:spcBef>
                <a:spcPct val="20000"/>
              </a:spcBef>
              <a:buClr>
                <a:schemeClr val="accent1"/>
              </a:buClr>
              <a:buSzPct val="85000"/>
              <a:buFont typeface="Arial" pitchFamily="34" charset="0"/>
              <a:buNone/>
              <a:defRPr kumimoji="1" sz="2000" b="1" kern="1200">
                <a:solidFill>
                  <a:schemeClr val="tx1"/>
                </a:solidFill>
                <a:latin typeface="+mn-lt"/>
                <a:ea typeface="+mn-ea"/>
                <a:cs typeface="+mn-cs"/>
              </a:defRPr>
            </a:lvl2pPr>
            <a:lvl3pPr marL="914400" indent="0" algn="l" defTabSz="914400" rtl="0" eaLnBrk="1" latinLnBrk="0" hangingPunct="1">
              <a:spcBef>
                <a:spcPct val="20000"/>
              </a:spcBef>
              <a:buClr>
                <a:schemeClr val="accent1"/>
              </a:buClr>
              <a:buSzPct val="90000"/>
              <a:buFont typeface="Arial" pitchFamily="34" charset="0"/>
              <a:buNone/>
              <a:defRPr kumimoji="1" sz="1800" b="1" kern="1200">
                <a:solidFill>
                  <a:schemeClr val="tx1"/>
                </a:solidFill>
                <a:latin typeface="+mn-lt"/>
                <a:ea typeface="+mn-ea"/>
                <a:cs typeface="+mn-cs"/>
              </a:defRPr>
            </a:lvl3pPr>
            <a:lvl4pPr marL="1371600" indent="0" algn="l" defTabSz="914400" rtl="0" eaLnBrk="1" latinLnBrk="0" hangingPunct="1">
              <a:spcBef>
                <a:spcPct val="20000"/>
              </a:spcBef>
              <a:buClr>
                <a:schemeClr val="accent1"/>
              </a:buClr>
              <a:buFont typeface="Arial" pitchFamily="34" charset="0"/>
              <a:buNone/>
              <a:defRPr kumimoji="1" sz="1600" b="1" kern="1200">
                <a:solidFill>
                  <a:schemeClr val="tx1"/>
                </a:solidFill>
                <a:latin typeface="+mn-lt"/>
                <a:ea typeface="+mn-ea"/>
                <a:cs typeface="+mn-cs"/>
              </a:defRPr>
            </a:lvl4pPr>
            <a:lvl5pPr marL="1828800" indent="0" algn="l" defTabSz="914400" rtl="0" eaLnBrk="1" latinLnBrk="0" hangingPunct="1">
              <a:spcBef>
                <a:spcPct val="20000"/>
              </a:spcBef>
              <a:buClr>
                <a:schemeClr val="accent1"/>
              </a:buClr>
              <a:buSzPct val="100000"/>
              <a:buFont typeface="Arial" pitchFamily="34" charset="0"/>
              <a:buNone/>
              <a:defRPr kumimoji="1" sz="1600" b="1" kern="1200" baseline="0">
                <a:solidFill>
                  <a:schemeClr val="tx1"/>
                </a:solidFill>
                <a:latin typeface="+mn-lt"/>
                <a:ea typeface="+mn-ea"/>
                <a:cs typeface="+mn-cs"/>
              </a:defRPr>
            </a:lvl5pPr>
            <a:lvl6pPr marL="2286000" indent="0" algn="l" defTabSz="914400" rtl="0" eaLnBrk="1" latinLnBrk="0" hangingPunct="1">
              <a:spcBef>
                <a:spcPct val="20000"/>
              </a:spcBef>
              <a:buClr>
                <a:schemeClr val="accent1"/>
              </a:buClr>
              <a:buFont typeface="Arial" pitchFamily="34" charset="0"/>
              <a:buNone/>
              <a:defRPr kumimoji="1" sz="1600" b="1" kern="1200">
                <a:solidFill>
                  <a:schemeClr val="tx1"/>
                </a:solidFill>
                <a:latin typeface="+mn-lt"/>
                <a:ea typeface="+mn-ea"/>
                <a:cs typeface="+mn-cs"/>
              </a:defRPr>
            </a:lvl6pPr>
            <a:lvl7pPr marL="2743200" indent="0" algn="l" defTabSz="914400" rtl="0" eaLnBrk="1" latinLnBrk="0" hangingPunct="1">
              <a:spcBef>
                <a:spcPct val="20000"/>
              </a:spcBef>
              <a:buClr>
                <a:schemeClr val="accent1"/>
              </a:buClr>
              <a:buFont typeface="Arial" pitchFamily="34" charset="0"/>
              <a:buNone/>
              <a:defRPr kumimoji="1" sz="1600" b="1" kern="1200">
                <a:solidFill>
                  <a:schemeClr val="tx1"/>
                </a:solidFill>
                <a:latin typeface="+mn-lt"/>
                <a:ea typeface="+mn-ea"/>
                <a:cs typeface="+mn-cs"/>
              </a:defRPr>
            </a:lvl7pPr>
            <a:lvl8pPr marL="3200400" indent="0" algn="l" defTabSz="914400" rtl="0" eaLnBrk="1" latinLnBrk="0" hangingPunct="1">
              <a:spcBef>
                <a:spcPct val="20000"/>
              </a:spcBef>
              <a:buClr>
                <a:schemeClr val="accent1"/>
              </a:buClr>
              <a:buFont typeface="Arial" pitchFamily="34" charset="0"/>
              <a:buNone/>
              <a:defRPr kumimoji="1" sz="1600" b="1" kern="1200">
                <a:solidFill>
                  <a:schemeClr val="tx1"/>
                </a:solidFill>
                <a:latin typeface="+mn-lt"/>
                <a:ea typeface="+mn-ea"/>
                <a:cs typeface="+mn-cs"/>
              </a:defRPr>
            </a:lvl8pPr>
            <a:lvl9pPr marL="3657600" indent="0" algn="l" defTabSz="914400" rtl="0" eaLnBrk="1" latinLnBrk="0" hangingPunct="1">
              <a:spcBef>
                <a:spcPct val="20000"/>
              </a:spcBef>
              <a:buClr>
                <a:schemeClr val="accent1"/>
              </a:buClr>
              <a:buFont typeface="Arial" pitchFamily="34" charset="0"/>
              <a:buNone/>
              <a:defRPr kumimoji="1" sz="1600" b="1" kern="1200">
                <a:solidFill>
                  <a:schemeClr val="tx1"/>
                </a:solidFill>
                <a:latin typeface="+mn-lt"/>
                <a:ea typeface="+mn-ea"/>
                <a:cs typeface="+mn-cs"/>
              </a:defRPr>
            </a:lvl9pPr>
          </a:lstStyle>
          <a:p>
            <a:pPr marL="342900" indent="-342900" algn="l">
              <a:buFont typeface="Arial"/>
              <a:buChar char="•"/>
            </a:pPr>
            <a:r>
              <a:rPr lang="en-US" altLang="ja-JP" dirty="0">
                <a:solidFill>
                  <a:schemeClr val="tx1"/>
                </a:solidFill>
              </a:rPr>
              <a:t>Proposed BFS: </a:t>
            </a:r>
            <a:r>
              <a:rPr lang="en-US" altLang="ja-JP" dirty="0">
                <a:solidFill>
                  <a:schemeClr val="accent1"/>
                </a:solidFill>
              </a:rPr>
              <a:t>1.28</a:t>
            </a:r>
            <a:r>
              <a:rPr lang="ja-JP" altLang="en-US" dirty="0">
                <a:solidFill>
                  <a:schemeClr val="accent1"/>
                </a:solidFill>
              </a:rPr>
              <a:t>倍</a:t>
            </a:r>
            <a:endParaRPr lang="en-US" altLang="ja-JP" dirty="0">
              <a:solidFill>
                <a:schemeClr val="accent1"/>
              </a:solidFill>
            </a:endParaRPr>
          </a:p>
          <a:p>
            <a:pPr marL="342900" indent="-342900" algn="l">
              <a:buFont typeface="Arial"/>
              <a:buChar char="•"/>
            </a:pPr>
            <a:r>
              <a:rPr lang="en-US" altLang="ja-JP" dirty="0">
                <a:solidFill>
                  <a:schemeClr val="tx1"/>
                </a:solidFill>
              </a:rPr>
              <a:t>Pre-research BFS: 1.7</a:t>
            </a:r>
            <a:r>
              <a:rPr lang="ja-JP" altLang="en-US" dirty="0">
                <a:solidFill>
                  <a:schemeClr val="tx1"/>
                </a:solidFill>
              </a:rPr>
              <a:t>倍</a:t>
            </a:r>
            <a:endParaRPr lang="en-US" altLang="ja-JP" dirty="0">
              <a:solidFill>
                <a:schemeClr val="tx1"/>
              </a:solidFill>
            </a:endParaRPr>
          </a:p>
        </p:txBody>
      </p:sp>
      <p:sp>
        <p:nvSpPr>
          <p:cNvPr id="2" name="タイトル 1"/>
          <p:cNvSpPr>
            <a:spLocks noGrp="1"/>
          </p:cNvSpPr>
          <p:nvPr>
            <p:ph type="title"/>
          </p:nvPr>
        </p:nvSpPr>
        <p:spPr>
          <a:xfrm>
            <a:off x="457200" y="376670"/>
            <a:ext cx="8229600" cy="793020"/>
          </a:xfrm>
        </p:spPr>
        <p:txBody>
          <a:bodyPr>
            <a:normAutofit/>
          </a:bodyPr>
          <a:lstStyle/>
          <a:p>
            <a:r>
              <a:rPr lang="ja-JP" altLang="en-US" dirty="0" smtClean="0"/>
              <a:t>評価</a:t>
            </a:r>
            <a:r>
              <a:rPr lang="en-US" altLang="ja-JP" dirty="0" smtClean="0"/>
              <a:t>―</a:t>
            </a:r>
            <a:r>
              <a:rPr lang="ja-JP" altLang="en-US" dirty="0" smtClean="0"/>
              <a:t>各種</a:t>
            </a:r>
            <a:r>
              <a:rPr lang="en-US" altLang="ja-JP" dirty="0" smtClean="0"/>
              <a:t>BFS</a:t>
            </a:r>
            <a:r>
              <a:rPr lang="ja-JP" altLang="en-US" dirty="0" smtClean="0"/>
              <a:t>の比較 </a:t>
            </a:r>
            <a:r>
              <a:rPr lang="en-US" altLang="ja-JP" dirty="0" smtClean="0"/>
              <a:t>(GPU</a:t>
            </a:r>
            <a:r>
              <a:rPr lang="ja-JP" altLang="en-US" dirty="0" smtClean="0"/>
              <a:t>数変化</a:t>
            </a:r>
            <a:r>
              <a:rPr lang="en-US" altLang="ja-JP" dirty="0"/>
              <a:t>)</a:t>
            </a:r>
            <a:endParaRPr kumimoji="1" lang="ja-JP" altLang="en-US" dirty="0"/>
          </a:p>
        </p:txBody>
      </p:sp>
      <p:sp>
        <p:nvSpPr>
          <p:cNvPr id="4" name="日付プレースホルダー 3"/>
          <p:cNvSpPr>
            <a:spLocks noGrp="1"/>
          </p:cNvSpPr>
          <p:nvPr>
            <p:ph type="dt" sz="half" idx="10"/>
          </p:nvPr>
        </p:nvSpPr>
        <p:spPr/>
        <p:txBody>
          <a:bodyPr/>
          <a:lstStyle/>
          <a:p>
            <a:fld id="{9040AFBB-3DBA-3248-AADF-FCD71A30B4DB}" type="datetime1">
              <a:rPr kumimoji="1" lang="ja-JP" altLang="en-US" smtClean="0"/>
              <a:t>2014/12/04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11CPSY</a:t>
            </a:r>
            <a:endParaRPr kumimoji="1" lang="ja-JP" altLang="en-US"/>
          </a:p>
        </p:txBody>
      </p:sp>
      <p:sp>
        <p:nvSpPr>
          <p:cNvPr id="6" name="スライド番号プレースホルダー 5"/>
          <p:cNvSpPr>
            <a:spLocks noGrp="1"/>
          </p:cNvSpPr>
          <p:nvPr>
            <p:ph type="sldNum" sz="quarter" idx="12"/>
          </p:nvPr>
        </p:nvSpPr>
        <p:spPr/>
        <p:txBody>
          <a:bodyPr/>
          <a:lstStyle/>
          <a:p>
            <a:fld id="{45E31C3F-C679-2546-A6E2-524E8614E711}" type="slidenum">
              <a:rPr kumimoji="1" lang="ja-JP" altLang="en-US" smtClean="0"/>
              <a:t>24</a:t>
            </a:fld>
            <a:endParaRPr kumimoji="1" lang="ja-JP" altLang="en-US"/>
          </a:p>
        </p:txBody>
      </p:sp>
      <p:sp>
        <p:nvSpPr>
          <p:cNvPr id="10" name="テキスト プレースホルダー 9"/>
          <p:cNvSpPr>
            <a:spLocks noGrp="1"/>
          </p:cNvSpPr>
          <p:nvPr>
            <p:ph type="body" sz="quarter" idx="4294967295"/>
          </p:nvPr>
        </p:nvSpPr>
        <p:spPr>
          <a:xfrm>
            <a:off x="491688" y="1169690"/>
            <a:ext cx="8165915" cy="639763"/>
          </a:xfrm>
        </p:spPr>
        <p:txBody>
          <a:bodyPr>
            <a:normAutofit/>
          </a:bodyPr>
          <a:lstStyle/>
          <a:p>
            <a:r>
              <a:rPr kumimoji="1" lang="en-US" altLang="ja-JP" dirty="0" smtClean="0">
                <a:solidFill>
                  <a:schemeClr val="accent1"/>
                </a:solidFill>
              </a:rPr>
              <a:t>Simple BFS</a:t>
            </a:r>
            <a:r>
              <a:rPr lang="ja-JP" altLang="en-US" dirty="0" smtClean="0"/>
              <a:t>，</a:t>
            </a:r>
            <a:r>
              <a:rPr kumimoji="1" lang="en-US" altLang="ja-JP" dirty="0" smtClean="0">
                <a:solidFill>
                  <a:schemeClr val="accent2"/>
                </a:solidFill>
              </a:rPr>
              <a:t>Pre-research BFS</a:t>
            </a:r>
            <a:r>
              <a:rPr kumimoji="1" lang="ja-JP" altLang="en-US" dirty="0" smtClean="0"/>
              <a:t>，</a:t>
            </a:r>
            <a:r>
              <a:rPr kumimoji="1" lang="en-US" altLang="ja-JP" dirty="0" smtClean="0">
                <a:solidFill>
                  <a:schemeClr val="accent3"/>
                </a:solidFill>
              </a:rPr>
              <a:t>Proposed BFS</a:t>
            </a:r>
            <a:endParaRPr kumimoji="1" lang="ja-JP" altLang="en-US" dirty="0">
              <a:solidFill>
                <a:schemeClr val="accent3"/>
              </a:solidFill>
            </a:endParaRPr>
          </a:p>
        </p:txBody>
      </p:sp>
      <p:graphicFrame>
        <p:nvGraphicFramePr>
          <p:cNvPr id="11" name="コンテンツ プレースホルダー 10"/>
          <p:cNvGraphicFramePr>
            <a:graphicFrameLocks noGrp="1"/>
          </p:cNvGraphicFramePr>
          <p:nvPr>
            <p:ph idx="1"/>
            <p:extLst>
              <p:ext uri="{D42A27DB-BD31-4B8C-83A1-F6EECF244321}">
                <p14:modId xmlns:p14="http://schemas.microsoft.com/office/powerpoint/2010/main" val="2382819630"/>
              </p:ext>
            </p:extLst>
          </p:nvPr>
        </p:nvGraphicFramePr>
        <p:xfrm>
          <a:off x="457200" y="1600200"/>
          <a:ext cx="8229600" cy="4026260"/>
        </p:xfrm>
        <a:graphic>
          <a:graphicData uri="http://schemas.openxmlformats.org/drawingml/2006/chart">
            <c:chart xmlns:c="http://schemas.openxmlformats.org/drawingml/2006/chart" xmlns:r="http://schemas.openxmlformats.org/officeDocument/2006/relationships" r:id="rId3"/>
          </a:graphicData>
        </a:graphic>
      </p:graphicFrame>
      <p:sp>
        <p:nvSpPr>
          <p:cNvPr id="12" name="テキスト ボックス 11"/>
          <p:cNvSpPr txBox="1"/>
          <p:nvPr/>
        </p:nvSpPr>
        <p:spPr>
          <a:xfrm>
            <a:off x="7522831" y="1831038"/>
            <a:ext cx="1480168" cy="646331"/>
          </a:xfrm>
          <a:prstGeom prst="rect">
            <a:avLst/>
          </a:prstGeom>
          <a:noFill/>
        </p:spPr>
        <p:txBody>
          <a:bodyPr wrap="none" rtlCol="0">
            <a:spAutoFit/>
          </a:bodyPr>
          <a:lstStyle/>
          <a:p>
            <a:r>
              <a:rPr lang="en-US" altLang="ja-JP" dirty="0"/>
              <a:t>p</a:t>
            </a:r>
            <a:r>
              <a:rPr lang="en-US" altLang="ja-JP" dirty="0" smtClean="0"/>
              <a:t>:</a:t>
            </a:r>
            <a:r>
              <a:rPr lang="ja-JP" altLang="en-US" dirty="0" smtClean="0"/>
              <a:t> </a:t>
            </a:r>
            <a:r>
              <a:rPr lang="en-US" altLang="ja-JP" dirty="0" smtClean="0"/>
              <a:t>GPU</a:t>
            </a:r>
            <a:r>
              <a:rPr lang="ja-JP" altLang="en-US" dirty="0" smtClean="0"/>
              <a:t>台数</a:t>
            </a:r>
            <a:endParaRPr lang="en-US" altLang="ja-JP" dirty="0" smtClean="0"/>
          </a:p>
          <a:p>
            <a:r>
              <a:rPr lang="ja-JP" altLang="en-US" dirty="0" smtClean="0"/>
              <a:t>平均次数</a:t>
            </a:r>
            <a:r>
              <a:rPr kumimoji="1" lang="ja-JP" altLang="en-US" dirty="0" smtClean="0"/>
              <a:t>：</a:t>
            </a:r>
            <a:r>
              <a:rPr lang="en-US" altLang="ja-JP" dirty="0" smtClean="0"/>
              <a:t>16</a:t>
            </a:r>
            <a:endParaRPr kumimoji="1" lang="ja-JP" altLang="en-US" dirty="0"/>
          </a:p>
        </p:txBody>
      </p:sp>
    </p:spTree>
    <p:extLst>
      <p:ext uri="{BB962C8B-B14F-4D97-AF65-F5344CB8AC3E}">
        <p14:creationId xmlns:p14="http://schemas.microsoft.com/office/powerpoint/2010/main" val="27426732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評価</a:t>
            </a:r>
            <a:r>
              <a:rPr lang="en-US" altLang="ja-JP" dirty="0" smtClean="0"/>
              <a:t>―</a:t>
            </a:r>
            <a:r>
              <a:rPr lang="en-US" altLang="ja-JP" dirty="0"/>
              <a:t>BFS×64</a:t>
            </a:r>
            <a:r>
              <a:rPr lang="ja-JP" altLang="en-US" dirty="0"/>
              <a:t>回の全</a:t>
            </a:r>
            <a:r>
              <a:rPr lang="en-US" altLang="ja-JP" dirty="0" smtClean="0"/>
              <a:t>GPU</a:t>
            </a:r>
            <a:r>
              <a:rPr lang="ja-JP" altLang="en-US" dirty="0" smtClean="0"/>
              <a:t>合計実行時間</a:t>
            </a:r>
            <a:endParaRPr kumimoji="1" lang="ja-JP" altLang="en-US" dirty="0"/>
          </a:p>
        </p:txBody>
      </p:sp>
      <p:sp>
        <p:nvSpPr>
          <p:cNvPr id="4" name="日付プレースホルダー 3"/>
          <p:cNvSpPr>
            <a:spLocks noGrp="1"/>
          </p:cNvSpPr>
          <p:nvPr>
            <p:ph type="dt" sz="half" idx="10"/>
          </p:nvPr>
        </p:nvSpPr>
        <p:spPr/>
        <p:txBody>
          <a:bodyPr/>
          <a:lstStyle/>
          <a:p>
            <a:fld id="{C8CAA044-C590-6D4A-9B1B-6E4766A5E140}" type="datetime1">
              <a:rPr kumimoji="1" lang="ja-JP" altLang="en-US" smtClean="0"/>
              <a:t>2014/12/04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11CPSY</a:t>
            </a:r>
            <a:endParaRPr kumimoji="1" lang="ja-JP" altLang="en-US"/>
          </a:p>
        </p:txBody>
      </p:sp>
      <p:sp>
        <p:nvSpPr>
          <p:cNvPr id="6" name="スライド番号プレースホルダー 5"/>
          <p:cNvSpPr>
            <a:spLocks noGrp="1"/>
          </p:cNvSpPr>
          <p:nvPr>
            <p:ph type="sldNum" sz="quarter" idx="12"/>
          </p:nvPr>
        </p:nvSpPr>
        <p:spPr/>
        <p:txBody>
          <a:bodyPr/>
          <a:lstStyle/>
          <a:p>
            <a:fld id="{45E31C3F-C679-2546-A6E2-524E8614E711}" type="slidenum">
              <a:rPr kumimoji="1" lang="ja-JP" altLang="en-US" smtClean="0"/>
              <a:t>25</a:t>
            </a:fld>
            <a:endParaRPr kumimoji="1" lang="ja-JP" altLang="en-US"/>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344415229"/>
              </p:ext>
            </p:extLst>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10" name="コンテンツ プレースホルダー 2"/>
          <p:cNvSpPr txBox="1">
            <a:spLocks/>
          </p:cNvSpPr>
          <p:nvPr/>
        </p:nvSpPr>
        <p:spPr>
          <a:xfrm>
            <a:off x="1500203" y="2435662"/>
            <a:ext cx="4035009" cy="153532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kumimoji="1"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kumimoji="1"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kumimoji="1"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kumimoji="1"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kumimoji="1"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9pPr>
          </a:lstStyle>
          <a:p>
            <a:r>
              <a:rPr lang="en-US" altLang="ja-JP" sz="2000" dirty="0" smtClean="0"/>
              <a:t>GPU</a:t>
            </a:r>
            <a:r>
              <a:rPr lang="ja-JP" altLang="en-US" sz="2000" dirty="0" smtClean="0"/>
              <a:t>数</a:t>
            </a:r>
            <a:r>
              <a:rPr lang="en-US" altLang="ja-JP" sz="2000" i="1" dirty="0" smtClean="0"/>
              <a:t>p</a:t>
            </a:r>
            <a:r>
              <a:rPr lang="ja-JP" altLang="en-US" sz="2000" dirty="0" smtClean="0"/>
              <a:t>の増加で計算・通信時間が増加</a:t>
            </a:r>
            <a:endParaRPr lang="en-US" altLang="ja-JP" sz="2000" dirty="0" smtClean="0"/>
          </a:p>
          <a:p>
            <a:r>
              <a:rPr lang="ja-JP" altLang="en-US" sz="2000" dirty="0" smtClean="0"/>
              <a:t>通信時間の増加率が大きい</a:t>
            </a:r>
            <a:endParaRPr lang="en-US" altLang="ja-JP" sz="2000" dirty="0" smtClean="0"/>
          </a:p>
          <a:p>
            <a:r>
              <a:rPr lang="en-US" altLang="ja-JP" sz="2000" i="1" dirty="0" smtClean="0"/>
              <a:t>p</a:t>
            </a:r>
            <a:r>
              <a:rPr lang="en-US" altLang="ja-JP" sz="2000" dirty="0" smtClean="0"/>
              <a:t>=4, </a:t>
            </a:r>
            <a:r>
              <a:rPr lang="en-US" altLang="ja-JP" sz="2000" i="1" dirty="0" smtClean="0"/>
              <a:t>N</a:t>
            </a:r>
            <a:r>
              <a:rPr lang="en-US" altLang="ja-JP" sz="2000" dirty="0" smtClean="0"/>
              <a:t>&gt;=2</a:t>
            </a:r>
            <a:r>
              <a:rPr lang="en-US" altLang="ja-JP" sz="2000" baseline="30000" dirty="0" smtClean="0"/>
              <a:t>19</a:t>
            </a:r>
            <a:r>
              <a:rPr lang="ja-JP" altLang="en-US" sz="2000" dirty="0" smtClean="0"/>
              <a:t>で、通信</a:t>
            </a:r>
            <a:r>
              <a:rPr lang="en-US" altLang="ja-JP" sz="2000" dirty="0" smtClean="0"/>
              <a:t>&gt;</a:t>
            </a:r>
            <a:r>
              <a:rPr lang="ja-JP" altLang="en-US" sz="2000" dirty="0" smtClean="0"/>
              <a:t>計算</a:t>
            </a:r>
            <a:endParaRPr lang="ja-JP" altLang="en-US" sz="2000" dirty="0"/>
          </a:p>
        </p:txBody>
      </p:sp>
    </p:spTree>
    <p:extLst>
      <p:ext uri="{BB962C8B-B14F-4D97-AF65-F5344CB8AC3E}">
        <p14:creationId xmlns:p14="http://schemas.microsoft.com/office/powerpoint/2010/main" val="32053859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コンテンツ プレースホルダー 10"/>
          <p:cNvSpPr txBox="1">
            <a:spLocks/>
          </p:cNvSpPr>
          <p:nvPr/>
        </p:nvSpPr>
        <p:spPr>
          <a:xfrm>
            <a:off x="457200" y="5626460"/>
            <a:ext cx="8229600" cy="1202342"/>
          </a:xfrm>
          <a:prstGeom prst="rect">
            <a:avLst/>
          </a:prstGeom>
          <a:solidFill>
            <a:schemeClr val="bg1"/>
          </a:solidFill>
          <a:ln w="44450" cap="flat" cmpd="sng" algn="ctr">
            <a:noFill/>
            <a:prstDash val="solid"/>
          </a:ln>
          <a:effectLst/>
        </p:spPr>
        <p:txBody>
          <a:bodyPr vert="horz" lIns="91440" tIns="45720" rIns="91440" bIns="45720" rtlCol="0" anchor="ctr">
            <a:normAutofit/>
          </a:bodyPr>
          <a:lstStyle>
            <a:lvl1pPr marL="0" indent="0" algn="ctr" defTabSz="914400" rtl="0" eaLnBrk="1" latinLnBrk="0" hangingPunct="1">
              <a:spcBef>
                <a:spcPct val="20000"/>
              </a:spcBef>
              <a:buClr>
                <a:schemeClr val="accent1"/>
              </a:buClr>
              <a:buSzPct val="85000"/>
              <a:buFont typeface="Arial" pitchFamily="34" charset="0"/>
              <a:buNone/>
              <a:defRPr kumimoji="1" sz="2000" b="0" kern="1200">
                <a:solidFill>
                  <a:schemeClr val="tx2"/>
                </a:solidFill>
                <a:latin typeface="+mn-lt"/>
                <a:ea typeface="+mn-ea"/>
                <a:cs typeface="+mn-cs"/>
              </a:defRPr>
            </a:lvl1pPr>
            <a:lvl2pPr marL="457200" indent="0" algn="l" defTabSz="914400" rtl="0" eaLnBrk="1" latinLnBrk="0" hangingPunct="1">
              <a:spcBef>
                <a:spcPct val="20000"/>
              </a:spcBef>
              <a:buClr>
                <a:schemeClr val="accent1"/>
              </a:buClr>
              <a:buSzPct val="85000"/>
              <a:buFont typeface="Arial" pitchFamily="34" charset="0"/>
              <a:buNone/>
              <a:defRPr kumimoji="1" sz="2000" b="1" kern="1200">
                <a:solidFill>
                  <a:schemeClr val="tx1"/>
                </a:solidFill>
                <a:latin typeface="+mn-lt"/>
                <a:ea typeface="+mn-ea"/>
                <a:cs typeface="+mn-cs"/>
              </a:defRPr>
            </a:lvl2pPr>
            <a:lvl3pPr marL="914400" indent="0" algn="l" defTabSz="914400" rtl="0" eaLnBrk="1" latinLnBrk="0" hangingPunct="1">
              <a:spcBef>
                <a:spcPct val="20000"/>
              </a:spcBef>
              <a:buClr>
                <a:schemeClr val="accent1"/>
              </a:buClr>
              <a:buSzPct val="90000"/>
              <a:buFont typeface="Arial" pitchFamily="34" charset="0"/>
              <a:buNone/>
              <a:defRPr kumimoji="1" sz="1800" b="1" kern="1200">
                <a:solidFill>
                  <a:schemeClr val="tx1"/>
                </a:solidFill>
                <a:latin typeface="+mn-lt"/>
                <a:ea typeface="+mn-ea"/>
                <a:cs typeface="+mn-cs"/>
              </a:defRPr>
            </a:lvl3pPr>
            <a:lvl4pPr marL="1371600" indent="0" algn="l" defTabSz="914400" rtl="0" eaLnBrk="1" latinLnBrk="0" hangingPunct="1">
              <a:spcBef>
                <a:spcPct val="20000"/>
              </a:spcBef>
              <a:buClr>
                <a:schemeClr val="accent1"/>
              </a:buClr>
              <a:buFont typeface="Arial" pitchFamily="34" charset="0"/>
              <a:buNone/>
              <a:defRPr kumimoji="1" sz="1600" b="1" kern="1200">
                <a:solidFill>
                  <a:schemeClr val="tx1"/>
                </a:solidFill>
                <a:latin typeface="+mn-lt"/>
                <a:ea typeface="+mn-ea"/>
                <a:cs typeface="+mn-cs"/>
              </a:defRPr>
            </a:lvl4pPr>
            <a:lvl5pPr marL="1828800" indent="0" algn="l" defTabSz="914400" rtl="0" eaLnBrk="1" latinLnBrk="0" hangingPunct="1">
              <a:spcBef>
                <a:spcPct val="20000"/>
              </a:spcBef>
              <a:buClr>
                <a:schemeClr val="accent1"/>
              </a:buClr>
              <a:buSzPct val="100000"/>
              <a:buFont typeface="Arial" pitchFamily="34" charset="0"/>
              <a:buNone/>
              <a:defRPr kumimoji="1" sz="1600" b="1" kern="1200" baseline="0">
                <a:solidFill>
                  <a:schemeClr val="tx1"/>
                </a:solidFill>
                <a:latin typeface="+mn-lt"/>
                <a:ea typeface="+mn-ea"/>
                <a:cs typeface="+mn-cs"/>
              </a:defRPr>
            </a:lvl5pPr>
            <a:lvl6pPr marL="2286000" indent="0" algn="l" defTabSz="914400" rtl="0" eaLnBrk="1" latinLnBrk="0" hangingPunct="1">
              <a:spcBef>
                <a:spcPct val="20000"/>
              </a:spcBef>
              <a:buClr>
                <a:schemeClr val="accent1"/>
              </a:buClr>
              <a:buFont typeface="Arial" pitchFamily="34" charset="0"/>
              <a:buNone/>
              <a:defRPr kumimoji="1" sz="1600" b="1" kern="1200">
                <a:solidFill>
                  <a:schemeClr val="tx1"/>
                </a:solidFill>
                <a:latin typeface="+mn-lt"/>
                <a:ea typeface="+mn-ea"/>
                <a:cs typeface="+mn-cs"/>
              </a:defRPr>
            </a:lvl6pPr>
            <a:lvl7pPr marL="2743200" indent="0" algn="l" defTabSz="914400" rtl="0" eaLnBrk="1" latinLnBrk="0" hangingPunct="1">
              <a:spcBef>
                <a:spcPct val="20000"/>
              </a:spcBef>
              <a:buClr>
                <a:schemeClr val="accent1"/>
              </a:buClr>
              <a:buFont typeface="Arial" pitchFamily="34" charset="0"/>
              <a:buNone/>
              <a:defRPr kumimoji="1" sz="1600" b="1" kern="1200">
                <a:solidFill>
                  <a:schemeClr val="tx1"/>
                </a:solidFill>
                <a:latin typeface="+mn-lt"/>
                <a:ea typeface="+mn-ea"/>
                <a:cs typeface="+mn-cs"/>
              </a:defRPr>
            </a:lvl7pPr>
            <a:lvl8pPr marL="3200400" indent="0" algn="l" defTabSz="914400" rtl="0" eaLnBrk="1" latinLnBrk="0" hangingPunct="1">
              <a:spcBef>
                <a:spcPct val="20000"/>
              </a:spcBef>
              <a:buClr>
                <a:schemeClr val="accent1"/>
              </a:buClr>
              <a:buFont typeface="Arial" pitchFamily="34" charset="0"/>
              <a:buNone/>
              <a:defRPr kumimoji="1" sz="1600" b="1" kern="1200">
                <a:solidFill>
                  <a:schemeClr val="tx1"/>
                </a:solidFill>
                <a:latin typeface="+mn-lt"/>
                <a:ea typeface="+mn-ea"/>
                <a:cs typeface="+mn-cs"/>
              </a:defRPr>
            </a:lvl8pPr>
            <a:lvl9pPr marL="3657600" indent="0" algn="l" defTabSz="914400" rtl="0" eaLnBrk="1" latinLnBrk="0" hangingPunct="1">
              <a:spcBef>
                <a:spcPct val="20000"/>
              </a:spcBef>
              <a:buClr>
                <a:schemeClr val="accent1"/>
              </a:buClr>
              <a:buFont typeface="Arial" pitchFamily="34" charset="0"/>
              <a:buNone/>
              <a:defRPr kumimoji="1" sz="1600" b="1" kern="1200">
                <a:solidFill>
                  <a:schemeClr val="tx1"/>
                </a:solidFill>
                <a:latin typeface="+mn-lt"/>
                <a:ea typeface="+mn-ea"/>
                <a:cs typeface="+mn-cs"/>
              </a:defRPr>
            </a:lvl9pPr>
          </a:lstStyle>
          <a:p>
            <a:pPr marL="342900" indent="-342900" algn="l">
              <a:buFont typeface="Arial"/>
              <a:buChar char="•"/>
            </a:pPr>
            <a:r>
              <a:rPr lang="en-US" altLang="ja-JP" sz="2200" dirty="0">
                <a:solidFill>
                  <a:schemeClr val="tx1"/>
                </a:solidFill>
              </a:rPr>
              <a:t>GPU</a:t>
            </a:r>
            <a:r>
              <a:rPr lang="ja-JP" altLang="en-US" sz="2200" dirty="0">
                <a:solidFill>
                  <a:schemeClr val="tx1"/>
                </a:solidFill>
              </a:rPr>
              <a:t>数</a:t>
            </a:r>
            <a:r>
              <a:rPr lang="en-US" altLang="ja-JP" sz="2200" dirty="0">
                <a:solidFill>
                  <a:schemeClr val="tx1"/>
                </a:solidFill>
              </a:rPr>
              <a:t>p</a:t>
            </a:r>
            <a:r>
              <a:rPr lang="ja-JP" altLang="en-US" sz="2200" dirty="0">
                <a:solidFill>
                  <a:schemeClr val="tx1"/>
                </a:solidFill>
              </a:rPr>
              <a:t>を増やしてもあまり性能が向上</a:t>
            </a:r>
            <a:r>
              <a:rPr lang="ja-JP" altLang="en-US" sz="2200" dirty="0" smtClean="0">
                <a:solidFill>
                  <a:schemeClr val="tx1"/>
                </a:solidFill>
              </a:rPr>
              <a:t>しない</a:t>
            </a:r>
            <a:endParaRPr lang="en-US" altLang="ja-JP" sz="2200" dirty="0">
              <a:solidFill>
                <a:schemeClr val="tx1"/>
              </a:solidFill>
            </a:endParaRPr>
          </a:p>
          <a:p>
            <a:pPr marL="800100" lvl="1" indent="-342900">
              <a:buFont typeface="Arial"/>
              <a:buChar char="•"/>
            </a:pPr>
            <a:r>
              <a:rPr lang="en-US" altLang="ja-JP" b="0" dirty="0" smtClean="0"/>
              <a:t>GPU</a:t>
            </a:r>
            <a:r>
              <a:rPr lang="ja-JP" altLang="en-US" b="0" dirty="0"/>
              <a:t>数</a:t>
            </a:r>
            <a:r>
              <a:rPr lang="en-US" altLang="ja-JP" b="0" dirty="0"/>
              <a:t>p</a:t>
            </a:r>
            <a:r>
              <a:rPr lang="ja-JP" altLang="en-US" b="0" dirty="0"/>
              <a:t>の増加に伴い通信時間が大きく増える</a:t>
            </a:r>
            <a:r>
              <a:rPr lang="ja-JP" altLang="en-US" b="0" dirty="0" smtClean="0"/>
              <a:t>ため</a:t>
            </a:r>
            <a:endParaRPr lang="en-US" altLang="ja-JP" b="0" dirty="0" smtClean="0"/>
          </a:p>
          <a:p>
            <a:pPr marL="800100" lvl="1" indent="-342900">
              <a:buFont typeface="Arial"/>
              <a:buChar char="•"/>
            </a:pPr>
            <a:r>
              <a:rPr lang="en-US" altLang="ja-JP" b="0" dirty="0" smtClean="0"/>
              <a:t>Ethernet</a:t>
            </a:r>
            <a:r>
              <a:rPr lang="ja-JP" altLang="en-US" b="0" dirty="0"/>
              <a:t>を介して通信を行う</a:t>
            </a:r>
            <a:r>
              <a:rPr lang="ja-JP" altLang="en-US" b="0" dirty="0" smtClean="0"/>
              <a:t>ため</a:t>
            </a:r>
            <a:endParaRPr lang="en-US" altLang="ja-JP" b="0" dirty="0"/>
          </a:p>
        </p:txBody>
      </p:sp>
      <p:sp>
        <p:nvSpPr>
          <p:cNvPr id="4" name="日付プレースホルダー 3"/>
          <p:cNvSpPr>
            <a:spLocks noGrp="1"/>
          </p:cNvSpPr>
          <p:nvPr>
            <p:ph type="dt" sz="half" idx="10"/>
          </p:nvPr>
        </p:nvSpPr>
        <p:spPr/>
        <p:txBody>
          <a:bodyPr/>
          <a:lstStyle/>
          <a:p>
            <a:fld id="{9040AFBB-3DBA-3248-AADF-FCD71A30B4DB}" type="datetime1">
              <a:rPr kumimoji="1" lang="ja-JP" altLang="en-US" smtClean="0"/>
              <a:t>2014/12/04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11CPSY</a:t>
            </a:r>
            <a:endParaRPr kumimoji="1" lang="ja-JP" altLang="en-US"/>
          </a:p>
        </p:txBody>
      </p:sp>
      <p:sp>
        <p:nvSpPr>
          <p:cNvPr id="6" name="スライド番号プレースホルダー 5"/>
          <p:cNvSpPr>
            <a:spLocks noGrp="1"/>
          </p:cNvSpPr>
          <p:nvPr>
            <p:ph type="sldNum" sz="quarter" idx="12"/>
          </p:nvPr>
        </p:nvSpPr>
        <p:spPr/>
        <p:txBody>
          <a:bodyPr/>
          <a:lstStyle/>
          <a:p>
            <a:fld id="{45E31C3F-C679-2546-A6E2-524E8614E711}" type="slidenum">
              <a:rPr kumimoji="1" lang="ja-JP" altLang="en-US" smtClean="0"/>
              <a:t>26</a:t>
            </a:fld>
            <a:endParaRPr kumimoji="1" lang="ja-JP" altLang="en-US"/>
          </a:p>
        </p:txBody>
      </p:sp>
      <p:sp>
        <p:nvSpPr>
          <p:cNvPr id="12" name="テキスト ボックス 11"/>
          <p:cNvSpPr txBox="1"/>
          <p:nvPr/>
        </p:nvSpPr>
        <p:spPr>
          <a:xfrm>
            <a:off x="7187070" y="2154203"/>
            <a:ext cx="1390337" cy="646331"/>
          </a:xfrm>
          <a:prstGeom prst="rect">
            <a:avLst/>
          </a:prstGeom>
          <a:noFill/>
        </p:spPr>
        <p:txBody>
          <a:bodyPr wrap="none" rtlCol="0">
            <a:spAutoFit/>
          </a:bodyPr>
          <a:lstStyle/>
          <a:p>
            <a:r>
              <a:rPr lang="en-US" altLang="ja-JP" dirty="0" smtClean="0"/>
              <a:t>p</a:t>
            </a:r>
            <a:r>
              <a:rPr lang="ja-JP" altLang="en-US" dirty="0" smtClean="0"/>
              <a:t>：</a:t>
            </a:r>
            <a:r>
              <a:rPr lang="en-US" altLang="ja-JP" dirty="0" smtClean="0"/>
              <a:t>GPU</a:t>
            </a:r>
            <a:r>
              <a:rPr lang="ja-JP" altLang="en-US" dirty="0" smtClean="0"/>
              <a:t>台数</a:t>
            </a:r>
            <a:endParaRPr lang="en-US" altLang="ja-JP" dirty="0" smtClean="0"/>
          </a:p>
          <a:p>
            <a:r>
              <a:rPr lang="en-US" altLang="ja-JP" dirty="0" smtClean="0"/>
              <a:t>e</a:t>
            </a:r>
            <a:r>
              <a:rPr lang="ja-JP" altLang="en-US" dirty="0" smtClean="0"/>
              <a:t>：平均次数</a:t>
            </a:r>
            <a:endParaRPr kumimoji="1" lang="ja-JP" altLang="en-US" dirty="0"/>
          </a:p>
        </p:txBody>
      </p:sp>
      <p:graphicFrame>
        <p:nvGraphicFramePr>
          <p:cNvPr id="14" name="コンテンツ プレースホルダー 9"/>
          <p:cNvGraphicFramePr>
            <a:graphicFrameLocks noGrp="1"/>
          </p:cNvGraphicFramePr>
          <p:nvPr>
            <p:ph idx="1"/>
            <p:extLst>
              <p:ext uri="{D42A27DB-BD31-4B8C-83A1-F6EECF244321}">
                <p14:modId xmlns:p14="http://schemas.microsoft.com/office/powerpoint/2010/main" val="763637164"/>
              </p:ext>
            </p:extLst>
          </p:nvPr>
        </p:nvGraphicFramePr>
        <p:xfrm>
          <a:off x="457200" y="1600200"/>
          <a:ext cx="8229600" cy="4026260"/>
        </p:xfrm>
        <a:graphic>
          <a:graphicData uri="http://schemas.openxmlformats.org/drawingml/2006/chart">
            <c:chart xmlns:c="http://schemas.openxmlformats.org/drawingml/2006/chart" xmlns:r="http://schemas.openxmlformats.org/officeDocument/2006/relationships" r:id="rId3"/>
          </a:graphicData>
        </a:graphic>
      </p:graphicFrame>
      <p:sp>
        <p:nvSpPr>
          <p:cNvPr id="15" name="タイトル 1"/>
          <p:cNvSpPr>
            <a:spLocks noGrp="1"/>
          </p:cNvSpPr>
          <p:nvPr>
            <p:ph type="title"/>
          </p:nvPr>
        </p:nvSpPr>
        <p:spPr>
          <a:xfrm>
            <a:off x="457200" y="533400"/>
            <a:ext cx="8229600" cy="990600"/>
          </a:xfrm>
        </p:spPr>
        <p:txBody>
          <a:bodyPr>
            <a:normAutofit fontScale="90000"/>
          </a:bodyPr>
          <a:lstStyle/>
          <a:p>
            <a:r>
              <a:rPr lang="ja-JP" altLang="en-US" dirty="0" smtClean="0"/>
              <a:t>評価</a:t>
            </a:r>
            <a:r>
              <a:rPr lang="en-US" altLang="ja-JP" dirty="0" smtClean="0"/>
              <a:t>―GPU-BOX (4GPU) </a:t>
            </a:r>
            <a:r>
              <a:rPr lang="ja-JP" altLang="en-US" dirty="0" smtClean="0"/>
              <a:t>を用いた評価</a:t>
            </a:r>
            <a:endParaRPr kumimoji="1" lang="ja-JP" altLang="en-US" dirty="0"/>
          </a:p>
        </p:txBody>
      </p:sp>
    </p:spTree>
    <p:extLst>
      <p:ext uri="{BB962C8B-B14F-4D97-AF65-F5344CB8AC3E}">
        <p14:creationId xmlns:p14="http://schemas.microsoft.com/office/powerpoint/2010/main" val="38485623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Outline</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ja-JP" altLang="en-US" dirty="0" smtClean="0">
                <a:solidFill>
                  <a:srgbClr val="D9D9D9"/>
                </a:solidFill>
              </a:rPr>
              <a:t>背景</a:t>
            </a:r>
            <a:endParaRPr kumimoji="1" lang="en-US" altLang="ja-JP" dirty="0" smtClean="0">
              <a:solidFill>
                <a:srgbClr val="D9D9D9"/>
              </a:solidFill>
            </a:endParaRPr>
          </a:p>
          <a:p>
            <a:r>
              <a:rPr kumimoji="1" lang="ja-JP" altLang="en-US" dirty="0" smtClean="0">
                <a:solidFill>
                  <a:srgbClr val="D9D9D9"/>
                </a:solidFill>
              </a:rPr>
              <a:t>システムの</a:t>
            </a:r>
            <a:r>
              <a:rPr lang="ja-JP" altLang="en-US" dirty="0" smtClean="0">
                <a:solidFill>
                  <a:srgbClr val="D9D9D9"/>
                </a:solidFill>
              </a:rPr>
              <a:t>概要</a:t>
            </a:r>
            <a:endParaRPr kumimoji="1" lang="en-US" altLang="ja-JP" dirty="0" smtClean="0">
              <a:solidFill>
                <a:srgbClr val="D9D9D9"/>
              </a:solidFill>
            </a:endParaRPr>
          </a:p>
          <a:p>
            <a:pPr lvl="1"/>
            <a:r>
              <a:rPr kumimoji="1" lang="en-US" altLang="ja-JP" dirty="0" err="1" smtClean="0">
                <a:solidFill>
                  <a:srgbClr val="D9D9D9"/>
                </a:solidFill>
              </a:rPr>
              <a:t>ExpEther</a:t>
            </a:r>
            <a:endParaRPr kumimoji="1" lang="en-US" altLang="ja-JP" dirty="0" smtClean="0">
              <a:solidFill>
                <a:srgbClr val="D9D9D9"/>
              </a:solidFill>
            </a:endParaRPr>
          </a:p>
          <a:p>
            <a:pPr lvl="1"/>
            <a:r>
              <a:rPr kumimoji="1" lang="en-US" altLang="ja-JP" dirty="0" err="1" smtClean="0">
                <a:solidFill>
                  <a:srgbClr val="D9D9D9"/>
                </a:solidFill>
              </a:rPr>
              <a:t>ExpEther</a:t>
            </a:r>
            <a:r>
              <a:rPr kumimoji="1" lang="ja-JP" altLang="en-US" dirty="0" smtClean="0">
                <a:solidFill>
                  <a:srgbClr val="D9D9D9"/>
                </a:solidFill>
              </a:rPr>
              <a:t>を用いたマルチ</a:t>
            </a:r>
            <a:r>
              <a:rPr kumimoji="1" lang="en-US" altLang="ja-JP" dirty="0" smtClean="0">
                <a:solidFill>
                  <a:srgbClr val="D9D9D9"/>
                </a:solidFill>
              </a:rPr>
              <a:t>GPU</a:t>
            </a:r>
            <a:r>
              <a:rPr kumimoji="1" lang="ja-JP" altLang="en-US" dirty="0" smtClean="0">
                <a:solidFill>
                  <a:srgbClr val="D9D9D9"/>
                </a:solidFill>
              </a:rPr>
              <a:t>システム</a:t>
            </a:r>
            <a:endParaRPr kumimoji="1" lang="en-US" altLang="ja-JP" dirty="0" smtClean="0">
              <a:solidFill>
                <a:srgbClr val="D9D9D9"/>
              </a:solidFill>
            </a:endParaRPr>
          </a:p>
          <a:p>
            <a:r>
              <a:rPr lang="ja-JP" altLang="en-US" dirty="0" smtClean="0">
                <a:solidFill>
                  <a:srgbClr val="D9D9D9"/>
                </a:solidFill>
              </a:rPr>
              <a:t>幅優先探索</a:t>
            </a:r>
            <a:r>
              <a:rPr lang="en-US" altLang="ja-JP" dirty="0" smtClean="0">
                <a:solidFill>
                  <a:srgbClr val="D9D9D9"/>
                </a:solidFill>
              </a:rPr>
              <a:t>(BFS)</a:t>
            </a:r>
            <a:endParaRPr kumimoji="1" lang="en-US" altLang="ja-JP" dirty="0" smtClean="0">
              <a:solidFill>
                <a:srgbClr val="D9D9D9"/>
              </a:solidFill>
            </a:endParaRPr>
          </a:p>
          <a:p>
            <a:pPr lvl="1"/>
            <a:r>
              <a:rPr lang="ja-JP" altLang="en-US" dirty="0" smtClean="0">
                <a:solidFill>
                  <a:srgbClr val="D9D9D9"/>
                </a:solidFill>
              </a:rPr>
              <a:t>幅優先探索</a:t>
            </a:r>
            <a:r>
              <a:rPr lang="en-US" altLang="ja-JP" dirty="0" smtClean="0">
                <a:solidFill>
                  <a:srgbClr val="D9D9D9"/>
                </a:solidFill>
              </a:rPr>
              <a:t>(BFS)</a:t>
            </a:r>
            <a:endParaRPr kumimoji="1" lang="en-US" altLang="ja-JP" dirty="0" smtClean="0">
              <a:solidFill>
                <a:srgbClr val="D9D9D9"/>
              </a:solidFill>
            </a:endParaRPr>
          </a:p>
          <a:p>
            <a:pPr lvl="1"/>
            <a:r>
              <a:rPr kumimoji="1" lang="en-US" altLang="ja-JP" dirty="0" smtClean="0">
                <a:solidFill>
                  <a:srgbClr val="D9D9D9"/>
                </a:solidFill>
              </a:rPr>
              <a:t>Level synchronized BFS</a:t>
            </a:r>
          </a:p>
          <a:p>
            <a:pPr lvl="1"/>
            <a:r>
              <a:rPr lang="ja-JP" altLang="en-US" dirty="0" smtClean="0">
                <a:solidFill>
                  <a:srgbClr val="D9D9D9"/>
                </a:solidFill>
              </a:rPr>
              <a:t>マルチ</a:t>
            </a:r>
            <a:r>
              <a:rPr lang="en-US" altLang="ja-JP" dirty="0" smtClean="0">
                <a:solidFill>
                  <a:srgbClr val="D9D9D9"/>
                </a:solidFill>
              </a:rPr>
              <a:t>GPU</a:t>
            </a:r>
            <a:r>
              <a:rPr lang="ja-JP" altLang="en-US" dirty="0" smtClean="0">
                <a:solidFill>
                  <a:srgbClr val="D9D9D9"/>
                </a:solidFill>
              </a:rPr>
              <a:t>システムにおける</a:t>
            </a:r>
            <a:r>
              <a:rPr lang="en-US" altLang="ja-JP" dirty="0" smtClean="0">
                <a:solidFill>
                  <a:srgbClr val="D9D9D9"/>
                </a:solidFill>
              </a:rPr>
              <a:t>BFS</a:t>
            </a:r>
            <a:endParaRPr kumimoji="1" lang="en-US" altLang="ja-JP" dirty="0" smtClean="0">
              <a:solidFill>
                <a:srgbClr val="D9D9D9"/>
              </a:solidFill>
            </a:endParaRPr>
          </a:p>
          <a:p>
            <a:r>
              <a:rPr kumimoji="1" lang="ja-JP" altLang="en-US" dirty="0" smtClean="0">
                <a:solidFill>
                  <a:srgbClr val="D9D9D9"/>
                </a:solidFill>
              </a:rPr>
              <a:t>関連研究</a:t>
            </a:r>
            <a:endParaRPr kumimoji="1" lang="en-US" altLang="ja-JP" dirty="0" smtClean="0">
              <a:solidFill>
                <a:srgbClr val="D9D9D9"/>
              </a:solidFill>
            </a:endParaRPr>
          </a:p>
          <a:p>
            <a:pPr lvl="1"/>
            <a:r>
              <a:rPr kumimoji="1" lang="en-US" altLang="ja-JP" dirty="0" smtClean="0">
                <a:solidFill>
                  <a:srgbClr val="D9D9D9"/>
                </a:solidFill>
              </a:rPr>
              <a:t>Simple BFS [</a:t>
            </a:r>
            <a:r>
              <a:rPr lang="en-US" altLang="ja-JP" dirty="0">
                <a:solidFill>
                  <a:srgbClr val="D9D9D9"/>
                </a:solidFill>
              </a:rPr>
              <a:t>P. </a:t>
            </a:r>
            <a:r>
              <a:rPr lang="en-US" altLang="ja-JP" dirty="0" smtClean="0">
                <a:solidFill>
                  <a:srgbClr val="D9D9D9"/>
                </a:solidFill>
              </a:rPr>
              <a:t>Harish, </a:t>
            </a:r>
            <a:r>
              <a:rPr lang="en-US" altLang="ja-JP" dirty="0" err="1" smtClean="0">
                <a:solidFill>
                  <a:srgbClr val="D9D9D9"/>
                </a:solidFill>
              </a:rPr>
              <a:t>HiPC</a:t>
            </a:r>
            <a:r>
              <a:rPr lang="en-US" altLang="ja-JP" dirty="0" smtClean="0">
                <a:solidFill>
                  <a:srgbClr val="D9D9D9"/>
                </a:solidFill>
              </a:rPr>
              <a:t> 2007]</a:t>
            </a:r>
            <a:endParaRPr kumimoji="1" lang="en-US" altLang="ja-JP" dirty="0" smtClean="0">
              <a:solidFill>
                <a:srgbClr val="D9D9D9"/>
              </a:solidFill>
            </a:endParaRPr>
          </a:p>
          <a:p>
            <a:pPr lvl="1"/>
            <a:r>
              <a:rPr kumimoji="1" lang="en-US" altLang="ja-JP" dirty="0" smtClean="0">
                <a:solidFill>
                  <a:srgbClr val="D9D9D9"/>
                </a:solidFill>
              </a:rPr>
              <a:t>Pre-research BFS [T. </a:t>
            </a:r>
            <a:r>
              <a:rPr kumimoji="1" lang="en-US" altLang="ja-JP" dirty="0" err="1" smtClean="0">
                <a:solidFill>
                  <a:srgbClr val="D9D9D9"/>
                </a:solidFill>
              </a:rPr>
              <a:t>Mitsuishi</a:t>
            </a:r>
            <a:r>
              <a:rPr kumimoji="1" lang="en-US" altLang="ja-JP" dirty="0" smtClean="0">
                <a:solidFill>
                  <a:srgbClr val="D9D9D9"/>
                </a:solidFill>
              </a:rPr>
              <a:t>, HEART2014]</a:t>
            </a:r>
          </a:p>
          <a:p>
            <a:r>
              <a:rPr kumimoji="1" lang="ja-JP" altLang="en-US" dirty="0" smtClean="0">
                <a:solidFill>
                  <a:srgbClr val="D9D9D9"/>
                </a:solidFill>
              </a:rPr>
              <a:t>提案手法</a:t>
            </a:r>
            <a:endParaRPr kumimoji="1" lang="en-US" altLang="ja-JP" dirty="0" smtClean="0">
              <a:solidFill>
                <a:srgbClr val="D9D9D9"/>
              </a:solidFill>
            </a:endParaRPr>
          </a:p>
          <a:p>
            <a:r>
              <a:rPr kumimoji="1" lang="ja-JP" altLang="en-US" dirty="0" smtClean="0">
                <a:solidFill>
                  <a:srgbClr val="D9D9D9"/>
                </a:solidFill>
              </a:rPr>
              <a:t>評価</a:t>
            </a:r>
            <a:endParaRPr kumimoji="1" lang="en-US" altLang="ja-JP" dirty="0" smtClean="0">
              <a:solidFill>
                <a:srgbClr val="D9D9D9"/>
              </a:solidFill>
            </a:endParaRPr>
          </a:p>
          <a:p>
            <a:pPr lvl="1"/>
            <a:r>
              <a:rPr kumimoji="1" lang="ja-JP" altLang="en-US" dirty="0" smtClean="0">
                <a:solidFill>
                  <a:srgbClr val="D9D9D9"/>
                </a:solidFill>
              </a:rPr>
              <a:t>評価環境，ベンチマーク</a:t>
            </a:r>
            <a:endParaRPr kumimoji="1" lang="en-US" altLang="ja-JP" dirty="0" smtClean="0">
              <a:solidFill>
                <a:srgbClr val="D9D9D9"/>
              </a:solidFill>
            </a:endParaRPr>
          </a:p>
          <a:p>
            <a:pPr lvl="1"/>
            <a:r>
              <a:rPr kumimoji="1" lang="en-US" altLang="ja-JP" dirty="0" smtClean="0">
                <a:solidFill>
                  <a:srgbClr val="D9D9D9"/>
                </a:solidFill>
              </a:rPr>
              <a:t>BFS</a:t>
            </a:r>
            <a:r>
              <a:rPr kumimoji="1" lang="ja-JP" altLang="en-US" dirty="0" smtClean="0">
                <a:solidFill>
                  <a:srgbClr val="D9D9D9"/>
                </a:solidFill>
              </a:rPr>
              <a:t>各種の比較</a:t>
            </a:r>
            <a:endParaRPr kumimoji="1" lang="en-US" altLang="ja-JP" dirty="0" smtClean="0">
              <a:solidFill>
                <a:srgbClr val="D9D9D9"/>
              </a:solidFill>
            </a:endParaRPr>
          </a:p>
          <a:p>
            <a:pPr lvl="1"/>
            <a:r>
              <a:rPr kumimoji="1" lang="en-US" altLang="ja-JP" dirty="0" smtClean="0">
                <a:solidFill>
                  <a:srgbClr val="D9D9D9"/>
                </a:solidFill>
              </a:rPr>
              <a:t>Proposed BFS</a:t>
            </a:r>
            <a:r>
              <a:rPr kumimoji="1" lang="ja-JP" altLang="en-US" dirty="0" smtClean="0">
                <a:solidFill>
                  <a:srgbClr val="D9D9D9"/>
                </a:solidFill>
              </a:rPr>
              <a:t>と</a:t>
            </a:r>
            <a:r>
              <a:rPr kumimoji="1" lang="en-US" altLang="ja-JP" dirty="0" smtClean="0">
                <a:solidFill>
                  <a:srgbClr val="D9D9D9"/>
                </a:solidFill>
              </a:rPr>
              <a:t>GPU</a:t>
            </a:r>
            <a:r>
              <a:rPr lang="ja-JP" altLang="en-US" dirty="0" smtClean="0">
                <a:solidFill>
                  <a:srgbClr val="D9D9D9"/>
                </a:solidFill>
              </a:rPr>
              <a:t>台数の評価</a:t>
            </a:r>
            <a:endParaRPr kumimoji="1" lang="en-US" altLang="ja-JP" dirty="0" smtClean="0">
              <a:solidFill>
                <a:srgbClr val="D9D9D9"/>
              </a:solidFill>
            </a:endParaRPr>
          </a:p>
          <a:p>
            <a:r>
              <a:rPr kumimoji="1" lang="ja-JP" altLang="en-US" dirty="0" smtClean="0">
                <a:solidFill>
                  <a:srgbClr val="C0504D"/>
                </a:solidFill>
              </a:rPr>
              <a:t>結論</a:t>
            </a:r>
            <a:endParaRPr kumimoji="1" lang="en-US" altLang="ja-JP" dirty="0" smtClean="0">
              <a:solidFill>
                <a:srgbClr val="C0504D"/>
              </a:solidFill>
            </a:endParaRPr>
          </a:p>
          <a:p>
            <a:pPr lvl="1"/>
            <a:endParaRPr kumimoji="1" lang="en-US" altLang="ja-JP" dirty="0" smtClean="0">
              <a:solidFill>
                <a:schemeClr val="bg1">
                  <a:lumMod val="85000"/>
                </a:schemeClr>
              </a:solidFill>
            </a:endParaRPr>
          </a:p>
          <a:p>
            <a:pPr lvl="1"/>
            <a:endParaRPr kumimoji="1" lang="ja-JP" altLang="en-US" dirty="0"/>
          </a:p>
        </p:txBody>
      </p:sp>
      <p:sp>
        <p:nvSpPr>
          <p:cNvPr id="4" name="日付プレースホルダー 3"/>
          <p:cNvSpPr>
            <a:spLocks noGrp="1"/>
          </p:cNvSpPr>
          <p:nvPr>
            <p:ph type="dt" sz="half" idx="10"/>
          </p:nvPr>
        </p:nvSpPr>
        <p:spPr/>
        <p:txBody>
          <a:bodyPr/>
          <a:lstStyle/>
          <a:p>
            <a:fld id="{B0A81C81-1665-7E4C-83F6-53CABAABA433}" type="datetime1">
              <a:rPr lang="ja-JP" altLang="en-US" smtClean="0"/>
              <a:t>2014/12/04</a:t>
            </a:fld>
            <a:endParaRPr lang="en-US" dirty="0"/>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27</a:t>
            </a:fld>
            <a:endParaRPr lang="en-US"/>
          </a:p>
        </p:txBody>
      </p:sp>
      <p:sp>
        <p:nvSpPr>
          <p:cNvPr id="6" name="フッター プレースホルダー 5"/>
          <p:cNvSpPr>
            <a:spLocks noGrp="1"/>
          </p:cNvSpPr>
          <p:nvPr>
            <p:ph type="ftr" sz="quarter" idx="11"/>
          </p:nvPr>
        </p:nvSpPr>
        <p:spPr/>
        <p:txBody>
          <a:bodyPr/>
          <a:lstStyle/>
          <a:p>
            <a:r>
              <a:rPr kumimoji="1" lang="en-US" altLang="ja-JP" smtClean="0"/>
              <a:t>11CPSY</a:t>
            </a:r>
            <a:endParaRPr kumimoji="1" lang="ja-JP" altLang="en-US"/>
          </a:p>
        </p:txBody>
      </p:sp>
    </p:spTree>
    <p:extLst>
      <p:ext uri="{BB962C8B-B14F-4D97-AF65-F5344CB8AC3E}">
        <p14:creationId xmlns:p14="http://schemas.microsoft.com/office/powerpoint/2010/main" val="35075796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結論</a:t>
            </a:r>
            <a:endParaRPr kumimoji="1" lang="ja-JP" altLang="en-US" dirty="0"/>
          </a:p>
        </p:txBody>
      </p:sp>
      <p:sp>
        <p:nvSpPr>
          <p:cNvPr id="3" name="コンテンツ プレースホルダー 2"/>
          <p:cNvSpPr>
            <a:spLocks noGrp="1"/>
          </p:cNvSpPr>
          <p:nvPr>
            <p:ph idx="1"/>
          </p:nvPr>
        </p:nvSpPr>
        <p:spPr/>
        <p:txBody>
          <a:bodyPr>
            <a:normAutofit fontScale="92500"/>
          </a:bodyPr>
          <a:lstStyle/>
          <a:p>
            <a:r>
              <a:rPr kumimoji="1" lang="ja-JP" altLang="en-US" dirty="0" smtClean="0"/>
              <a:t>従来の</a:t>
            </a:r>
            <a:r>
              <a:rPr kumimoji="1" lang="en-US" altLang="ja-JP" dirty="0" smtClean="0"/>
              <a:t>GPU</a:t>
            </a:r>
            <a:r>
              <a:rPr kumimoji="1" lang="ja-JP" altLang="en-US" dirty="0" smtClean="0"/>
              <a:t>向け並列</a:t>
            </a:r>
            <a:r>
              <a:rPr kumimoji="1" lang="en-US" altLang="ja-JP" dirty="0" smtClean="0"/>
              <a:t>BFS</a:t>
            </a:r>
            <a:r>
              <a:rPr kumimoji="1" lang="ja-JP" altLang="en-US" dirty="0" smtClean="0"/>
              <a:t>アルゴリズムの課題を解決</a:t>
            </a:r>
            <a:endParaRPr kumimoji="1" lang="en-US" altLang="ja-JP" dirty="0" smtClean="0"/>
          </a:p>
          <a:p>
            <a:pPr lvl="1"/>
            <a:r>
              <a:rPr lang="en-US" altLang="ja-JP" dirty="0" smtClean="0"/>
              <a:t>warp</a:t>
            </a:r>
            <a:r>
              <a:rPr lang="ja-JP" altLang="en-US" dirty="0" smtClean="0"/>
              <a:t>内の</a:t>
            </a:r>
            <a:r>
              <a:rPr lang="en-US" altLang="ja-JP" dirty="0" smtClean="0"/>
              <a:t>CUDA</a:t>
            </a:r>
            <a:r>
              <a:rPr lang="ja-JP" altLang="en-US" dirty="0" smtClean="0"/>
              <a:t>スレッドの効率が悪い</a:t>
            </a:r>
            <a:endParaRPr lang="en-US" altLang="ja-JP" dirty="0" smtClean="0"/>
          </a:p>
          <a:p>
            <a:pPr lvl="1"/>
            <a:r>
              <a:rPr kumimoji="1" lang="ja-JP" altLang="en-US" dirty="0" smtClean="0"/>
              <a:t>タスクバランスが悪い</a:t>
            </a:r>
            <a:endParaRPr kumimoji="1" lang="en-US" altLang="ja-JP" dirty="0" smtClean="0"/>
          </a:p>
          <a:p>
            <a:pPr lvl="1"/>
            <a:r>
              <a:rPr lang="ja-JP" altLang="en-US" dirty="0" smtClean="0"/>
              <a:t>重い整列処理</a:t>
            </a:r>
            <a:endParaRPr lang="en-US" altLang="ja-JP" dirty="0" smtClean="0"/>
          </a:p>
          <a:p>
            <a:r>
              <a:rPr kumimoji="1" lang="en-US" altLang="ja-JP" dirty="0" smtClean="0"/>
              <a:t>bin sort</a:t>
            </a:r>
            <a:r>
              <a:rPr kumimoji="1" lang="ja-JP" altLang="en-US" dirty="0" smtClean="0"/>
              <a:t>を応用したデータ構造の切り替えによる効率化</a:t>
            </a:r>
            <a:endParaRPr kumimoji="1" lang="en-US" altLang="ja-JP" dirty="0" smtClean="0"/>
          </a:p>
          <a:p>
            <a:r>
              <a:rPr kumimoji="1" lang="en-US" altLang="ja-JP" dirty="0" smtClean="0"/>
              <a:t>Simple BFS</a:t>
            </a:r>
            <a:r>
              <a:rPr kumimoji="1" lang="ja-JP" altLang="en-US" dirty="0" smtClean="0"/>
              <a:t>の</a:t>
            </a:r>
            <a:r>
              <a:rPr kumimoji="1" lang="ja-JP" altLang="en-US" dirty="0" smtClean="0">
                <a:solidFill>
                  <a:schemeClr val="accent2"/>
                </a:solidFill>
              </a:rPr>
              <a:t>最大</a:t>
            </a:r>
            <a:r>
              <a:rPr kumimoji="1" lang="en-US" altLang="ja-JP" dirty="0" smtClean="0">
                <a:solidFill>
                  <a:schemeClr val="accent2"/>
                </a:solidFill>
              </a:rPr>
              <a:t>6.3</a:t>
            </a:r>
            <a:r>
              <a:rPr kumimoji="1" lang="ja-JP" altLang="en-US" dirty="0" smtClean="0">
                <a:solidFill>
                  <a:schemeClr val="accent2"/>
                </a:solidFill>
              </a:rPr>
              <a:t>倍</a:t>
            </a:r>
            <a:r>
              <a:rPr kumimoji="1" lang="ja-JP" altLang="en-US" dirty="0" smtClean="0"/>
              <a:t>，</a:t>
            </a:r>
            <a:r>
              <a:rPr kumimoji="1" lang="en-US" altLang="ja-JP" dirty="0" smtClean="0"/>
              <a:t>Pre-research BFS</a:t>
            </a:r>
            <a:r>
              <a:rPr kumimoji="1" lang="ja-JP" altLang="en-US" dirty="0" smtClean="0"/>
              <a:t>の</a:t>
            </a:r>
            <a:r>
              <a:rPr kumimoji="1" lang="ja-JP" altLang="en-US" dirty="0" smtClean="0">
                <a:solidFill>
                  <a:srgbClr val="C0504D"/>
                </a:solidFill>
              </a:rPr>
              <a:t>最大</a:t>
            </a:r>
            <a:r>
              <a:rPr kumimoji="1" lang="en-US" altLang="ja-JP" dirty="0" smtClean="0">
                <a:solidFill>
                  <a:srgbClr val="C0504D"/>
                </a:solidFill>
              </a:rPr>
              <a:t>10</a:t>
            </a:r>
            <a:r>
              <a:rPr kumimoji="1" lang="ja-JP" altLang="en-US" dirty="0" smtClean="0">
                <a:solidFill>
                  <a:srgbClr val="C0504D"/>
                </a:solidFill>
              </a:rPr>
              <a:t>倍</a:t>
            </a:r>
            <a:endParaRPr lang="en-US" altLang="ja-JP" dirty="0">
              <a:solidFill>
                <a:srgbClr val="C0504D"/>
              </a:solidFill>
            </a:endParaRPr>
          </a:p>
          <a:p>
            <a:r>
              <a:rPr kumimoji="1" lang="en-US" altLang="ja-JP" dirty="0" smtClean="0">
                <a:solidFill>
                  <a:srgbClr val="000000"/>
                </a:solidFill>
              </a:rPr>
              <a:t>GPU-BOX</a:t>
            </a:r>
            <a:r>
              <a:rPr kumimoji="1" lang="ja-JP" altLang="en-US" dirty="0" smtClean="0">
                <a:solidFill>
                  <a:srgbClr val="000000"/>
                </a:solidFill>
              </a:rPr>
              <a:t>では通信ボトルネックとなり</a:t>
            </a:r>
            <a:r>
              <a:rPr lang="ja-JP" altLang="en-US" dirty="0" smtClean="0"/>
              <a:t>性能のスケールが乏しい</a:t>
            </a:r>
            <a:endParaRPr kumimoji="1" lang="en-US" altLang="ja-JP" dirty="0" smtClean="0"/>
          </a:p>
          <a:p>
            <a:endParaRPr lang="en-US" altLang="ja-JP" dirty="0"/>
          </a:p>
          <a:p>
            <a:r>
              <a:rPr kumimoji="1" lang="ja-JP" altLang="en-US" dirty="0" smtClean="0"/>
              <a:t>今後の課題</a:t>
            </a:r>
            <a:endParaRPr kumimoji="1" lang="en-US" altLang="ja-JP" dirty="0" smtClean="0"/>
          </a:p>
          <a:p>
            <a:pPr marL="731520" lvl="1" indent="-457200">
              <a:buFont typeface="+mj-lt"/>
              <a:buAutoNum type="arabicPeriod"/>
            </a:pPr>
            <a:r>
              <a:rPr lang="ja-JP" altLang="en-US" dirty="0"/>
              <a:t>大規模グラフ</a:t>
            </a:r>
            <a:r>
              <a:rPr lang="en-US" altLang="ja-JP" dirty="0"/>
              <a:t>/</a:t>
            </a:r>
            <a:r>
              <a:rPr lang="ja-JP" altLang="en-US" dirty="0"/>
              <a:t>システムほど通信時間が大きく</a:t>
            </a:r>
            <a:r>
              <a:rPr lang="ja-JP" altLang="en-US" dirty="0" smtClean="0"/>
              <a:t>なる</a:t>
            </a:r>
            <a:endParaRPr lang="en-US" altLang="ja-JP" dirty="0" smtClean="0"/>
          </a:p>
          <a:p>
            <a:pPr marL="731520" lvl="1" indent="-457200">
              <a:buFont typeface="+mj-lt"/>
              <a:buAutoNum type="arabicPeriod"/>
            </a:pPr>
            <a:r>
              <a:rPr lang="ja-JP" altLang="en-US" dirty="0" smtClean="0"/>
              <a:t>作業用メモリの使用量を</a:t>
            </a:r>
            <a:r>
              <a:rPr lang="en-US" altLang="ja-JP" dirty="0" smtClean="0"/>
              <a:t>GPU</a:t>
            </a:r>
            <a:r>
              <a:rPr lang="ja-JP" altLang="en-US" dirty="0" smtClean="0"/>
              <a:t>数で割ることができない</a:t>
            </a:r>
            <a:endParaRPr lang="en-US" altLang="ja-JP" dirty="0" smtClean="0"/>
          </a:p>
          <a:p>
            <a:pPr lvl="1"/>
            <a:r>
              <a:rPr kumimoji="1" lang="en-US" altLang="ja-JP" dirty="0" smtClean="0"/>
              <a:t>bin sort</a:t>
            </a:r>
            <a:r>
              <a:rPr kumimoji="1" lang="ja-JP" altLang="en-US" dirty="0" smtClean="0"/>
              <a:t>の処理を</a:t>
            </a:r>
            <a:r>
              <a:rPr kumimoji="1" lang="en-US" altLang="ja-JP" dirty="0" smtClean="0"/>
              <a:t>GPU</a:t>
            </a:r>
            <a:r>
              <a:rPr kumimoji="1" lang="ja-JP" altLang="en-US" dirty="0" smtClean="0"/>
              <a:t>数で分割し，処理をパイプライン化</a:t>
            </a:r>
            <a:endParaRPr kumimoji="1" lang="en-US" altLang="ja-JP" dirty="0" smtClean="0"/>
          </a:p>
          <a:p>
            <a:pPr lvl="2"/>
            <a:r>
              <a:rPr lang="ja-JP" altLang="en-US" dirty="0" smtClean="0"/>
              <a:t>メモリ使用量を削減し，通信と計算をオーバラップすることができる</a:t>
            </a:r>
            <a:endParaRPr kumimoji="1" lang="ja-JP" altLang="en-US" dirty="0"/>
          </a:p>
        </p:txBody>
      </p:sp>
      <p:sp>
        <p:nvSpPr>
          <p:cNvPr id="4" name="日付プレースホルダー 3"/>
          <p:cNvSpPr>
            <a:spLocks noGrp="1"/>
          </p:cNvSpPr>
          <p:nvPr>
            <p:ph type="dt" sz="half" idx="10"/>
          </p:nvPr>
        </p:nvSpPr>
        <p:spPr/>
        <p:txBody>
          <a:bodyPr/>
          <a:lstStyle/>
          <a:p>
            <a:fld id="{C02A723D-5107-234F-AE84-E56F742F8E09}" type="datetime1">
              <a:rPr kumimoji="1" lang="ja-JP" altLang="en-US" smtClean="0"/>
              <a:t>2014/12/04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11CPSY</a:t>
            </a:r>
            <a:endParaRPr kumimoji="1" lang="ja-JP" altLang="en-US"/>
          </a:p>
        </p:txBody>
      </p:sp>
      <p:sp>
        <p:nvSpPr>
          <p:cNvPr id="6" name="スライド番号プレースホルダー 5"/>
          <p:cNvSpPr>
            <a:spLocks noGrp="1"/>
          </p:cNvSpPr>
          <p:nvPr>
            <p:ph type="sldNum" sz="quarter" idx="12"/>
          </p:nvPr>
        </p:nvSpPr>
        <p:spPr/>
        <p:txBody>
          <a:bodyPr/>
          <a:lstStyle/>
          <a:p>
            <a:fld id="{45E31C3F-C679-2546-A6E2-524E8614E711}" type="slidenum">
              <a:rPr kumimoji="1" lang="ja-JP" altLang="en-US" smtClean="0"/>
              <a:t>28</a:t>
            </a:fld>
            <a:endParaRPr kumimoji="1" lang="ja-JP" altLang="en-US"/>
          </a:p>
        </p:txBody>
      </p:sp>
    </p:spTree>
    <p:extLst>
      <p:ext uri="{BB962C8B-B14F-4D97-AF65-F5344CB8AC3E}">
        <p14:creationId xmlns:p14="http://schemas.microsoft.com/office/powerpoint/2010/main" val="35448325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幅優先探索</a:t>
            </a:r>
            <a:r>
              <a:rPr kumimoji="1" lang="en-US" altLang="ja-JP" dirty="0" smtClean="0"/>
              <a:t>(BFS)</a:t>
            </a:r>
            <a:endParaRPr kumimoji="1" lang="ja-JP" altLang="en-US" dirty="0"/>
          </a:p>
        </p:txBody>
      </p:sp>
      <p:sp>
        <p:nvSpPr>
          <p:cNvPr id="3" name="コンテンツ プレースホルダー 2"/>
          <p:cNvSpPr>
            <a:spLocks noGrp="1"/>
          </p:cNvSpPr>
          <p:nvPr>
            <p:ph idx="1"/>
          </p:nvPr>
        </p:nvSpPr>
        <p:spPr>
          <a:xfrm>
            <a:off x="457200" y="1600200"/>
            <a:ext cx="8229600" cy="1285860"/>
          </a:xfrm>
        </p:spPr>
        <p:txBody>
          <a:bodyPr/>
          <a:lstStyle/>
          <a:p>
            <a:r>
              <a:rPr kumimoji="1" lang="ja-JP" altLang="en-US" dirty="0" smtClean="0"/>
              <a:t>グラフ探索アルゴリズム</a:t>
            </a:r>
            <a:endParaRPr kumimoji="1" lang="en-US" altLang="ja-JP" dirty="0"/>
          </a:p>
          <a:p>
            <a:r>
              <a:rPr lang="ja-JP" altLang="en-US" dirty="0" smtClean="0"/>
              <a:t>グラフ</a:t>
            </a:r>
            <a:r>
              <a:rPr lang="ja-JP" altLang="en-US" smtClean="0"/>
              <a:t>のある頂点</a:t>
            </a:r>
            <a:r>
              <a:rPr lang="ja-JP" altLang="en-US" dirty="0" smtClean="0"/>
              <a:t>を起点にして頂点を次々に訪問</a:t>
            </a:r>
            <a:endParaRPr kumimoji="1" lang="en-US" altLang="ja-JP" dirty="0" smtClean="0"/>
          </a:p>
        </p:txBody>
      </p:sp>
      <p:sp>
        <p:nvSpPr>
          <p:cNvPr id="4" name="日付プレースホルダー 3"/>
          <p:cNvSpPr>
            <a:spLocks noGrp="1"/>
          </p:cNvSpPr>
          <p:nvPr>
            <p:ph type="dt" sz="half" idx="10"/>
          </p:nvPr>
        </p:nvSpPr>
        <p:spPr/>
        <p:txBody>
          <a:bodyPr/>
          <a:lstStyle/>
          <a:p>
            <a:fld id="{62D04FED-D53E-964B-8804-8197E5B84E8E}" type="datetime1">
              <a:rPr lang="ja-JP" altLang="en-US" smtClean="0"/>
              <a:t>2014/12/04</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29</a:t>
            </a:fld>
            <a:endParaRPr lang="en-US"/>
          </a:p>
        </p:txBody>
      </p:sp>
      <p:sp>
        <p:nvSpPr>
          <p:cNvPr id="64" name="テキスト ボックス 63"/>
          <p:cNvSpPr txBox="1"/>
          <p:nvPr/>
        </p:nvSpPr>
        <p:spPr>
          <a:xfrm>
            <a:off x="3995077" y="2966268"/>
            <a:ext cx="1745578" cy="369332"/>
          </a:xfrm>
          <a:prstGeom prst="rect">
            <a:avLst/>
          </a:prstGeom>
          <a:noFill/>
        </p:spPr>
        <p:txBody>
          <a:bodyPr wrap="none" rtlCol="0">
            <a:spAutoFit/>
          </a:bodyPr>
          <a:lstStyle/>
          <a:p>
            <a:r>
              <a:rPr kumimoji="1" lang="en-US" altLang="ja-JP" dirty="0" smtClean="0"/>
              <a:t>Visited vertices</a:t>
            </a:r>
            <a:endParaRPr kumimoji="1" lang="ja-JP" altLang="en-US" dirty="0"/>
          </a:p>
        </p:txBody>
      </p:sp>
      <p:sp>
        <p:nvSpPr>
          <p:cNvPr id="65" name="テキスト ボックス 64"/>
          <p:cNvSpPr txBox="1"/>
          <p:nvPr/>
        </p:nvSpPr>
        <p:spPr>
          <a:xfrm>
            <a:off x="1337068" y="2966268"/>
            <a:ext cx="1827318" cy="369332"/>
          </a:xfrm>
          <a:prstGeom prst="rect">
            <a:avLst/>
          </a:prstGeom>
          <a:noFill/>
        </p:spPr>
        <p:txBody>
          <a:bodyPr wrap="none" rtlCol="0">
            <a:spAutoFit/>
          </a:bodyPr>
          <a:lstStyle/>
          <a:p>
            <a:r>
              <a:rPr kumimoji="1" lang="en-US" altLang="ja-JP" dirty="0" smtClean="0"/>
              <a:t>Searched graph</a:t>
            </a:r>
            <a:endParaRPr kumimoji="1" lang="ja-JP" altLang="en-US" dirty="0"/>
          </a:p>
        </p:txBody>
      </p:sp>
      <p:sp>
        <p:nvSpPr>
          <p:cNvPr id="66" name="テキスト ボックス 65"/>
          <p:cNvSpPr txBox="1"/>
          <p:nvPr/>
        </p:nvSpPr>
        <p:spPr>
          <a:xfrm>
            <a:off x="7723120" y="3933722"/>
            <a:ext cx="929010" cy="369332"/>
          </a:xfrm>
          <a:prstGeom prst="rect">
            <a:avLst/>
          </a:prstGeom>
          <a:noFill/>
        </p:spPr>
        <p:txBody>
          <a:bodyPr wrap="none" rtlCol="0">
            <a:spAutoFit/>
          </a:bodyPr>
          <a:lstStyle/>
          <a:p>
            <a:r>
              <a:rPr kumimoji="1" lang="en-US" altLang="ja-JP" dirty="0" smtClean="0"/>
              <a:t>Level 1</a:t>
            </a:r>
            <a:endParaRPr kumimoji="1" lang="ja-JP" altLang="en-US" dirty="0"/>
          </a:p>
        </p:txBody>
      </p:sp>
      <p:sp>
        <p:nvSpPr>
          <p:cNvPr id="67" name="テキスト ボックス 66"/>
          <p:cNvSpPr txBox="1"/>
          <p:nvPr/>
        </p:nvSpPr>
        <p:spPr>
          <a:xfrm>
            <a:off x="7723120" y="4727657"/>
            <a:ext cx="929010" cy="369332"/>
          </a:xfrm>
          <a:prstGeom prst="rect">
            <a:avLst/>
          </a:prstGeom>
          <a:noFill/>
        </p:spPr>
        <p:txBody>
          <a:bodyPr wrap="none" rtlCol="0">
            <a:spAutoFit/>
          </a:bodyPr>
          <a:lstStyle/>
          <a:p>
            <a:r>
              <a:rPr kumimoji="1" lang="en-US" altLang="ja-JP" dirty="0" smtClean="0"/>
              <a:t>Level 2</a:t>
            </a:r>
            <a:endParaRPr kumimoji="1" lang="ja-JP" altLang="en-US" dirty="0"/>
          </a:p>
        </p:txBody>
      </p:sp>
      <p:sp>
        <p:nvSpPr>
          <p:cNvPr id="68" name="テキスト ボックス 67"/>
          <p:cNvSpPr txBox="1"/>
          <p:nvPr/>
        </p:nvSpPr>
        <p:spPr>
          <a:xfrm>
            <a:off x="7723120" y="3141000"/>
            <a:ext cx="929010" cy="369332"/>
          </a:xfrm>
          <a:prstGeom prst="rect">
            <a:avLst/>
          </a:prstGeom>
          <a:noFill/>
        </p:spPr>
        <p:txBody>
          <a:bodyPr wrap="none" rtlCol="0">
            <a:spAutoFit/>
          </a:bodyPr>
          <a:lstStyle/>
          <a:p>
            <a:r>
              <a:rPr kumimoji="1" lang="en-US" altLang="ja-JP" dirty="0" smtClean="0"/>
              <a:t>Level 0</a:t>
            </a:r>
            <a:endParaRPr kumimoji="1" lang="ja-JP" altLang="en-US" dirty="0"/>
          </a:p>
        </p:txBody>
      </p:sp>
      <p:grpSp>
        <p:nvGrpSpPr>
          <p:cNvPr id="132" name="図形グループ 131"/>
          <p:cNvGrpSpPr/>
          <p:nvPr/>
        </p:nvGrpSpPr>
        <p:grpSpPr>
          <a:xfrm>
            <a:off x="737528" y="3799815"/>
            <a:ext cx="3210333" cy="1932612"/>
            <a:chOff x="5277736" y="95444"/>
            <a:chExt cx="3210333" cy="1932612"/>
          </a:xfrm>
        </p:grpSpPr>
        <p:sp>
          <p:nvSpPr>
            <p:cNvPr id="72" name="円/楕円 71"/>
            <p:cNvSpPr/>
            <p:nvPr/>
          </p:nvSpPr>
          <p:spPr>
            <a:xfrm>
              <a:off x="5277736" y="783017"/>
              <a:ext cx="504056" cy="50405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solidFill>
                    <a:srgbClr val="000000"/>
                  </a:solidFill>
                  <a:latin typeface="Calibri" panose="020F0502020204030204" pitchFamily="34" charset="0"/>
                </a:rPr>
                <a:t>0</a:t>
              </a:r>
              <a:endParaRPr kumimoji="1" lang="ja-JP" altLang="en-US" dirty="0">
                <a:solidFill>
                  <a:srgbClr val="000000"/>
                </a:solidFill>
                <a:latin typeface="Calibri" panose="020F0502020204030204" pitchFamily="34" charset="0"/>
              </a:endParaRPr>
            </a:p>
          </p:txBody>
        </p:sp>
        <p:sp>
          <p:nvSpPr>
            <p:cNvPr id="73" name="円/楕円 72"/>
            <p:cNvSpPr/>
            <p:nvPr/>
          </p:nvSpPr>
          <p:spPr>
            <a:xfrm>
              <a:off x="5900558" y="1524000"/>
              <a:ext cx="504056" cy="50405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rgbClr val="000000"/>
                  </a:solidFill>
                  <a:latin typeface="Calibri" panose="020F0502020204030204" pitchFamily="34" charset="0"/>
                </a:rPr>
                <a:t>1</a:t>
              </a:r>
              <a:endParaRPr kumimoji="1" lang="ja-JP" altLang="en-US" dirty="0">
                <a:solidFill>
                  <a:srgbClr val="000000"/>
                </a:solidFill>
                <a:latin typeface="Calibri" panose="020F0502020204030204" pitchFamily="34" charset="0"/>
              </a:endParaRPr>
            </a:p>
          </p:txBody>
        </p:sp>
        <p:sp>
          <p:nvSpPr>
            <p:cNvPr id="74" name="円/楕円 73"/>
            <p:cNvSpPr/>
            <p:nvPr/>
          </p:nvSpPr>
          <p:spPr>
            <a:xfrm>
              <a:off x="6499437" y="783017"/>
              <a:ext cx="504056" cy="50405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rgbClr val="000000"/>
                  </a:solidFill>
                  <a:latin typeface="Calibri" panose="020F0502020204030204" pitchFamily="34" charset="0"/>
                </a:rPr>
                <a:t>4</a:t>
              </a:r>
              <a:endParaRPr kumimoji="1" lang="ja-JP" altLang="en-US" dirty="0">
                <a:solidFill>
                  <a:srgbClr val="000000"/>
                </a:solidFill>
                <a:latin typeface="Calibri" panose="020F0502020204030204" pitchFamily="34" charset="0"/>
              </a:endParaRPr>
            </a:p>
          </p:txBody>
        </p:sp>
        <p:sp>
          <p:nvSpPr>
            <p:cNvPr id="75" name="円/楕円 74"/>
            <p:cNvSpPr/>
            <p:nvPr/>
          </p:nvSpPr>
          <p:spPr>
            <a:xfrm>
              <a:off x="5924138" y="95444"/>
              <a:ext cx="504056" cy="50405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rgbClr val="000000"/>
                  </a:solidFill>
                  <a:latin typeface="Calibri" panose="020F0502020204030204" pitchFamily="34" charset="0"/>
                </a:rPr>
                <a:t>2</a:t>
              </a:r>
              <a:endParaRPr kumimoji="1" lang="ja-JP" altLang="en-US" dirty="0">
                <a:solidFill>
                  <a:srgbClr val="000000"/>
                </a:solidFill>
                <a:latin typeface="Calibri" panose="020F0502020204030204" pitchFamily="34" charset="0"/>
              </a:endParaRPr>
            </a:p>
          </p:txBody>
        </p:sp>
        <p:sp>
          <p:nvSpPr>
            <p:cNvPr id="76" name="円/楕円 75"/>
            <p:cNvSpPr/>
            <p:nvPr/>
          </p:nvSpPr>
          <p:spPr>
            <a:xfrm>
              <a:off x="6866314" y="100701"/>
              <a:ext cx="504056" cy="50405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rgbClr val="000000"/>
                  </a:solidFill>
                  <a:latin typeface="Calibri" panose="020F0502020204030204" pitchFamily="34" charset="0"/>
                </a:rPr>
                <a:t>3</a:t>
              </a:r>
              <a:endParaRPr kumimoji="1" lang="ja-JP" altLang="en-US" dirty="0">
                <a:solidFill>
                  <a:srgbClr val="000000"/>
                </a:solidFill>
                <a:latin typeface="Calibri" panose="020F0502020204030204" pitchFamily="34" charset="0"/>
              </a:endParaRPr>
            </a:p>
          </p:txBody>
        </p:sp>
        <p:sp>
          <p:nvSpPr>
            <p:cNvPr id="77" name="円/楕円 76"/>
            <p:cNvSpPr/>
            <p:nvPr/>
          </p:nvSpPr>
          <p:spPr>
            <a:xfrm>
              <a:off x="7522661" y="783017"/>
              <a:ext cx="504056" cy="50405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rgbClr val="000000"/>
                  </a:solidFill>
                  <a:latin typeface="Calibri" panose="020F0502020204030204" pitchFamily="34" charset="0"/>
                </a:rPr>
                <a:t>5</a:t>
              </a:r>
              <a:endParaRPr kumimoji="1" lang="ja-JP" altLang="en-US" dirty="0">
                <a:solidFill>
                  <a:srgbClr val="000000"/>
                </a:solidFill>
                <a:latin typeface="Calibri" panose="020F0502020204030204" pitchFamily="34" charset="0"/>
              </a:endParaRPr>
            </a:p>
          </p:txBody>
        </p:sp>
        <p:sp>
          <p:nvSpPr>
            <p:cNvPr id="78" name="円/楕円 77"/>
            <p:cNvSpPr/>
            <p:nvPr/>
          </p:nvSpPr>
          <p:spPr>
            <a:xfrm>
              <a:off x="6803394" y="1524000"/>
              <a:ext cx="504056" cy="50405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rgbClr val="000000"/>
                  </a:solidFill>
                  <a:latin typeface="Calibri" panose="020F0502020204030204" pitchFamily="34" charset="0"/>
                </a:rPr>
                <a:t>6</a:t>
              </a:r>
              <a:endParaRPr kumimoji="1" lang="ja-JP" altLang="en-US" dirty="0">
                <a:solidFill>
                  <a:srgbClr val="000000"/>
                </a:solidFill>
                <a:latin typeface="Calibri" panose="020F0502020204030204" pitchFamily="34" charset="0"/>
              </a:endParaRPr>
            </a:p>
          </p:txBody>
        </p:sp>
        <p:sp>
          <p:nvSpPr>
            <p:cNvPr id="79" name="円/楕円 78"/>
            <p:cNvSpPr/>
            <p:nvPr/>
          </p:nvSpPr>
          <p:spPr>
            <a:xfrm>
              <a:off x="7984013" y="1516922"/>
              <a:ext cx="504056" cy="50405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rgbClr val="000000"/>
                  </a:solidFill>
                  <a:latin typeface="Calibri" panose="020F0502020204030204" pitchFamily="34" charset="0"/>
                </a:rPr>
                <a:t>7</a:t>
              </a:r>
              <a:endParaRPr kumimoji="1" lang="ja-JP" altLang="en-US" dirty="0">
                <a:solidFill>
                  <a:srgbClr val="000000"/>
                </a:solidFill>
                <a:latin typeface="Calibri" panose="020F0502020204030204" pitchFamily="34" charset="0"/>
              </a:endParaRPr>
            </a:p>
          </p:txBody>
        </p:sp>
        <p:cxnSp>
          <p:nvCxnSpPr>
            <p:cNvPr id="80" name="直線コネクタ 79"/>
            <p:cNvCxnSpPr>
              <a:stCxn id="75" idx="3"/>
              <a:endCxn id="72" idx="7"/>
            </p:cNvCxnSpPr>
            <p:nvPr/>
          </p:nvCxnSpPr>
          <p:spPr>
            <a:xfrm flipH="1">
              <a:off x="5707975" y="525683"/>
              <a:ext cx="289980" cy="331151"/>
            </a:xfrm>
            <a:prstGeom prst="line">
              <a:avLst/>
            </a:prstGeom>
            <a:ln/>
          </p:spPr>
          <p:style>
            <a:lnRef idx="2">
              <a:schemeClr val="dk1"/>
            </a:lnRef>
            <a:fillRef idx="1">
              <a:schemeClr val="lt1"/>
            </a:fillRef>
            <a:effectRef idx="0">
              <a:schemeClr val="dk1"/>
            </a:effectRef>
            <a:fontRef idx="minor">
              <a:schemeClr val="dk1"/>
            </a:fontRef>
          </p:style>
        </p:cxnSp>
        <p:cxnSp>
          <p:nvCxnSpPr>
            <p:cNvPr id="87" name="直線コネクタ 86"/>
            <p:cNvCxnSpPr>
              <a:stCxn id="72" idx="5"/>
              <a:endCxn id="73" idx="1"/>
            </p:cNvCxnSpPr>
            <p:nvPr/>
          </p:nvCxnSpPr>
          <p:spPr>
            <a:xfrm>
              <a:off x="5707975" y="1213256"/>
              <a:ext cx="266400" cy="384561"/>
            </a:xfrm>
            <a:prstGeom prst="line">
              <a:avLst/>
            </a:prstGeom>
            <a:ln/>
          </p:spPr>
          <p:style>
            <a:lnRef idx="2">
              <a:schemeClr val="dk1"/>
            </a:lnRef>
            <a:fillRef idx="1">
              <a:schemeClr val="lt1"/>
            </a:fillRef>
            <a:effectRef idx="0">
              <a:schemeClr val="dk1"/>
            </a:effectRef>
            <a:fontRef idx="minor">
              <a:schemeClr val="dk1"/>
            </a:fontRef>
          </p:style>
        </p:cxnSp>
        <p:cxnSp>
          <p:nvCxnSpPr>
            <p:cNvPr id="91" name="直線コネクタ 90"/>
            <p:cNvCxnSpPr>
              <a:stCxn id="75" idx="5"/>
              <a:endCxn id="74" idx="1"/>
            </p:cNvCxnSpPr>
            <p:nvPr/>
          </p:nvCxnSpPr>
          <p:spPr>
            <a:xfrm>
              <a:off x="6354377" y="525683"/>
              <a:ext cx="218877" cy="331151"/>
            </a:xfrm>
            <a:prstGeom prst="line">
              <a:avLst/>
            </a:prstGeom>
            <a:ln/>
          </p:spPr>
          <p:style>
            <a:lnRef idx="2">
              <a:schemeClr val="dk1"/>
            </a:lnRef>
            <a:fillRef idx="1">
              <a:schemeClr val="lt1"/>
            </a:fillRef>
            <a:effectRef idx="0">
              <a:schemeClr val="dk1"/>
            </a:effectRef>
            <a:fontRef idx="minor">
              <a:schemeClr val="dk1"/>
            </a:fontRef>
          </p:style>
        </p:cxnSp>
        <p:cxnSp>
          <p:nvCxnSpPr>
            <p:cNvPr id="92" name="直線コネクタ 91"/>
            <p:cNvCxnSpPr>
              <a:stCxn id="76" idx="5"/>
              <a:endCxn id="77" idx="1"/>
            </p:cNvCxnSpPr>
            <p:nvPr/>
          </p:nvCxnSpPr>
          <p:spPr>
            <a:xfrm>
              <a:off x="7296553" y="530940"/>
              <a:ext cx="299925" cy="325894"/>
            </a:xfrm>
            <a:prstGeom prst="line">
              <a:avLst/>
            </a:prstGeom>
            <a:ln/>
          </p:spPr>
          <p:style>
            <a:lnRef idx="2">
              <a:schemeClr val="dk1"/>
            </a:lnRef>
            <a:fillRef idx="1">
              <a:schemeClr val="lt1"/>
            </a:fillRef>
            <a:effectRef idx="0">
              <a:schemeClr val="dk1"/>
            </a:effectRef>
            <a:fontRef idx="minor">
              <a:schemeClr val="dk1"/>
            </a:fontRef>
          </p:style>
        </p:cxnSp>
        <p:cxnSp>
          <p:nvCxnSpPr>
            <p:cNvPr id="97" name="直線コネクタ 96"/>
            <p:cNvCxnSpPr>
              <a:stCxn id="74" idx="5"/>
              <a:endCxn id="78" idx="0"/>
            </p:cNvCxnSpPr>
            <p:nvPr/>
          </p:nvCxnSpPr>
          <p:spPr>
            <a:xfrm>
              <a:off x="6929676" y="1213256"/>
              <a:ext cx="125746" cy="310744"/>
            </a:xfrm>
            <a:prstGeom prst="line">
              <a:avLst/>
            </a:prstGeom>
            <a:ln/>
          </p:spPr>
          <p:style>
            <a:lnRef idx="2">
              <a:schemeClr val="dk1"/>
            </a:lnRef>
            <a:fillRef idx="1">
              <a:schemeClr val="lt1"/>
            </a:fillRef>
            <a:effectRef idx="0">
              <a:schemeClr val="dk1"/>
            </a:effectRef>
            <a:fontRef idx="minor">
              <a:schemeClr val="dk1"/>
            </a:fontRef>
          </p:style>
        </p:cxnSp>
        <p:cxnSp>
          <p:nvCxnSpPr>
            <p:cNvPr id="119" name="直線コネクタ 118"/>
            <p:cNvCxnSpPr>
              <a:stCxn id="73" idx="6"/>
              <a:endCxn id="78" idx="2"/>
            </p:cNvCxnSpPr>
            <p:nvPr/>
          </p:nvCxnSpPr>
          <p:spPr>
            <a:xfrm>
              <a:off x="6404614" y="1776028"/>
              <a:ext cx="398780" cy="0"/>
            </a:xfrm>
            <a:prstGeom prst="line">
              <a:avLst/>
            </a:prstGeom>
            <a:ln/>
          </p:spPr>
          <p:style>
            <a:lnRef idx="2">
              <a:schemeClr val="dk1"/>
            </a:lnRef>
            <a:fillRef idx="1">
              <a:schemeClr val="lt1"/>
            </a:fillRef>
            <a:effectRef idx="0">
              <a:schemeClr val="dk1"/>
            </a:effectRef>
            <a:fontRef idx="minor">
              <a:schemeClr val="dk1"/>
            </a:fontRef>
          </p:style>
        </p:cxnSp>
        <p:cxnSp>
          <p:nvCxnSpPr>
            <p:cNvPr id="120" name="直線コネクタ 119"/>
            <p:cNvCxnSpPr>
              <a:stCxn id="74" idx="3"/>
              <a:endCxn id="73" idx="7"/>
            </p:cNvCxnSpPr>
            <p:nvPr/>
          </p:nvCxnSpPr>
          <p:spPr>
            <a:xfrm flipH="1">
              <a:off x="6330797" y="1213256"/>
              <a:ext cx="242457" cy="384561"/>
            </a:xfrm>
            <a:prstGeom prst="line">
              <a:avLst/>
            </a:prstGeom>
            <a:ln/>
          </p:spPr>
          <p:style>
            <a:lnRef idx="2">
              <a:schemeClr val="dk1"/>
            </a:lnRef>
            <a:fillRef idx="1">
              <a:schemeClr val="lt1"/>
            </a:fillRef>
            <a:effectRef idx="0">
              <a:schemeClr val="dk1"/>
            </a:effectRef>
            <a:fontRef idx="minor">
              <a:schemeClr val="dk1"/>
            </a:fontRef>
          </p:style>
        </p:cxnSp>
        <p:cxnSp>
          <p:nvCxnSpPr>
            <p:cNvPr id="121" name="直線コネクタ 120"/>
            <p:cNvCxnSpPr>
              <a:stCxn id="72" idx="6"/>
              <a:endCxn id="74" idx="2"/>
            </p:cNvCxnSpPr>
            <p:nvPr/>
          </p:nvCxnSpPr>
          <p:spPr>
            <a:xfrm>
              <a:off x="5781792" y="1035045"/>
              <a:ext cx="717645" cy="0"/>
            </a:xfrm>
            <a:prstGeom prst="line">
              <a:avLst/>
            </a:prstGeom>
            <a:ln/>
          </p:spPr>
          <p:style>
            <a:lnRef idx="2">
              <a:schemeClr val="dk1"/>
            </a:lnRef>
            <a:fillRef idx="1">
              <a:schemeClr val="lt1"/>
            </a:fillRef>
            <a:effectRef idx="0">
              <a:schemeClr val="dk1"/>
            </a:effectRef>
            <a:fontRef idx="minor">
              <a:schemeClr val="dk1"/>
            </a:fontRef>
          </p:style>
        </p:cxnSp>
        <p:cxnSp>
          <p:nvCxnSpPr>
            <p:cNvPr id="122" name="直線コネクタ 121"/>
            <p:cNvCxnSpPr>
              <a:stCxn id="75" idx="4"/>
              <a:endCxn id="73" idx="0"/>
            </p:cNvCxnSpPr>
            <p:nvPr/>
          </p:nvCxnSpPr>
          <p:spPr>
            <a:xfrm flipH="1">
              <a:off x="6152586" y="599500"/>
              <a:ext cx="23580" cy="924500"/>
            </a:xfrm>
            <a:prstGeom prst="line">
              <a:avLst/>
            </a:prstGeom>
            <a:ln/>
          </p:spPr>
          <p:style>
            <a:lnRef idx="2">
              <a:schemeClr val="dk1"/>
            </a:lnRef>
            <a:fillRef idx="1">
              <a:schemeClr val="lt1"/>
            </a:fillRef>
            <a:effectRef idx="0">
              <a:schemeClr val="dk1"/>
            </a:effectRef>
            <a:fontRef idx="minor">
              <a:schemeClr val="dk1"/>
            </a:fontRef>
          </p:style>
        </p:cxnSp>
        <p:cxnSp>
          <p:nvCxnSpPr>
            <p:cNvPr id="123" name="直線コネクタ 122"/>
            <p:cNvCxnSpPr>
              <a:stCxn id="75" idx="6"/>
              <a:endCxn id="76" idx="2"/>
            </p:cNvCxnSpPr>
            <p:nvPr/>
          </p:nvCxnSpPr>
          <p:spPr>
            <a:xfrm>
              <a:off x="6428194" y="347472"/>
              <a:ext cx="438120" cy="5257"/>
            </a:xfrm>
            <a:prstGeom prst="line">
              <a:avLst/>
            </a:prstGeom>
            <a:ln/>
          </p:spPr>
          <p:style>
            <a:lnRef idx="2">
              <a:schemeClr val="dk1"/>
            </a:lnRef>
            <a:fillRef idx="1">
              <a:schemeClr val="lt1"/>
            </a:fillRef>
            <a:effectRef idx="0">
              <a:schemeClr val="dk1"/>
            </a:effectRef>
            <a:fontRef idx="minor">
              <a:schemeClr val="dk1"/>
            </a:fontRef>
          </p:style>
        </p:cxnSp>
        <p:cxnSp>
          <p:nvCxnSpPr>
            <p:cNvPr id="124" name="直線コネクタ 123"/>
            <p:cNvCxnSpPr>
              <a:stCxn id="76" idx="4"/>
              <a:endCxn id="74" idx="7"/>
            </p:cNvCxnSpPr>
            <p:nvPr/>
          </p:nvCxnSpPr>
          <p:spPr>
            <a:xfrm flipH="1">
              <a:off x="6929676" y="604757"/>
              <a:ext cx="188666" cy="252077"/>
            </a:xfrm>
            <a:prstGeom prst="line">
              <a:avLst/>
            </a:prstGeom>
            <a:ln/>
          </p:spPr>
          <p:style>
            <a:lnRef idx="2">
              <a:schemeClr val="dk1"/>
            </a:lnRef>
            <a:fillRef idx="1">
              <a:schemeClr val="lt1"/>
            </a:fillRef>
            <a:effectRef idx="0">
              <a:schemeClr val="dk1"/>
            </a:effectRef>
            <a:fontRef idx="minor">
              <a:schemeClr val="dk1"/>
            </a:fontRef>
          </p:style>
        </p:cxnSp>
        <p:cxnSp>
          <p:nvCxnSpPr>
            <p:cNvPr id="125" name="直線コネクタ 124"/>
            <p:cNvCxnSpPr>
              <a:stCxn id="77" idx="3"/>
              <a:endCxn id="78" idx="7"/>
            </p:cNvCxnSpPr>
            <p:nvPr/>
          </p:nvCxnSpPr>
          <p:spPr>
            <a:xfrm flipH="1">
              <a:off x="7233633" y="1213256"/>
              <a:ext cx="362845" cy="384561"/>
            </a:xfrm>
            <a:prstGeom prst="line">
              <a:avLst/>
            </a:prstGeom>
            <a:ln/>
          </p:spPr>
          <p:style>
            <a:lnRef idx="2">
              <a:schemeClr val="dk1"/>
            </a:lnRef>
            <a:fillRef idx="1">
              <a:schemeClr val="lt1"/>
            </a:fillRef>
            <a:effectRef idx="0">
              <a:schemeClr val="dk1"/>
            </a:effectRef>
            <a:fontRef idx="minor">
              <a:schemeClr val="dk1"/>
            </a:fontRef>
          </p:style>
        </p:cxnSp>
        <p:cxnSp>
          <p:nvCxnSpPr>
            <p:cNvPr id="127" name="直線コネクタ 126"/>
            <p:cNvCxnSpPr>
              <a:stCxn id="77" idx="5"/>
              <a:endCxn id="79" idx="0"/>
            </p:cNvCxnSpPr>
            <p:nvPr/>
          </p:nvCxnSpPr>
          <p:spPr>
            <a:xfrm>
              <a:off x="7952900" y="1213256"/>
              <a:ext cx="283141" cy="303666"/>
            </a:xfrm>
            <a:prstGeom prst="line">
              <a:avLst/>
            </a:prstGeom>
            <a:ln/>
          </p:spPr>
          <p:style>
            <a:lnRef idx="2">
              <a:schemeClr val="dk1"/>
            </a:lnRef>
            <a:fillRef idx="1">
              <a:schemeClr val="lt1"/>
            </a:fillRef>
            <a:effectRef idx="0">
              <a:schemeClr val="dk1"/>
            </a:effectRef>
            <a:fontRef idx="minor">
              <a:schemeClr val="dk1"/>
            </a:fontRef>
          </p:style>
        </p:cxnSp>
      </p:grpSp>
      <p:sp>
        <p:nvSpPr>
          <p:cNvPr id="133" name="円/楕円 132"/>
          <p:cNvSpPr/>
          <p:nvPr/>
        </p:nvSpPr>
        <p:spPr>
          <a:xfrm>
            <a:off x="6059226" y="3072764"/>
            <a:ext cx="504056" cy="504056"/>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en-US" altLang="ja-JP" dirty="0" smtClean="0">
                <a:solidFill>
                  <a:srgbClr val="FFFFFF"/>
                </a:solidFill>
                <a:latin typeface="Calibri" panose="020F0502020204030204" pitchFamily="34" charset="0"/>
              </a:rPr>
              <a:t>0</a:t>
            </a:r>
            <a:endParaRPr kumimoji="1" lang="ja-JP" altLang="en-US" dirty="0">
              <a:solidFill>
                <a:srgbClr val="FFFFFF"/>
              </a:solidFill>
              <a:latin typeface="Calibri" panose="020F0502020204030204" pitchFamily="34" charset="0"/>
            </a:endParaRPr>
          </a:p>
        </p:txBody>
      </p:sp>
      <p:sp>
        <p:nvSpPr>
          <p:cNvPr id="134" name="円/楕円 133"/>
          <p:cNvSpPr/>
          <p:nvPr/>
        </p:nvSpPr>
        <p:spPr>
          <a:xfrm>
            <a:off x="5101835" y="3849823"/>
            <a:ext cx="504056" cy="504056"/>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en-US" altLang="ja-JP" smtClean="0">
                <a:solidFill>
                  <a:srgbClr val="FFFFFF"/>
                </a:solidFill>
                <a:latin typeface="Calibri" panose="020F0502020204030204" pitchFamily="34" charset="0"/>
              </a:rPr>
              <a:t>1</a:t>
            </a:r>
            <a:endParaRPr kumimoji="1" lang="ja-JP" altLang="en-US" dirty="0">
              <a:solidFill>
                <a:srgbClr val="FFFFFF"/>
              </a:solidFill>
              <a:latin typeface="Calibri" panose="020F0502020204030204" pitchFamily="34" charset="0"/>
            </a:endParaRPr>
          </a:p>
        </p:txBody>
      </p:sp>
      <p:sp>
        <p:nvSpPr>
          <p:cNvPr id="135" name="円/楕円 134"/>
          <p:cNvSpPr/>
          <p:nvPr/>
        </p:nvSpPr>
        <p:spPr>
          <a:xfrm>
            <a:off x="6057162" y="3849823"/>
            <a:ext cx="504056" cy="504056"/>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2</a:t>
            </a:r>
            <a:endParaRPr kumimoji="1" lang="ja-JP" altLang="en-US" dirty="0">
              <a:solidFill>
                <a:srgbClr val="FFFFFF"/>
              </a:solidFill>
              <a:latin typeface="Calibri" panose="020F0502020204030204" pitchFamily="34" charset="0"/>
            </a:endParaRPr>
          </a:p>
        </p:txBody>
      </p:sp>
      <p:sp>
        <p:nvSpPr>
          <p:cNvPr id="136" name="円/楕円 135"/>
          <p:cNvSpPr/>
          <p:nvPr/>
        </p:nvSpPr>
        <p:spPr>
          <a:xfrm>
            <a:off x="7030128" y="3849823"/>
            <a:ext cx="504056" cy="504056"/>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4</a:t>
            </a:r>
            <a:endParaRPr kumimoji="1" lang="ja-JP" altLang="en-US" dirty="0">
              <a:solidFill>
                <a:srgbClr val="FFFFFF"/>
              </a:solidFill>
              <a:latin typeface="Calibri" panose="020F0502020204030204" pitchFamily="34" charset="0"/>
            </a:endParaRPr>
          </a:p>
        </p:txBody>
      </p:sp>
      <p:sp>
        <p:nvSpPr>
          <p:cNvPr id="137" name="円/楕円 136"/>
          <p:cNvSpPr/>
          <p:nvPr/>
        </p:nvSpPr>
        <p:spPr>
          <a:xfrm>
            <a:off x="6057162" y="4623263"/>
            <a:ext cx="504056" cy="504056"/>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3</a:t>
            </a:r>
            <a:endParaRPr kumimoji="1" lang="ja-JP" altLang="en-US" dirty="0">
              <a:solidFill>
                <a:srgbClr val="FFFFFF"/>
              </a:solidFill>
              <a:latin typeface="Calibri" panose="020F0502020204030204" pitchFamily="34" charset="0"/>
            </a:endParaRPr>
          </a:p>
        </p:txBody>
      </p:sp>
      <p:sp>
        <p:nvSpPr>
          <p:cNvPr id="138" name="円/楕円 137"/>
          <p:cNvSpPr/>
          <p:nvPr/>
        </p:nvSpPr>
        <p:spPr>
          <a:xfrm>
            <a:off x="5101835" y="4623263"/>
            <a:ext cx="504056" cy="504056"/>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6</a:t>
            </a:r>
            <a:endParaRPr kumimoji="1" lang="ja-JP" altLang="en-US" dirty="0">
              <a:solidFill>
                <a:srgbClr val="FFFFFF"/>
              </a:solidFill>
              <a:latin typeface="Calibri" panose="020F0502020204030204" pitchFamily="34" charset="0"/>
            </a:endParaRPr>
          </a:p>
        </p:txBody>
      </p:sp>
      <p:sp>
        <p:nvSpPr>
          <p:cNvPr id="139" name="円/楕円 138"/>
          <p:cNvSpPr/>
          <p:nvPr/>
        </p:nvSpPr>
        <p:spPr>
          <a:xfrm>
            <a:off x="6057162" y="5384783"/>
            <a:ext cx="504056" cy="504056"/>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5</a:t>
            </a:r>
            <a:endParaRPr kumimoji="1" lang="ja-JP" altLang="en-US" dirty="0">
              <a:solidFill>
                <a:srgbClr val="FFFFFF"/>
              </a:solidFill>
              <a:latin typeface="Calibri" panose="020F0502020204030204" pitchFamily="34" charset="0"/>
            </a:endParaRPr>
          </a:p>
        </p:txBody>
      </p:sp>
      <p:sp>
        <p:nvSpPr>
          <p:cNvPr id="140" name="円/楕円 139"/>
          <p:cNvSpPr/>
          <p:nvPr/>
        </p:nvSpPr>
        <p:spPr>
          <a:xfrm>
            <a:off x="6057162" y="6149099"/>
            <a:ext cx="504056" cy="504056"/>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smtClean="0">
                <a:solidFill>
                  <a:srgbClr val="FFFFFF"/>
                </a:solidFill>
                <a:latin typeface="Calibri" panose="020F0502020204030204" pitchFamily="34" charset="0"/>
              </a:rPr>
              <a:t>7</a:t>
            </a:r>
            <a:endParaRPr kumimoji="1" lang="ja-JP" altLang="en-US" dirty="0">
              <a:solidFill>
                <a:srgbClr val="FFFFFF"/>
              </a:solidFill>
              <a:latin typeface="Calibri" panose="020F0502020204030204" pitchFamily="34" charset="0"/>
            </a:endParaRPr>
          </a:p>
        </p:txBody>
      </p:sp>
      <p:cxnSp>
        <p:nvCxnSpPr>
          <p:cNvPr id="141" name="直線コネクタ 140"/>
          <p:cNvCxnSpPr>
            <a:stCxn id="133" idx="5"/>
            <a:endCxn id="136" idx="0"/>
          </p:cNvCxnSpPr>
          <p:nvPr/>
        </p:nvCxnSpPr>
        <p:spPr>
          <a:xfrm>
            <a:off x="6489465" y="3503003"/>
            <a:ext cx="792691" cy="346820"/>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144" name="直線コネクタ 143"/>
          <p:cNvCxnSpPr>
            <a:stCxn id="133" idx="4"/>
            <a:endCxn id="135" idx="0"/>
          </p:cNvCxnSpPr>
          <p:nvPr/>
        </p:nvCxnSpPr>
        <p:spPr>
          <a:xfrm flipH="1">
            <a:off x="6309190" y="3576820"/>
            <a:ext cx="2064" cy="273003"/>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147" name="直線コネクタ 146"/>
          <p:cNvCxnSpPr>
            <a:stCxn id="133" idx="3"/>
            <a:endCxn id="134" idx="0"/>
          </p:cNvCxnSpPr>
          <p:nvPr/>
        </p:nvCxnSpPr>
        <p:spPr>
          <a:xfrm flipH="1">
            <a:off x="5353863" y="3503003"/>
            <a:ext cx="779180" cy="346820"/>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154" name="直線コネクタ 153"/>
          <p:cNvCxnSpPr>
            <a:stCxn id="134" idx="4"/>
            <a:endCxn id="138" idx="0"/>
          </p:cNvCxnSpPr>
          <p:nvPr/>
        </p:nvCxnSpPr>
        <p:spPr>
          <a:xfrm>
            <a:off x="5353863" y="4353879"/>
            <a:ext cx="0" cy="269384"/>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157" name="直線コネクタ 156"/>
          <p:cNvCxnSpPr>
            <a:stCxn id="135" idx="4"/>
            <a:endCxn id="137" idx="0"/>
          </p:cNvCxnSpPr>
          <p:nvPr/>
        </p:nvCxnSpPr>
        <p:spPr>
          <a:xfrm>
            <a:off x="6309190" y="4353879"/>
            <a:ext cx="0" cy="269384"/>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162" name="直線コネクタ 161"/>
          <p:cNvCxnSpPr>
            <a:stCxn id="137" idx="4"/>
            <a:endCxn id="139" idx="0"/>
          </p:cNvCxnSpPr>
          <p:nvPr/>
        </p:nvCxnSpPr>
        <p:spPr>
          <a:xfrm>
            <a:off x="6309190" y="5127319"/>
            <a:ext cx="0" cy="257464"/>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165" name="直線コネクタ 164"/>
          <p:cNvCxnSpPr>
            <a:stCxn id="139" idx="4"/>
            <a:endCxn id="140" idx="0"/>
          </p:cNvCxnSpPr>
          <p:nvPr/>
        </p:nvCxnSpPr>
        <p:spPr>
          <a:xfrm>
            <a:off x="6309190" y="5888839"/>
            <a:ext cx="0" cy="260260"/>
          </a:xfrm>
          <a:prstGeom prst="line">
            <a:avLst/>
          </a:prstGeom>
          <a:ln>
            <a:prstDash val="solid"/>
          </a:ln>
        </p:spPr>
        <p:style>
          <a:lnRef idx="2">
            <a:schemeClr val="dk1"/>
          </a:lnRef>
          <a:fillRef idx="1">
            <a:schemeClr val="lt1"/>
          </a:fillRef>
          <a:effectRef idx="0">
            <a:schemeClr val="dk1"/>
          </a:effectRef>
          <a:fontRef idx="minor">
            <a:schemeClr val="dk1"/>
          </a:fontRef>
        </p:style>
      </p:cxnSp>
      <p:sp>
        <p:nvSpPr>
          <p:cNvPr id="168" name="テキスト ボックス 167"/>
          <p:cNvSpPr txBox="1"/>
          <p:nvPr/>
        </p:nvSpPr>
        <p:spPr>
          <a:xfrm>
            <a:off x="7723120" y="5506016"/>
            <a:ext cx="929010" cy="369332"/>
          </a:xfrm>
          <a:prstGeom prst="rect">
            <a:avLst/>
          </a:prstGeom>
          <a:noFill/>
        </p:spPr>
        <p:txBody>
          <a:bodyPr wrap="none" rtlCol="0">
            <a:spAutoFit/>
          </a:bodyPr>
          <a:lstStyle/>
          <a:p>
            <a:r>
              <a:rPr kumimoji="1" lang="en-US" altLang="ja-JP" dirty="0" smtClean="0"/>
              <a:t>Level 3</a:t>
            </a:r>
            <a:endParaRPr kumimoji="1" lang="ja-JP" altLang="en-US" dirty="0"/>
          </a:p>
        </p:txBody>
      </p:sp>
      <p:sp>
        <p:nvSpPr>
          <p:cNvPr id="169" name="テキスト ボックス 168"/>
          <p:cNvSpPr txBox="1"/>
          <p:nvPr/>
        </p:nvSpPr>
        <p:spPr>
          <a:xfrm>
            <a:off x="7723120" y="6283823"/>
            <a:ext cx="929010" cy="369332"/>
          </a:xfrm>
          <a:prstGeom prst="rect">
            <a:avLst/>
          </a:prstGeom>
          <a:noFill/>
        </p:spPr>
        <p:txBody>
          <a:bodyPr wrap="none" rtlCol="0">
            <a:spAutoFit/>
          </a:bodyPr>
          <a:lstStyle/>
          <a:p>
            <a:r>
              <a:rPr kumimoji="1" lang="en-US" altLang="ja-JP" dirty="0" smtClean="0"/>
              <a:t>Level 4</a:t>
            </a:r>
            <a:endParaRPr kumimoji="1" lang="ja-JP" altLang="en-US" dirty="0"/>
          </a:p>
        </p:txBody>
      </p:sp>
      <p:sp>
        <p:nvSpPr>
          <p:cNvPr id="170" name="円/楕円 169"/>
          <p:cNvSpPr/>
          <p:nvPr/>
        </p:nvSpPr>
        <p:spPr>
          <a:xfrm>
            <a:off x="737528" y="4487388"/>
            <a:ext cx="504056" cy="504056"/>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en-US" altLang="ja-JP" dirty="0" smtClean="0">
                <a:solidFill>
                  <a:schemeClr val="bg1"/>
                </a:solidFill>
                <a:latin typeface="Calibri" panose="020F0502020204030204" pitchFamily="34" charset="0"/>
              </a:rPr>
              <a:t>0</a:t>
            </a:r>
            <a:endParaRPr kumimoji="1" lang="ja-JP" altLang="en-US" dirty="0">
              <a:solidFill>
                <a:schemeClr val="bg1"/>
              </a:solidFill>
              <a:latin typeface="Calibri" panose="020F0502020204030204" pitchFamily="34" charset="0"/>
            </a:endParaRPr>
          </a:p>
        </p:txBody>
      </p:sp>
      <p:sp>
        <p:nvSpPr>
          <p:cNvPr id="172" name="円/楕円 171"/>
          <p:cNvSpPr/>
          <p:nvPr/>
        </p:nvSpPr>
        <p:spPr>
          <a:xfrm>
            <a:off x="1383930" y="3798998"/>
            <a:ext cx="504056" cy="504056"/>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2</a:t>
            </a:r>
            <a:endParaRPr kumimoji="1" lang="ja-JP" altLang="en-US" dirty="0">
              <a:solidFill>
                <a:srgbClr val="FFFFFF"/>
              </a:solidFill>
              <a:latin typeface="Calibri" panose="020F0502020204030204" pitchFamily="34" charset="0"/>
            </a:endParaRPr>
          </a:p>
        </p:txBody>
      </p:sp>
      <p:sp>
        <p:nvSpPr>
          <p:cNvPr id="173" name="円/楕円 172"/>
          <p:cNvSpPr/>
          <p:nvPr/>
        </p:nvSpPr>
        <p:spPr>
          <a:xfrm>
            <a:off x="1360350" y="5228371"/>
            <a:ext cx="504056" cy="504056"/>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1</a:t>
            </a:r>
            <a:endParaRPr kumimoji="1" lang="ja-JP" altLang="en-US" dirty="0">
              <a:solidFill>
                <a:srgbClr val="FFFFFF"/>
              </a:solidFill>
              <a:latin typeface="Calibri" panose="020F0502020204030204" pitchFamily="34" charset="0"/>
            </a:endParaRPr>
          </a:p>
        </p:txBody>
      </p:sp>
      <p:sp>
        <p:nvSpPr>
          <p:cNvPr id="174" name="円/楕円 173"/>
          <p:cNvSpPr/>
          <p:nvPr/>
        </p:nvSpPr>
        <p:spPr>
          <a:xfrm>
            <a:off x="2326106" y="3805072"/>
            <a:ext cx="504056" cy="504056"/>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3</a:t>
            </a:r>
            <a:endParaRPr kumimoji="1" lang="ja-JP" altLang="en-US" dirty="0">
              <a:solidFill>
                <a:srgbClr val="FFFFFF"/>
              </a:solidFill>
              <a:latin typeface="Calibri" panose="020F0502020204030204" pitchFamily="34" charset="0"/>
            </a:endParaRPr>
          </a:p>
        </p:txBody>
      </p:sp>
      <p:sp>
        <p:nvSpPr>
          <p:cNvPr id="175" name="円/楕円 174"/>
          <p:cNvSpPr/>
          <p:nvPr/>
        </p:nvSpPr>
        <p:spPr>
          <a:xfrm>
            <a:off x="1959229" y="4487388"/>
            <a:ext cx="504056" cy="504056"/>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4</a:t>
            </a:r>
            <a:endParaRPr kumimoji="1" lang="ja-JP" altLang="en-US" dirty="0">
              <a:solidFill>
                <a:srgbClr val="FFFFFF"/>
              </a:solidFill>
              <a:latin typeface="Calibri" panose="020F0502020204030204" pitchFamily="34" charset="0"/>
            </a:endParaRPr>
          </a:p>
        </p:txBody>
      </p:sp>
      <p:sp>
        <p:nvSpPr>
          <p:cNvPr id="176" name="円/楕円 175"/>
          <p:cNvSpPr/>
          <p:nvPr/>
        </p:nvSpPr>
        <p:spPr>
          <a:xfrm>
            <a:off x="2982453" y="4487388"/>
            <a:ext cx="504056" cy="504056"/>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5</a:t>
            </a:r>
            <a:endParaRPr kumimoji="1" lang="ja-JP" altLang="en-US" dirty="0">
              <a:solidFill>
                <a:srgbClr val="FFFFFF"/>
              </a:solidFill>
              <a:latin typeface="Calibri" panose="020F0502020204030204" pitchFamily="34" charset="0"/>
            </a:endParaRPr>
          </a:p>
        </p:txBody>
      </p:sp>
      <p:sp>
        <p:nvSpPr>
          <p:cNvPr id="177" name="円/楕円 176"/>
          <p:cNvSpPr/>
          <p:nvPr/>
        </p:nvSpPr>
        <p:spPr>
          <a:xfrm>
            <a:off x="2263186" y="5228371"/>
            <a:ext cx="504056" cy="504056"/>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6</a:t>
            </a:r>
            <a:endParaRPr kumimoji="1" lang="ja-JP" altLang="en-US" dirty="0">
              <a:solidFill>
                <a:srgbClr val="FFFFFF"/>
              </a:solidFill>
              <a:latin typeface="Calibri" panose="020F0502020204030204" pitchFamily="34" charset="0"/>
            </a:endParaRPr>
          </a:p>
        </p:txBody>
      </p:sp>
      <p:sp>
        <p:nvSpPr>
          <p:cNvPr id="178" name="円/楕円 177"/>
          <p:cNvSpPr/>
          <p:nvPr/>
        </p:nvSpPr>
        <p:spPr>
          <a:xfrm>
            <a:off x="3443805" y="5221293"/>
            <a:ext cx="504056" cy="504056"/>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7</a:t>
            </a:r>
            <a:endParaRPr kumimoji="1" lang="ja-JP" altLang="en-US" dirty="0">
              <a:solidFill>
                <a:srgbClr val="FFFFFF"/>
              </a:solidFill>
              <a:latin typeface="Calibri" panose="020F0502020204030204" pitchFamily="34" charset="0"/>
            </a:endParaRPr>
          </a:p>
        </p:txBody>
      </p:sp>
      <p:sp>
        <p:nvSpPr>
          <p:cNvPr id="179" name="円/楕円 178"/>
          <p:cNvSpPr/>
          <p:nvPr/>
        </p:nvSpPr>
        <p:spPr>
          <a:xfrm>
            <a:off x="737528" y="4487388"/>
            <a:ext cx="504056" cy="504056"/>
          </a:xfrm>
          <a:prstGeom prst="ellipse">
            <a:avLst/>
          </a:prstGeom>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dirty="0" smtClean="0">
                <a:solidFill>
                  <a:schemeClr val="bg1"/>
                </a:solidFill>
                <a:latin typeface="Calibri" panose="020F0502020204030204" pitchFamily="34" charset="0"/>
              </a:rPr>
              <a:t>0</a:t>
            </a:r>
            <a:endParaRPr kumimoji="1" lang="ja-JP" altLang="en-US" dirty="0">
              <a:solidFill>
                <a:schemeClr val="bg1"/>
              </a:solidFill>
              <a:latin typeface="Calibri" panose="020F0502020204030204" pitchFamily="34" charset="0"/>
            </a:endParaRPr>
          </a:p>
        </p:txBody>
      </p:sp>
      <p:sp>
        <p:nvSpPr>
          <p:cNvPr id="180" name="円/楕円 179"/>
          <p:cNvSpPr/>
          <p:nvPr/>
        </p:nvSpPr>
        <p:spPr>
          <a:xfrm>
            <a:off x="1383930" y="3798998"/>
            <a:ext cx="504056" cy="504056"/>
          </a:xfrm>
          <a:prstGeom prst="ellipse">
            <a:avLst/>
          </a:prstGeom>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2</a:t>
            </a:r>
            <a:endParaRPr kumimoji="1" lang="ja-JP" altLang="en-US" dirty="0">
              <a:solidFill>
                <a:srgbClr val="FFFFFF"/>
              </a:solidFill>
              <a:latin typeface="Calibri" panose="020F0502020204030204" pitchFamily="34" charset="0"/>
            </a:endParaRPr>
          </a:p>
        </p:txBody>
      </p:sp>
      <p:sp>
        <p:nvSpPr>
          <p:cNvPr id="181" name="円/楕円 180"/>
          <p:cNvSpPr/>
          <p:nvPr/>
        </p:nvSpPr>
        <p:spPr>
          <a:xfrm>
            <a:off x="1360350" y="5228371"/>
            <a:ext cx="504056" cy="504056"/>
          </a:xfrm>
          <a:prstGeom prst="ellipse">
            <a:avLst/>
          </a:prstGeom>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1</a:t>
            </a:r>
            <a:endParaRPr kumimoji="1" lang="ja-JP" altLang="en-US" dirty="0">
              <a:solidFill>
                <a:srgbClr val="FFFFFF"/>
              </a:solidFill>
              <a:latin typeface="Calibri" panose="020F0502020204030204" pitchFamily="34" charset="0"/>
            </a:endParaRPr>
          </a:p>
        </p:txBody>
      </p:sp>
      <p:sp>
        <p:nvSpPr>
          <p:cNvPr id="182" name="円/楕円 181"/>
          <p:cNvSpPr/>
          <p:nvPr/>
        </p:nvSpPr>
        <p:spPr>
          <a:xfrm>
            <a:off x="2326106" y="3805072"/>
            <a:ext cx="504056" cy="504056"/>
          </a:xfrm>
          <a:prstGeom prst="ellipse">
            <a:avLst/>
          </a:prstGeom>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3</a:t>
            </a:r>
            <a:endParaRPr kumimoji="1" lang="ja-JP" altLang="en-US" dirty="0">
              <a:solidFill>
                <a:srgbClr val="FFFFFF"/>
              </a:solidFill>
              <a:latin typeface="Calibri" panose="020F0502020204030204" pitchFamily="34" charset="0"/>
            </a:endParaRPr>
          </a:p>
        </p:txBody>
      </p:sp>
      <p:sp>
        <p:nvSpPr>
          <p:cNvPr id="183" name="円/楕円 182"/>
          <p:cNvSpPr/>
          <p:nvPr/>
        </p:nvSpPr>
        <p:spPr>
          <a:xfrm>
            <a:off x="1959229" y="4487388"/>
            <a:ext cx="504056" cy="504056"/>
          </a:xfrm>
          <a:prstGeom prst="ellipse">
            <a:avLst/>
          </a:prstGeom>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4</a:t>
            </a:r>
            <a:endParaRPr kumimoji="1" lang="ja-JP" altLang="en-US" dirty="0">
              <a:solidFill>
                <a:srgbClr val="FFFFFF"/>
              </a:solidFill>
              <a:latin typeface="Calibri" panose="020F0502020204030204" pitchFamily="34" charset="0"/>
            </a:endParaRPr>
          </a:p>
        </p:txBody>
      </p:sp>
      <p:sp>
        <p:nvSpPr>
          <p:cNvPr id="184" name="円/楕円 183"/>
          <p:cNvSpPr/>
          <p:nvPr/>
        </p:nvSpPr>
        <p:spPr>
          <a:xfrm>
            <a:off x="2982453" y="4487388"/>
            <a:ext cx="504056" cy="504056"/>
          </a:xfrm>
          <a:prstGeom prst="ellipse">
            <a:avLst/>
          </a:prstGeom>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5</a:t>
            </a:r>
            <a:endParaRPr kumimoji="1" lang="ja-JP" altLang="en-US" dirty="0">
              <a:solidFill>
                <a:srgbClr val="FFFFFF"/>
              </a:solidFill>
              <a:latin typeface="Calibri" panose="020F0502020204030204" pitchFamily="34" charset="0"/>
            </a:endParaRPr>
          </a:p>
        </p:txBody>
      </p:sp>
      <p:sp>
        <p:nvSpPr>
          <p:cNvPr id="185" name="円/楕円 184"/>
          <p:cNvSpPr/>
          <p:nvPr/>
        </p:nvSpPr>
        <p:spPr>
          <a:xfrm>
            <a:off x="2263186" y="5228371"/>
            <a:ext cx="504056" cy="504056"/>
          </a:xfrm>
          <a:prstGeom prst="ellipse">
            <a:avLst/>
          </a:prstGeom>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6</a:t>
            </a:r>
            <a:endParaRPr kumimoji="1" lang="ja-JP" altLang="en-US" dirty="0">
              <a:solidFill>
                <a:srgbClr val="FFFFFF"/>
              </a:solidFill>
              <a:latin typeface="Calibri" panose="020F0502020204030204" pitchFamily="34" charset="0"/>
            </a:endParaRPr>
          </a:p>
        </p:txBody>
      </p:sp>
      <p:sp>
        <p:nvSpPr>
          <p:cNvPr id="186" name="円/楕円 185"/>
          <p:cNvSpPr/>
          <p:nvPr/>
        </p:nvSpPr>
        <p:spPr>
          <a:xfrm>
            <a:off x="3443805" y="5221293"/>
            <a:ext cx="504056" cy="504056"/>
          </a:xfrm>
          <a:prstGeom prst="ellipse">
            <a:avLst/>
          </a:prstGeom>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7</a:t>
            </a:r>
            <a:endParaRPr kumimoji="1" lang="ja-JP" altLang="en-US" dirty="0">
              <a:solidFill>
                <a:srgbClr val="FFFFFF"/>
              </a:solidFill>
              <a:latin typeface="Calibri" panose="020F0502020204030204" pitchFamily="34" charset="0"/>
            </a:endParaRPr>
          </a:p>
        </p:txBody>
      </p:sp>
      <p:sp>
        <p:nvSpPr>
          <p:cNvPr id="187" name="円/楕円 186"/>
          <p:cNvSpPr/>
          <p:nvPr/>
        </p:nvSpPr>
        <p:spPr>
          <a:xfrm>
            <a:off x="6059226" y="3072764"/>
            <a:ext cx="504056" cy="504056"/>
          </a:xfrm>
          <a:prstGeom prst="ellipse">
            <a:avLst/>
          </a:prstGeom>
          <a:solidFill>
            <a:srgbClr val="7F7F7F"/>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dirty="0" smtClean="0">
                <a:solidFill>
                  <a:srgbClr val="FFFFFF"/>
                </a:solidFill>
                <a:latin typeface="Calibri" panose="020F0502020204030204" pitchFamily="34" charset="0"/>
              </a:rPr>
              <a:t>0</a:t>
            </a:r>
            <a:endParaRPr kumimoji="1" lang="ja-JP" altLang="en-US" dirty="0">
              <a:solidFill>
                <a:srgbClr val="FFFFFF"/>
              </a:solidFill>
              <a:latin typeface="Calibri" panose="020F0502020204030204" pitchFamily="34" charset="0"/>
            </a:endParaRPr>
          </a:p>
        </p:txBody>
      </p:sp>
      <p:sp>
        <p:nvSpPr>
          <p:cNvPr id="188" name="円/楕円 187"/>
          <p:cNvSpPr/>
          <p:nvPr/>
        </p:nvSpPr>
        <p:spPr>
          <a:xfrm>
            <a:off x="5101835" y="3849823"/>
            <a:ext cx="504056" cy="504056"/>
          </a:xfrm>
          <a:prstGeom prst="ellipse">
            <a:avLst/>
          </a:prstGeom>
          <a:solidFill>
            <a:srgbClr val="7F7F7F"/>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smtClean="0">
                <a:solidFill>
                  <a:srgbClr val="FFFFFF"/>
                </a:solidFill>
                <a:latin typeface="Calibri" panose="020F0502020204030204" pitchFamily="34" charset="0"/>
              </a:rPr>
              <a:t>1</a:t>
            </a:r>
            <a:endParaRPr kumimoji="1" lang="ja-JP" altLang="en-US" dirty="0">
              <a:solidFill>
                <a:srgbClr val="FFFFFF"/>
              </a:solidFill>
              <a:latin typeface="Calibri" panose="020F0502020204030204" pitchFamily="34" charset="0"/>
            </a:endParaRPr>
          </a:p>
        </p:txBody>
      </p:sp>
      <p:sp>
        <p:nvSpPr>
          <p:cNvPr id="189" name="円/楕円 188"/>
          <p:cNvSpPr/>
          <p:nvPr/>
        </p:nvSpPr>
        <p:spPr>
          <a:xfrm>
            <a:off x="6057162" y="3849823"/>
            <a:ext cx="504056" cy="504056"/>
          </a:xfrm>
          <a:prstGeom prst="ellipse">
            <a:avLst/>
          </a:prstGeom>
          <a:solidFill>
            <a:srgbClr val="7F7F7F"/>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2</a:t>
            </a:r>
            <a:endParaRPr kumimoji="1" lang="ja-JP" altLang="en-US" dirty="0">
              <a:solidFill>
                <a:srgbClr val="FFFFFF"/>
              </a:solidFill>
              <a:latin typeface="Calibri" panose="020F0502020204030204" pitchFamily="34" charset="0"/>
            </a:endParaRPr>
          </a:p>
        </p:txBody>
      </p:sp>
      <p:sp>
        <p:nvSpPr>
          <p:cNvPr id="190" name="円/楕円 189"/>
          <p:cNvSpPr/>
          <p:nvPr/>
        </p:nvSpPr>
        <p:spPr>
          <a:xfrm>
            <a:off x="7030128" y="3849823"/>
            <a:ext cx="504056" cy="504056"/>
          </a:xfrm>
          <a:prstGeom prst="ellipse">
            <a:avLst/>
          </a:prstGeom>
          <a:solidFill>
            <a:srgbClr val="7F7F7F"/>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4</a:t>
            </a:r>
            <a:endParaRPr kumimoji="1" lang="ja-JP" altLang="en-US" dirty="0">
              <a:solidFill>
                <a:srgbClr val="FFFFFF"/>
              </a:solidFill>
              <a:latin typeface="Calibri" panose="020F0502020204030204" pitchFamily="34" charset="0"/>
            </a:endParaRPr>
          </a:p>
        </p:txBody>
      </p:sp>
      <p:sp>
        <p:nvSpPr>
          <p:cNvPr id="191" name="円/楕円 190"/>
          <p:cNvSpPr/>
          <p:nvPr/>
        </p:nvSpPr>
        <p:spPr>
          <a:xfrm>
            <a:off x="6057162" y="4623263"/>
            <a:ext cx="504056" cy="504056"/>
          </a:xfrm>
          <a:prstGeom prst="ellipse">
            <a:avLst/>
          </a:prstGeom>
          <a:solidFill>
            <a:srgbClr val="7F7F7F"/>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3</a:t>
            </a:r>
            <a:endParaRPr kumimoji="1" lang="ja-JP" altLang="en-US" dirty="0">
              <a:solidFill>
                <a:srgbClr val="FFFFFF"/>
              </a:solidFill>
              <a:latin typeface="Calibri" panose="020F0502020204030204" pitchFamily="34" charset="0"/>
            </a:endParaRPr>
          </a:p>
        </p:txBody>
      </p:sp>
      <p:sp>
        <p:nvSpPr>
          <p:cNvPr id="192" name="円/楕円 191"/>
          <p:cNvSpPr/>
          <p:nvPr/>
        </p:nvSpPr>
        <p:spPr>
          <a:xfrm>
            <a:off x="5101835" y="4623263"/>
            <a:ext cx="504056" cy="504056"/>
          </a:xfrm>
          <a:prstGeom prst="ellipse">
            <a:avLst/>
          </a:prstGeom>
          <a:solidFill>
            <a:srgbClr val="7F7F7F"/>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6</a:t>
            </a:r>
            <a:endParaRPr kumimoji="1" lang="ja-JP" altLang="en-US" dirty="0">
              <a:solidFill>
                <a:srgbClr val="FFFFFF"/>
              </a:solidFill>
              <a:latin typeface="Calibri" panose="020F0502020204030204" pitchFamily="34" charset="0"/>
            </a:endParaRPr>
          </a:p>
        </p:txBody>
      </p:sp>
      <p:sp>
        <p:nvSpPr>
          <p:cNvPr id="193" name="円/楕円 192"/>
          <p:cNvSpPr/>
          <p:nvPr/>
        </p:nvSpPr>
        <p:spPr>
          <a:xfrm>
            <a:off x="6057162" y="5384783"/>
            <a:ext cx="504056" cy="504056"/>
          </a:xfrm>
          <a:prstGeom prst="ellipse">
            <a:avLst/>
          </a:prstGeom>
          <a:solidFill>
            <a:srgbClr val="7F7F7F"/>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5</a:t>
            </a:r>
            <a:endParaRPr kumimoji="1" lang="ja-JP" altLang="en-US" dirty="0">
              <a:solidFill>
                <a:srgbClr val="FFFFFF"/>
              </a:solidFill>
              <a:latin typeface="Calibri" panose="020F0502020204030204" pitchFamily="34" charset="0"/>
            </a:endParaRPr>
          </a:p>
        </p:txBody>
      </p:sp>
      <p:sp>
        <p:nvSpPr>
          <p:cNvPr id="194" name="円/楕円 193"/>
          <p:cNvSpPr/>
          <p:nvPr/>
        </p:nvSpPr>
        <p:spPr>
          <a:xfrm>
            <a:off x="6057162" y="6149099"/>
            <a:ext cx="504056" cy="504056"/>
          </a:xfrm>
          <a:prstGeom prst="ellipse">
            <a:avLst/>
          </a:prstGeom>
          <a:solidFill>
            <a:srgbClr val="7F7F7F"/>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dirty="0" smtClean="0">
                <a:solidFill>
                  <a:srgbClr val="FFFFFF"/>
                </a:solidFill>
                <a:latin typeface="Calibri" panose="020F0502020204030204" pitchFamily="34" charset="0"/>
              </a:rPr>
              <a:t>7</a:t>
            </a:r>
            <a:endParaRPr kumimoji="1" lang="ja-JP" altLang="en-US" dirty="0">
              <a:solidFill>
                <a:srgbClr val="FFFFFF"/>
              </a:solidFill>
              <a:latin typeface="Calibri" panose="020F0502020204030204" pitchFamily="34" charset="0"/>
            </a:endParaRPr>
          </a:p>
        </p:txBody>
      </p:sp>
      <p:sp>
        <p:nvSpPr>
          <p:cNvPr id="6" name="フッター プレースホルダー 5"/>
          <p:cNvSpPr>
            <a:spLocks noGrp="1"/>
          </p:cNvSpPr>
          <p:nvPr>
            <p:ph type="ftr" sz="quarter" idx="11"/>
          </p:nvPr>
        </p:nvSpPr>
        <p:spPr/>
        <p:txBody>
          <a:bodyPr/>
          <a:lstStyle/>
          <a:p>
            <a:r>
              <a:rPr kumimoji="1" lang="en-US" altLang="ja-JP" smtClean="0"/>
              <a:t>11CPSY</a:t>
            </a:r>
            <a:endParaRPr kumimoji="1" lang="ja-JP" altLang="en-US"/>
          </a:p>
        </p:txBody>
      </p:sp>
    </p:spTree>
    <p:custDataLst>
      <p:tags r:id="rId1"/>
    </p:custDataLst>
    <p:extLst>
      <p:ext uri="{BB962C8B-B14F-4D97-AF65-F5344CB8AC3E}">
        <p14:creationId xmlns:p14="http://schemas.microsoft.com/office/powerpoint/2010/main" val="6038292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4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7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8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8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5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3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7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0"/>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5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8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3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7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90"/>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83"/>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92"/>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8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82"/>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76"/>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162"/>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91"/>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39"/>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68"/>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165"/>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93"/>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40"/>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184"/>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69"/>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78"/>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194"/>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1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67" grpId="0"/>
      <p:bldP spid="68" grpId="0"/>
      <p:bldP spid="133" grpId="0" animBg="1"/>
      <p:bldP spid="134" grpId="0" animBg="1"/>
      <p:bldP spid="135" grpId="0" animBg="1"/>
      <p:bldP spid="136" grpId="0" animBg="1"/>
      <p:bldP spid="137" grpId="0" animBg="1"/>
      <p:bldP spid="138" grpId="0" animBg="1"/>
      <p:bldP spid="139" grpId="0" animBg="1"/>
      <p:bldP spid="140" grpId="0" animBg="1"/>
      <p:bldP spid="168" grpId="0"/>
      <p:bldP spid="169" grpId="0"/>
      <p:bldP spid="170" grpId="0" animBg="1"/>
      <p:bldP spid="172" grpId="0" animBg="1"/>
      <p:bldP spid="173" grpId="0" animBg="1"/>
      <p:bldP spid="174" grpId="0" animBg="1"/>
      <p:bldP spid="175" grpId="0" animBg="1"/>
      <p:bldP spid="176" grpId="0" animBg="1"/>
      <p:bldP spid="177" grpId="0" animBg="1"/>
      <p:bldP spid="178" grpId="0" animBg="1"/>
      <p:bldP spid="179" grpId="0" animBg="1"/>
      <p:bldP spid="180" grpId="0" animBg="1"/>
      <p:bldP spid="181" grpId="0" animBg="1"/>
      <p:bldP spid="182" grpId="0" animBg="1"/>
      <p:bldP spid="183" grpId="0" animBg="1"/>
      <p:bldP spid="184" grpId="0" animBg="1"/>
      <p:bldP spid="185" grpId="0" animBg="1"/>
      <p:bldP spid="186" grpId="0" animBg="1"/>
      <p:bldP spid="187" grpId="0" animBg="1"/>
      <p:bldP spid="188" grpId="0" animBg="1"/>
      <p:bldP spid="189" grpId="0" animBg="1"/>
      <p:bldP spid="190" grpId="0" animBg="1"/>
      <p:bldP spid="191" grpId="0" animBg="1"/>
      <p:bldP spid="192" grpId="0" animBg="1"/>
      <p:bldP spid="193" grpId="0" animBg="1"/>
      <p:bldP spid="19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Outline</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ja-JP" altLang="en-US" dirty="0" smtClean="0">
                <a:solidFill>
                  <a:schemeClr val="accent2"/>
                </a:solidFill>
              </a:rPr>
              <a:t>背景</a:t>
            </a:r>
            <a:endParaRPr kumimoji="1" lang="en-US" altLang="ja-JP" dirty="0" smtClean="0">
              <a:solidFill>
                <a:schemeClr val="accent2"/>
              </a:solidFill>
            </a:endParaRPr>
          </a:p>
          <a:p>
            <a:r>
              <a:rPr kumimoji="1" lang="ja-JP" altLang="en-US" dirty="0" smtClean="0">
                <a:solidFill>
                  <a:srgbClr val="D9D9D9"/>
                </a:solidFill>
              </a:rPr>
              <a:t>システムの</a:t>
            </a:r>
            <a:r>
              <a:rPr lang="ja-JP" altLang="en-US" dirty="0" smtClean="0">
                <a:solidFill>
                  <a:srgbClr val="D9D9D9"/>
                </a:solidFill>
              </a:rPr>
              <a:t>概要</a:t>
            </a:r>
            <a:endParaRPr kumimoji="1" lang="en-US" altLang="ja-JP" dirty="0" smtClean="0">
              <a:solidFill>
                <a:srgbClr val="D9D9D9"/>
              </a:solidFill>
            </a:endParaRPr>
          </a:p>
          <a:p>
            <a:pPr lvl="1"/>
            <a:r>
              <a:rPr kumimoji="1" lang="en-US" altLang="ja-JP" dirty="0" err="1" smtClean="0">
                <a:solidFill>
                  <a:srgbClr val="D9D9D9"/>
                </a:solidFill>
              </a:rPr>
              <a:t>ExpEther</a:t>
            </a:r>
            <a:endParaRPr kumimoji="1" lang="en-US" altLang="ja-JP" dirty="0" smtClean="0">
              <a:solidFill>
                <a:srgbClr val="D9D9D9"/>
              </a:solidFill>
            </a:endParaRPr>
          </a:p>
          <a:p>
            <a:pPr lvl="1"/>
            <a:r>
              <a:rPr kumimoji="1" lang="en-US" altLang="ja-JP" dirty="0" err="1" smtClean="0">
                <a:solidFill>
                  <a:srgbClr val="D9D9D9"/>
                </a:solidFill>
              </a:rPr>
              <a:t>ExpEther</a:t>
            </a:r>
            <a:r>
              <a:rPr kumimoji="1" lang="ja-JP" altLang="en-US" dirty="0" smtClean="0">
                <a:solidFill>
                  <a:srgbClr val="D9D9D9"/>
                </a:solidFill>
              </a:rPr>
              <a:t>を用いたマルチ</a:t>
            </a:r>
            <a:r>
              <a:rPr kumimoji="1" lang="en-US" altLang="ja-JP" dirty="0" smtClean="0">
                <a:solidFill>
                  <a:srgbClr val="D9D9D9"/>
                </a:solidFill>
              </a:rPr>
              <a:t>GPU</a:t>
            </a:r>
            <a:r>
              <a:rPr kumimoji="1" lang="ja-JP" altLang="en-US" dirty="0" smtClean="0">
                <a:solidFill>
                  <a:srgbClr val="D9D9D9"/>
                </a:solidFill>
              </a:rPr>
              <a:t>システム</a:t>
            </a:r>
            <a:endParaRPr kumimoji="1" lang="en-US" altLang="ja-JP" dirty="0" smtClean="0">
              <a:solidFill>
                <a:srgbClr val="D9D9D9"/>
              </a:solidFill>
            </a:endParaRPr>
          </a:p>
          <a:p>
            <a:r>
              <a:rPr lang="ja-JP" altLang="en-US" dirty="0" smtClean="0">
                <a:solidFill>
                  <a:srgbClr val="D9D9D9"/>
                </a:solidFill>
              </a:rPr>
              <a:t>幅優先探索</a:t>
            </a:r>
            <a:r>
              <a:rPr lang="en-US" altLang="ja-JP" dirty="0" smtClean="0">
                <a:solidFill>
                  <a:srgbClr val="D9D9D9"/>
                </a:solidFill>
              </a:rPr>
              <a:t>(BFS)</a:t>
            </a:r>
            <a:endParaRPr kumimoji="1" lang="en-US" altLang="ja-JP" dirty="0" smtClean="0">
              <a:solidFill>
                <a:srgbClr val="D9D9D9"/>
              </a:solidFill>
            </a:endParaRPr>
          </a:p>
          <a:p>
            <a:pPr lvl="1"/>
            <a:r>
              <a:rPr lang="ja-JP" altLang="en-US" dirty="0" smtClean="0">
                <a:solidFill>
                  <a:srgbClr val="D9D9D9"/>
                </a:solidFill>
              </a:rPr>
              <a:t>幅優先探索</a:t>
            </a:r>
            <a:r>
              <a:rPr lang="en-US" altLang="ja-JP" dirty="0" smtClean="0">
                <a:solidFill>
                  <a:srgbClr val="D9D9D9"/>
                </a:solidFill>
              </a:rPr>
              <a:t>(BFS)</a:t>
            </a:r>
            <a:endParaRPr kumimoji="1" lang="en-US" altLang="ja-JP" dirty="0" smtClean="0">
              <a:solidFill>
                <a:srgbClr val="D9D9D9"/>
              </a:solidFill>
            </a:endParaRPr>
          </a:p>
          <a:p>
            <a:pPr lvl="1"/>
            <a:r>
              <a:rPr kumimoji="1" lang="en-US" altLang="ja-JP" dirty="0" smtClean="0">
                <a:solidFill>
                  <a:srgbClr val="D9D9D9"/>
                </a:solidFill>
              </a:rPr>
              <a:t>Level synchronized BFS</a:t>
            </a:r>
          </a:p>
          <a:p>
            <a:pPr lvl="1"/>
            <a:r>
              <a:rPr lang="ja-JP" altLang="en-US" dirty="0" smtClean="0">
                <a:solidFill>
                  <a:srgbClr val="D9D9D9"/>
                </a:solidFill>
              </a:rPr>
              <a:t>マルチ</a:t>
            </a:r>
            <a:r>
              <a:rPr lang="en-US" altLang="ja-JP" dirty="0" smtClean="0">
                <a:solidFill>
                  <a:srgbClr val="D9D9D9"/>
                </a:solidFill>
              </a:rPr>
              <a:t>GPU</a:t>
            </a:r>
            <a:r>
              <a:rPr lang="ja-JP" altLang="en-US" dirty="0" smtClean="0">
                <a:solidFill>
                  <a:srgbClr val="D9D9D9"/>
                </a:solidFill>
              </a:rPr>
              <a:t>システムにおける</a:t>
            </a:r>
            <a:r>
              <a:rPr lang="en-US" altLang="ja-JP" dirty="0" smtClean="0">
                <a:solidFill>
                  <a:srgbClr val="D9D9D9"/>
                </a:solidFill>
              </a:rPr>
              <a:t>BFS</a:t>
            </a:r>
            <a:endParaRPr kumimoji="1" lang="en-US" altLang="ja-JP" dirty="0" smtClean="0">
              <a:solidFill>
                <a:srgbClr val="D9D9D9"/>
              </a:solidFill>
            </a:endParaRPr>
          </a:p>
          <a:p>
            <a:r>
              <a:rPr kumimoji="1" lang="ja-JP" altLang="en-US" dirty="0" smtClean="0">
                <a:solidFill>
                  <a:srgbClr val="D9D9D9"/>
                </a:solidFill>
              </a:rPr>
              <a:t>関連研究</a:t>
            </a:r>
            <a:endParaRPr kumimoji="1" lang="en-US" altLang="ja-JP" dirty="0" smtClean="0">
              <a:solidFill>
                <a:srgbClr val="D9D9D9"/>
              </a:solidFill>
            </a:endParaRPr>
          </a:p>
          <a:p>
            <a:pPr lvl="1"/>
            <a:r>
              <a:rPr kumimoji="1" lang="en-US" altLang="ja-JP" dirty="0" smtClean="0">
                <a:solidFill>
                  <a:srgbClr val="D9D9D9"/>
                </a:solidFill>
              </a:rPr>
              <a:t>Simple BFS [</a:t>
            </a:r>
            <a:r>
              <a:rPr lang="en-US" altLang="ja-JP" dirty="0">
                <a:solidFill>
                  <a:srgbClr val="D9D9D9"/>
                </a:solidFill>
              </a:rPr>
              <a:t>P. </a:t>
            </a:r>
            <a:r>
              <a:rPr lang="en-US" altLang="ja-JP" dirty="0" smtClean="0">
                <a:solidFill>
                  <a:srgbClr val="D9D9D9"/>
                </a:solidFill>
              </a:rPr>
              <a:t>Harish, </a:t>
            </a:r>
            <a:r>
              <a:rPr lang="en-US" altLang="ja-JP" dirty="0" err="1" smtClean="0">
                <a:solidFill>
                  <a:srgbClr val="D9D9D9"/>
                </a:solidFill>
              </a:rPr>
              <a:t>HiPC</a:t>
            </a:r>
            <a:r>
              <a:rPr lang="en-US" altLang="ja-JP" dirty="0" smtClean="0">
                <a:solidFill>
                  <a:srgbClr val="D9D9D9"/>
                </a:solidFill>
              </a:rPr>
              <a:t> 2007]</a:t>
            </a:r>
            <a:endParaRPr kumimoji="1" lang="en-US" altLang="ja-JP" dirty="0" smtClean="0">
              <a:solidFill>
                <a:srgbClr val="D9D9D9"/>
              </a:solidFill>
            </a:endParaRPr>
          </a:p>
          <a:p>
            <a:pPr lvl="1"/>
            <a:r>
              <a:rPr kumimoji="1" lang="en-US" altLang="ja-JP" dirty="0" smtClean="0">
                <a:solidFill>
                  <a:srgbClr val="D9D9D9"/>
                </a:solidFill>
              </a:rPr>
              <a:t>Pre-research BFS [T. </a:t>
            </a:r>
            <a:r>
              <a:rPr kumimoji="1" lang="en-US" altLang="ja-JP" dirty="0" err="1" smtClean="0">
                <a:solidFill>
                  <a:srgbClr val="D9D9D9"/>
                </a:solidFill>
              </a:rPr>
              <a:t>Mitsuishi</a:t>
            </a:r>
            <a:r>
              <a:rPr kumimoji="1" lang="en-US" altLang="ja-JP" dirty="0" smtClean="0">
                <a:solidFill>
                  <a:srgbClr val="D9D9D9"/>
                </a:solidFill>
              </a:rPr>
              <a:t>, HEART2014]</a:t>
            </a:r>
          </a:p>
          <a:p>
            <a:r>
              <a:rPr kumimoji="1" lang="ja-JP" altLang="en-US" dirty="0" smtClean="0">
                <a:solidFill>
                  <a:srgbClr val="D9D9D9"/>
                </a:solidFill>
              </a:rPr>
              <a:t>提案手法</a:t>
            </a:r>
            <a:endParaRPr kumimoji="1" lang="en-US" altLang="ja-JP" dirty="0" smtClean="0">
              <a:solidFill>
                <a:srgbClr val="D9D9D9"/>
              </a:solidFill>
            </a:endParaRPr>
          </a:p>
          <a:p>
            <a:r>
              <a:rPr kumimoji="1" lang="ja-JP" altLang="en-US" dirty="0" smtClean="0">
                <a:solidFill>
                  <a:srgbClr val="D9D9D9"/>
                </a:solidFill>
              </a:rPr>
              <a:t>評価</a:t>
            </a:r>
            <a:endParaRPr kumimoji="1" lang="en-US" altLang="ja-JP" dirty="0" smtClean="0">
              <a:solidFill>
                <a:srgbClr val="D9D9D9"/>
              </a:solidFill>
            </a:endParaRPr>
          </a:p>
          <a:p>
            <a:pPr lvl="1"/>
            <a:r>
              <a:rPr kumimoji="1" lang="ja-JP" altLang="en-US" dirty="0" smtClean="0">
                <a:solidFill>
                  <a:srgbClr val="D9D9D9"/>
                </a:solidFill>
              </a:rPr>
              <a:t>評価環境，ベンチマーク</a:t>
            </a:r>
            <a:endParaRPr kumimoji="1" lang="en-US" altLang="ja-JP" dirty="0" smtClean="0">
              <a:solidFill>
                <a:srgbClr val="D9D9D9"/>
              </a:solidFill>
            </a:endParaRPr>
          </a:p>
          <a:p>
            <a:pPr lvl="1"/>
            <a:r>
              <a:rPr kumimoji="1" lang="en-US" altLang="ja-JP" dirty="0" smtClean="0">
                <a:solidFill>
                  <a:srgbClr val="D9D9D9"/>
                </a:solidFill>
              </a:rPr>
              <a:t>BFS</a:t>
            </a:r>
            <a:r>
              <a:rPr kumimoji="1" lang="ja-JP" altLang="en-US" dirty="0" smtClean="0">
                <a:solidFill>
                  <a:srgbClr val="D9D9D9"/>
                </a:solidFill>
              </a:rPr>
              <a:t>各種の比較</a:t>
            </a:r>
            <a:endParaRPr kumimoji="1" lang="en-US" altLang="ja-JP" dirty="0" smtClean="0">
              <a:solidFill>
                <a:srgbClr val="D9D9D9"/>
              </a:solidFill>
            </a:endParaRPr>
          </a:p>
          <a:p>
            <a:pPr lvl="1"/>
            <a:r>
              <a:rPr kumimoji="1" lang="en-US" altLang="ja-JP" dirty="0" smtClean="0">
                <a:solidFill>
                  <a:srgbClr val="D9D9D9"/>
                </a:solidFill>
              </a:rPr>
              <a:t>Proposed BFS</a:t>
            </a:r>
            <a:r>
              <a:rPr kumimoji="1" lang="ja-JP" altLang="en-US" dirty="0" smtClean="0">
                <a:solidFill>
                  <a:srgbClr val="D9D9D9"/>
                </a:solidFill>
              </a:rPr>
              <a:t>と</a:t>
            </a:r>
            <a:r>
              <a:rPr kumimoji="1" lang="en-US" altLang="ja-JP" dirty="0" smtClean="0">
                <a:solidFill>
                  <a:srgbClr val="D9D9D9"/>
                </a:solidFill>
              </a:rPr>
              <a:t>GPU</a:t>
            </a:r>
            <a:r>
              <a:rPr lang="ja-JP" altLang="en-US" dirty="0" smtClean="0">
                <a:solidFill>
                  <a:srgbClr val="D9D9D9"/>
                </a:solidFill>
              </a:rPr>
              <a:t>台数の評価</a:t>
            </a:r>
            <a:endParaRPr kumimoji="1" lang="en-US" altLang="ja-JP" dirty="0" smtClean="0">
              <a:solidFill>
                <a:srgbClr val="D9D9D9"/>
              </a:solidFill>
            </a:endParaRPr>
          </a:p>
          <a:p>
            <a:r>
              <a:rPr kumimoji="1" lang="ja-JP" altLang="en-US" dirty="0" smtClean="0">
                <a:solidFill>
                  <a:srgbClr val="D9D9D9"/>
                </a:solidFill>
              </a:rPr>
              <a:t>結論</a:t>
            </a:r>
            <a:endParaRPr kumimoji="1" lang="en-US" altLang="ja-JP" dirty="0" smtClean="0">
              <a:solidFill>
                <a:srgbClr val="D9D9D9"/>
              </a:solidFill>
            </a:endParaRPr>
          </a:p>
          <a:p>
            <a:pPr lvl="1"/>
            <a:endParaRPr kumimoji="1" lang="en-US" altLang="ja-JP" dirty="0" smtClean="0">
              <a:solidFill>
                <a:schemeClr val="bg1">
                  <a:lumMod val="85000"/>
                </a:schemeClr>
              </a:solidFill>
            </a:endParaRPr>
          </a:p>
          <a:p>
            <a:pPr lvl="1"/>
            <a:endParaRPr kumimoji="1" lang="ja-JP" altLang="en-US" dirty="0"/>
          </a:p>
        </p:txBody>
      </p:sp>
      <p:sp>
        <p:nvSpPr>
          <p:cNvPr id="4" name="日付プレースホルダー 3"/>
          <p:cNvSpPr>
            <a:spLocks noGrp="1"/>
          </p:cNvSpPr>
          <p:nvPr>
            <p:ph type="dt" sz="half" idx="10"/>
          </p:nvPr>
        </p:nvSpPr>
        <p:spPr/>
        <p:txBody>
          <a:bodyPr/>
          <a:lstStyle/>
          <a:p>
            <a:fld id="{B0A81C81-1665-7E4C-83F6-53CABAABA433}" type="datetime1">
              <a:rPr lang="ja-JP" altLang="en-US" smtClean="0"/>
              <a:t>2014/12/04</a:t>
            </a:fld>
            <a:endParaRPr lang="en-US" dirty="0"/>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3</a:t>
            </a:fld>
            <a:endParaRPr lang="en-US"/>
          </a:p>
        </p:txBody>
      </p:sp>
      <p:sp>
        <p:nvSpPr>
          <p:cNvPr id="6" name="フッター プレースホルダー 5"/>
          <p:cNvSpPr>
            <a:spLocks noGrp="1"/>
          </p:cNvSpPr>
          <p:nvPr>
            <p:ph type="ftr" sz="quarter" idx="11"/>
          </p:nvPr>
        </p:nvSpPr>
        <p:spPr/>
        <p:txBody>
          <a:bodyPr/>
          <a:lstStyle/>
          <a:p>
            <a:r>
              <a:rPr kumimoji="1" lang="en-US" altLang="ja-JP" smtClean="0"/>
              <a:t>11CPSY</a:t>
            </a:r>
            <a:endParaRPr kumimoji="1" lang="ja-JP" altLang="en-US"/>
          </a:p>
        </p:txBody>
      </p:sp>
    </p:spTree>
    <p:extLst>
      <p:ext uri="{BB962C8B-B14F-4D97-AF65-F5344CB8AC3E}">
        <p14:creationId xmlns:p14="http://schemas.microsoft.com/office/powerpoint/2010/main" val="35075796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グラフの圧縮</a:t>
            </a:r>
            <a:endParaRPr kumimoji="1" lang="ja-JP" altLang="en-US" dirty="0"/>
          </a:p>
        </p:txBody>
      </p:sp>
      <p:grpSp>
        <p:nvGrpSpPr>
          <p:cNvPr id="72" name="グループ化 71"/>
          <p:cNvGrpSpPr/>
          <p:nvPr/>
        </p:nvGrpSpPr>
        <p:grpSpPr>
          <a:xfrm>
            <a:off x="5578294" y="1279808"/>
            <a:ext cx="2719014" cy="3077766"/>
            <a:chOff x="5436096" y="1503362"/>
            <a:chExt cx="2719014" cy="3077766"/>
          </a:xfrm>
        </p:grpSpPr>
        <p:grpSp>
          <p:nvGrpSpPr>
            <p:cNvPr id="66" name="グループ化 65"/>
            <p:cNvGrpSpPr/>
            <p:nvPr/>
          </p:nvGrpSpPr>
          <p:grpSpPr>
            <a:xfrm>
              <a:off x="5436096" y="1872694"/>
              <a:ext cx="2719014" cy="2708434"/>
              <a:chOff x="5436096" y="1556792"/>
              <a:chExt cx="2719014" cy="2708434"/>
            </a:xfrm>
          </p:grpSpPr>
          <p:sp>
            <p:nvSpPr>
              <p:cNvPr id="63" name="テキスト ボックス 62"/>
              <p:cNvSpPr txBox="1"/>
              <p:nvPr/>
            </p:nvSpPr>
            <p:spPr>
              <a:xfrm>
                <a:off x="5436096" y="1556792"/>
                <a:ext cx="2719014" cy="2708434"/>
              </a:xfrm>
              <a:prstGeom prst="rect">
                <a:avLst/>
              </a:prstGeom>
              <a:noFill/>
            </p:spPr>
            <p:txBody>
              <a:bodyPr wrap="none" rtlCol="0">
                <a:spAutoFit/>
              </a:bodyPr>
              <a:lstStyle/>
              <a:p>
                <a:r>
                  <a:rPr lang="en-US" altLang="ja-JP" dirty="0" smtClean="0">
                    <a:latin typeface="Calibri" panose="020F0502020204030204" pitchFamily="34" charset="0"/>
                  </a:rPr>
                  <a:t>       0   1   2   3   4   5   6   7</a:t>
                </a:r>
                <a:endParaRPr lang="en-US" altLang="ja-JP" sz="1200" dirty="0" smtClean="0">
                  <a:latin typeface="Calibri" panose="020F0502020204030204" pitchFamily="34" charset="0"/>
                </a:endParaRPr>
              </a:p>
              <a:p>
                <a:endParaRPr lang="en-US" altLang="ja-JP" sz="800" dirty="0" smtClean="0">
                  <a:latin typeface="Calibri" panose="020F0502020204030204" pitchFamily="34" charset="0"/>
                </a:endParaRPr>
              </a:p>
              <a:p>
                <a:r>
                  <a:rPr lang="en-US" altLang="ja-JP" dirty="0" smtClean="0">
                    <a:latin typeface="Calibri" panose="020F0502020204030204" pitchFamily="34" charset="0"/>
                  </a:rPr>
                  <a:t>0      0   </a:t>
                </a:r>
                <a:r>
                  <a:rPr lang="en-US" altLang="ja-JP" dirty="0" smtClean="0">
                    <a:solidFill>
                      <a:srgbClr val="FF0000"/>
                    </a:solidFill>
                    <a:latin typeface="Calibri" panose="020F0502020204030204" pitchFamily="34" charset="0"/>
                  </a:rPr>
                  <a:t>1   1   </a:t>
                </a:r>
                <a:r>
                  <a:rPr lang="en-US" altLang="ja-JP" dirty="0" smtClean="0">
                    <a:latin typeface="Calibri" panose="020F0502020204030204" pitchFamily="34" charset="0"/>
                  </a:rPr>
                  <a:t>0   </a:t>
                </a:r>
                <a:r>
                  <a:rPr lang="en-US" altLang="ja-JP" dirty="0" smtClean="0">
                    <a:solidFill>
                      <a:srgbClr val="FF0000"/>
                    </a:solidFill>
                    <a:latin typeface="Calibri" panose="020F0502020204030204" pitchFamily="34" charset="0"/>
                  </a:rPr>
                  <a:t>1   </a:t>
                </a:r>
                <a:r>
                  <a:rPr lang="en-US" altLang="ja-JP" dirty="0" smtClean="0">
                    <a:latin typeface="Calibri" panose="020F0502020204030204" pitchFamily="34" charset="0"/>
                  </a:rPr>
                  <a:t>0   0  </a:t>
                </a:r>
                <a:r>
                  <a:rPr lang="en-US" altLang="ja-JP" dirty="0" smtClean="0">
                    <a:solidFill>
                      <a:srgbClr val="FF0000"/>
                    </a:solidFill>
                    <a:latin typeface="Calibri" panose="020F0502020204030204" pitchFamily="34" charset="0"/>
                  </a:rPr>
                  <a:t> 1</a:t>
                </a:r>
                <a:endParaRPr lang="en-US" altLang="ja-JP" dirty="0">
                  <a:solidFill>
                    <a:srgbClr val="FF0000"/>
                  </a:solidFill>
                  <a:latin typeface="Calibri" panose="020F0502020204030204" pitchFamily="34" charset="0"/>
                </a:endParaRPr>
              </a:p>
              <a:p>
                <a:r>
                  <a:rPr lang="en-US" altLang="ja-JP" dirty="0" smtClean="0">
                    <a:latin typeface="Calibri" panose="020F0502020204030204" pitchFamily="34" charset="0"/>
                  </a:rPr>
                  <a:t>1      </a:t>
                </a:r>
                <a:r>
                  <a:rPr lang="en-US" altLang="ja-JP" dirty="0" smtClean="0">
                    <a:solidFill>
                      <a:srgbClr val="FF0000"/>
                    </a:solidFill>
                    <a:latin typeface="Calibri" panose="020F0502020204030204" pitchFamily="34" charset="0"/>
                  </a:rPr>
                  <a:t>1   </a:t>
                </a:r>
                <a:r>
                  <a:rPr lang="en-US" altLang="ja-JP" dirty="0" smtClean="0">
                    <a:latin typeface="Calibri" panose="020F0502020204030204" pitchFamily="34" charset="0"/>
                  </a:rPr>
                  <a:t>0   0   0   </a:t>
                </a:r>
                <a:r>
                  <a:rPr lang="en-US" altLang="ja-JP" dirty="0" smtClean="0">
                    <a:solidFill>
                      <a:srgbClr val="FF0000"/>
                    </a:solidFill>
                    <a:latin typeface="Calibri" panose="020F0502020204030204" pitchFamily="34" charset="0"/>
                  </a:rPr>
                  <a:t>1</a:t>
                </a:r>
                <a:r>
                  <a:rPr lang="en-US" altLang="ja-JP" dirty="0" smtClean="0">
                    <a:latin typeface="Calibri" panose="020F0502020204030204" pitchFamily="34" charset="0"/>
                  </a:rPr>
                  <a:t>   0   0   </a:t>
                </a:r>
                <a:r>
                  <a:rPr lang="en-US" altLang="ja-JP" dirty="0" smtClean="0">
                    <a:solidFill>
                      <a:srgbClr val="FF0000"/>
                    </a:solidFill>
                    <a:latin typeface="Calibri" panose="020F0502020204030204" pitchFamily="34" charset="0"/>
                  </a:rPr>
                  <a:t>1</a:t>
                </a:r>
              </a:p>
              <a:p>
                <a:r>
                  <a:rPr lang="en-US" altLang="ja-JP" dirty="0" smtClean="0">
                    <a:latin typeface="Calibri" panose="020F0502020204030204" pitchFamily="34" charset="0"/>
                  </a:rPr>
                  <a:t>2      </a:t>
                </a:r>
                <a:r>
                  <a:rPr lang="en-US" altLang="ja-JP" dirty="0" smtClean="0">
                    <a:solidFill>
                      <a:srgbClr val="FF0000"/>
                    </a:solidFill>
                    <a:latin typeface="Calibri" panose="020F0502020204030204" pitchFamily="34" charset="0"/>
                  </a:rPr>
                  <a:t>1 </a:t>
                </a:r>
                <a:r>
                  <a:rPr lang="en-US" altLang="ja-JP" dirty="0" smtClean="0">
                    <a:latin typeface="Calibri" panose="020F0502020204030204" pitchFamily="34" charset="0"/>
                  </a:rPr>
                  <a:t>  0   0   0   </a:t>
                </a:r>
                <a:r>
                  <a:rPr lang="en-US" altLang="ja-JP" dirty="0" smtClean="0">
                    <a:solidFill>
                      <a:srgbClr val="FF0000"/>
                    </a:solidFill>
                    <a:latin typeface="Calibri" panose="020F0502020204030204" pitchFamily="34" charset="0"/>
                  </a:rPr>
                  <a:t>1 </a:t>
                </a:r>
                <a:r>
                  <a:rPr lang="en-US" altLang="ja-JP" dirty="0" smtClean="0">
                    <a:latin typeface="Calibri" panose="020F0502020204030204" pitchFamily="34" charset="0"/>
                  </a:rPr>
                  <a:t>  0   0   0</a:t>
                </a:r>
                <a:endParaRPr lang="en-US" altLang="ja-JP" dirty="0">
                  <a:latin typeface="Calibri" panose="020F0502020204030204" pitchFamily="34" charset="0"/>
                </a:endParaRPr>
              </a:p>
              <a:p>
                <a:r>
                  <a:rPr lang="en-US" altLang="ja-JP" dirty="0" smtClean="0">
                    <a:latin typeface="Calibri" panose="020F0502020204030204" pitchFamily="34" charset="0"/>
                  </a:rPr>
                  <a:t>3      0   0   0   0   </a:t>
                </a:r>
                <a:r>
                  <a:rPr lang="en-US" altLang="ja-JP" dirty="0" smtClean="0">
                    <a:solidFill>
                      <a:srgbClr val="FF0000"/>
                    </a:solidFill>
                    <a:latin typeface="Calibri" panose="020F0502020204030204" pitchFamily="34" charset="0"/>
                  </a:rPr>
                  <a:t>1   </a:t>
                </a:r>
                <a:r>
                  <a:rPr lang="en-US" altLang="ja-JP" dirty="0" smtClean="0">
                    <a:latin typeface="Calibri" panose="020F0502020204030204" pitchFamily="34" charset="0"/>
                  </a:rPr>
                  <a:t>0   0   0</a:t>
                </a:r>
              </a:p>
              <a:p>
                <a:r>
                  <a:rPr lang="en-US" altLang="ja-JP" dirty="0" smtClean="0">
                    <a:latin typeface="Calibri" panose="020F0502020204030204" pitchFamily="34" charset="0"/>
                  </a:rPr>
                  <a:t>4      </a:t>
                </a:r>
                <a:r>
                  <a:rPr lang="en-US" altLang="ja-JP" dirty="0" smtClean="0">
                    <a:solidFill>
                      <a:srgbClr val="FF0000"/>
                    </a:solidFill>
                    <a:latin typeface="Calibri" panose="020F0502020204030204" pitchFamily="34" charset="0"/>
                  </a:rPr>
                  <a:t>1   1   1   1   </a:t>
                </a:r>
                <a:r>
                  <a:rPr lang="en-US" altLang="ja-JP" dirty="0" smtClean="0">
                    <a:latin typeface="Calibri" panose="020F0502020204030204" pitchFamily="34" charset="0"/>
                  </a:rPr>
                  <a:t>0   </a:t>
                </a:r>
                <a:r>
                  <a:rPr lang="en-US" altLang="ja-JP" dirty="0" smtClean="0">
                    <a:solidFill>
                      <a:srgbClr val="FF0000"/>
                    </a:solidFill>
                    <a:latin typeface="Calibri" panose="020F0502020204030204" pitchFamily="34" charset="0"/>
                  </a:rPr>
                  <a:t>1   1   </a:t>
                </a:r>
                <a:r>
                  <a:rPr lang="en-US" altLang="ja-JP" dirty="0" smtClean="0">
                    <a:latin typeface="Calibri" panose="020F0502020204030204" pitchFamily="34" charset="0"/>
                  </a:rPr>
                  <a:t>0</a:t>
                </a:r>
                <a:endParaRPr lang="en-US" altLang="ja-JP" dirty="0">
                  <a:latin typeface="Calibri" panose="020F0502020204030204" pitchFamily="34" charset="0"/>
                </a:endParaRPr>
              </a:p>
              <a:p>
                <a:r>
                  <a:rPr lang="en-US" altLang="ja-JP" dirty="0" smtClean="0">
                    <a:latin typeface="Calibri" panose="020F0502020204030204" pitchFamily="34" charset="0"/>
                  </a:rPr>
                  <a:t>5      0   0   0   0   </a:t>
                </a:r>
                <a:r>
                  <a:rPr lang="en-US" altLang="ja-JP" dirty="0" smtClean="0">
                    <a:solidFill>
                      <a:srgbClr val="FF0000"/>
                    </a:solidFill>
                    <a:latin typeface="Calibri" panose="020F0502020204030204" pitchFamily="34" charset="0"/>
                  </a:rPr>
                  <a:t>1   </a:t>
                </a:r>
                <a:r>
                  <a:rPr lang="en-US" altLang="ja-JP" dirty="0" smtClean="0">
                    <a:latin typeface="Calibri" panose="020F0502020204030204" pitchFamily="34" charset="0"/>
                  </a:rPr>
                  <a:t>0   </a:t>
                </a:r>
                <a:r>
                  <a:rPr lang="en-US" altLang="ja-JP" dirty="0" smtClean="0">
                    <a:solidFill>
                      <a:srgbClr val="FF0000"/>
                    </a:solidFill>
                    <a:latin typeface="Calibri" panose="020F0502020204030204" pitchFamily="34" charset="0"/>
                  </a:rPr>
                  <a:t>1 </a:t>
                </a:r>
                <a:r>
                  <a:rPr lang="en-US" altLang="ja-JP" dirty="0" smtClean="0">
                    <a:latin typeface="Calibri" panose="020F0502020204030204" pitchFamily="34" charset="0"/>
                  </a:rPr>
                  <a:t>  0</a:t>
                </a:r>
              </a:p>
              <a:p>
                <a:r>
                  <a:rPr lang="en-US" altLang="ja-JP" dirty="0" smtClean="0">
                    <a:latin typeface="Calibri" panose="020F0502020204030204" pitchFamily="34" charset="0"/>
                  </a:rPr>
                  <a:t>6      0   0   0   0   </a:t>
                </a:r>
                <a:r>
                  <a:rPr lang="en-US" altLang="ja-JP" dirty="0" smtClean="0">
                    <a:solidFill>
                      <a:srgbClr val="FF0000"/>
                    </a:solidFill>
                    <a:latin typeface="Calibri" panose="020F0502020204030204" pitchFamily="34" charset="0"/>
                  </a:rPr>
                  <a:t>1   1  </a:t>
                </a:r>
                <a:r>
                  <a:rPr lang="ja-JP" altLang="en-US" dirty="0" smtClean="0">
                    <a:solidFill>
                      <a:srgbClr val="FF0000"/>
                    </a:solidFill>
                    <a:latin typeface="Calibri" panose="020F0502020204030204" pitchFamily="34" charset="0"/>
                  </a:rPr>
                  <a:t> </a:t>
                </a:r>
                <a:r>
                  <a:rPr lang="en-US" altLang="ja-JP" dirty="0" smtClean="0">
                    <a:latin typeface="Calibri" panose="020F0502020204030204" pitchFamily="34" charset="0"/>
                  </a:rPr>
                  <a:t>0   0</a:t>
                </a:r>
                <a:endParaRPr lang="en-US" altLang="ja-JP" dirty="0">
                  <a:latin typeface="Calibri" panose="020F0502020204030204" pitchFamily="34" charset="0"/>
                </a:endParaRPr>
              </a:p>
              <a:p>
                <a:r>
                  <a:rPr lang="en-US" altLang="ja-JP" dirty="0" smtClean="0">
                    <a:latin typeface="Calibri" panose="020F0502020204030204" pitchFamily="34" charset="0"/>
                  </a:rPr>
                  <a:t>7      </a:t>
                </a:r>
                <a:r>
                  <a:rPr lang="en-US" altLang="ja-JP" dirty="0" smtClean="0">
                    <a:solidFill>
                      <a:srgbClr val="FF0000"/>
                    </a:solidFill>
                    <a:latin typeface="Calibri" panose="020F0502020204030204" pitchFamily="34" charset="0"/>
                  </a:rPr>
                  <a:t>1   1   </a:t>
                </a:r>
                <a:r>
                  <a:rPr lang="en-US" altLang="ja-JP" dirty="0" smtClean="0">
                    <a:latin typeface="Calibri" panose="020F0502020204030204" pitchFamily="34" charset="0"/>
                  </a:rPr>
                  <a:t>0   0   0   0   0   0</a:t>
                </a:r>
                <a:endParaRPr lang="ja-JP" altLang="en-US" dirty="0">
                  <a:latin typeface="Calibri" panose="020F0502020204030204" pitchFamily="34" charset="0"/>
                </a:endParaRPr>
              </a:p>
            </p:txBody>
          </p:sp>
          <p:sp>
            <p:nvSpPr>
              <p:cNvPr id="64" name="大かっこ 63"/>
              <p:cNvSpPr/>
              <p:nvPr/>
            </p:nvSpPr>
            <p:spPr>
              <a:xfrm>
                <a:off x="5792311" y="1978927"/>
                <a:ext cx="2362799" cy="2242161"/>
              </a:xfrm>
              <a:prstGeom prst="bracketPair">
                <a:avLst>
                  <a:gd name="adj" fmla="val 2882"/>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latin typeface="Calibri" panose="020F0502020204030204" pitchFamily="34" charset="0"/>
                </a:endParaRPr>
              </a:p>
            </p:txBody>
          </p:sp>
        </p:grpSp>
        <p:sp>
          <p:nvSpPr>
            <p:cNvPr id="71" name="テキスト ボックス 70"/>
            <p:cNvSpPr txBox="1"/>
            <p:nvPr/>
          </p:nvSpPr>
          <p:spPr>
            <a:xfrm>
              <a:off x="6354580" y="1503362"/>
              <a:ext cx="1107996" cy="369332"/>
            </a:xfrm>
            <a:prstGeom prst="rect">
              <a:avLst/>
            </a:prstGeom>
            <a:noFill/>
          </p:spPr>
          <p:txBody>
            <a:bodyPr wrap="none" rtlCol="0">
              <a:spAutoFit/>
            </a:bodyPr>
            <a:lstStyle/>
            <a:p>
              <a:r>
                <a:rPr kumimoji="1" lang="ja-JP" altLang="en-US" dirty="0" smtClean="0"/>
                <a:t>隣接行列</a:t>
              </a:r>
              <a:endParaRPr kumimoji="1" lang="ja-JP" altLang="en-US" dirty="0"/>
            </a:p>
          </p:txBody>
        </p:sp>
      </p:grpSp>
      <p:sp>
        <p:nvSpPr>
          <p:cNvPr id="81" name="等号 80"/>
          <p:cNvSpPr/>
          <p:nvPr/>
        </p:nvSpPr>
        <p:spPr>
          <a:xfrm>
            <a:off x="4499992" y="2773398"/>
            <a:ext cx="720080" cy="649880"/>
          </a:xfrm>
          <a:prstGeom prst="mathEqual">
            <a:avLst>
              <a:gd name="adj1" fmla="val 13324"/>
              <a:gd name="adj2" fmla="val 18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Calibri" panose="020F0502020204030204" pitchFamily="34" charset="0"/>
            </a:endParaRPr>
          </a:p>
        </p:txBody>
      </p:sp>
      <p:sp>
        <p:nvSpPr>
          <p:cNvPr id="190" name="テキスト ボックス 189"/>
          <p:cNvSpPr txBox="1"/>
          <p:nvPr/>
        </p:nvSpPr>
        <p:spPr>
          <a:xfrm>
            <a:off x="482671" y="4824531"/>
            <a:ext cx="3983144" cy="369332"/>
          </a:xfrm>
          <a:prstGeom prst="rect">
            <a:avLst/>
          </a:prstGeom>
          <a:noFill/>
        </p:spPr>
        <p:txBody>
          <a:bodyPr wrap="none" rtlCol="0">
            <a:spAutoFit/>
          </a:bodyPr>
          <a:lstStyle/>
          <a:p>
            <a:r>
              <a:rPr lang="ja-JP" altLang="en-US" dirty="0" smtClean="0"/>
              <a:t>行オフセット配列</a:t>
            </a:r>
            <a:r>
              <a:rPr lang="en-US" altLang="ja-JP" dirty="0" smtClean="0"/>
              <a:t> R (Length:</a:t>
            </a:r>
            <a:r>
              <a:rPr lang="ja-JP" altLang="en-US" dirty="0" smtClean="0"/>
              <a:t>頂点数</a:t>
            </a:r>
            <a:r>
              <a:rPr lang="en-US" altLang="ja-JP" dirty="0" smtClean="0"/>
              <a:t>+1)</a:t>
            </a:r>
            <a:endParaRPr kumimoji="1" lang="ja-JP" altLang="en-US" dirty="0"/>
          </a:p>
        </p:txBody>
      </p:sp>
      <p:sp>
        <p:nvSpPr>
          <p:cNvPr id="201" name="テキスト ボックス 200"/>
          <p:cNvSpPr txBox="1"/>
          <p:nvPr/>
        </p:nvSpPr>
        <p:spPr>
          <a:xfrm>
            <a:off x="5205541" y="4999905"/>
            <a:ext cx="3429144" cy="646331"/>
          </a:xfrm>
          <a:prstGeom prst="rect">
            <a:avLst/>
          </a:prstGeom>
          <a:noFill/>
        </p:spPr>
        <p:txBody>
          <a:bodyPr wrap="none" rtlCol="0">
            <a:spAutoFit/>
          </a:bodyPr>
          <a:lstStyle/>
          <a:p>
            <a:pPr algn="ctr"/>
            <a:r>
              <a:rPr lang="ja-JP" altLang="en-US" dirty="0" smtClean="0"/>
              <a:t>隣接</a:t>
            </a:r>
            <a:r>
              <a:rPr lang="ja-JP" altLang="en-US" dirty="0"/>
              <a:t>行列</a:t>
            </a:r>
            <a:r>
              <a:rPr kumimoji="1" lang="ja-JP" altLang="en-US" dirty="0" smtClean="0"/>
              <a:t>の</a:t>
            </a:r>
            <a:r>
              <a:rPr kumimoji="1" lang="en-US" altLang="ja-JP" dirty="0" smtClean="0">
                <a:solidFill>
                  <a:srgbClr val="FF0000"/>
                </a:solidFill>
              </a:rPr>
              <a:t>CSR</a:t>
            </a:r>
            <a:endParaRPr kumimoji="1" lang="en-US" altLang="ja-JP" dirty="0" smtClean="0"/>
          </a:p>
          <a:p>
            <a:r>
              <a:rPr lang="en-US" altLang="ja-JP" dirty="0" smtClean="0"/>
              <a:t>CSR: Compressed </a:t>
            </a:r>
            <a:r>
              <a:rPr lang="en-US" altLang="ja-JP" dirty="0"/>
              <a:t>Sparse </a:t>
            </a:r>
            <a:r>
              <a:rPr lang="en-US" altLang="ja-JP" dirty="0" smtClean="0"/>
              <a:t>Row</a:t>
            </a:r>
            <a:endParaRPr kumimoji="1" lang="ja-JP" altLang="en-US" dirty="0"/>
          </a:p>
        </p:txBody>
      </p:sp>
      <p:graphicFrame>
        <p:nvGraphicFramePr>
          <p:cNvPr id="124" name="表 123"/>
          <p:cNvGraphicFramePr>
            <a:graphicFrameLocks noGrp="1"/>
          </p:cNvGraphicFramePr>
          <p:nvPr>
            <p:extLst>
              <p:ext uri="{D42A27DB-BD31-4B8C-83A1-F6EECF244321}">
                <p14:modId xmlns:p14="http://schemas.microsoft.com/office/powerpoint/2010/main" val="2001860064"/>
              </p:ext>
            </p:extLst>
          </p:nvPr>
        </p:nvGraphicFramePr>
        <p:xfrm>
          <a:off x="827584" y="5328587"/>
          <a:ext cx="3059055" cy="259080"/>
        </p:xfrm>
        <a:graphic>
          <a:graphicData uri="http://schemas.openxmlformats.org/drawingml/2006/table">
            <a:tbl>
              <a:tblPr firstRow="1" bandRow="1">
                <a:tableStyleId>{5940675A-B579-460E-94D1-54222C63F5DA}</a:tableStyleId>
              </a:tblPr>
              <a:tblGrid>
                <a:gridCol w="339895"/>
                <a:gridCol w="339895"/>
                <a:gridCol w="339895"/>
                <a:gridCol w="339895"/>
                <a:gridCol w="339895"/>
                <a:gridCol w="339895"/>
                <a:gridCol w="339895"/>
                <a:gridCol w="339895"/>
                <a:gridCol w="339895"/>
              </a:tblGrid>
              <a:tr h="123699">
                <a:tc>
                  <a:txBody>
                    <a:bodyPr/>
                    <a:lstStyle/>
                    <a:p>
                      <a:pPr algn="ctr"/>
                      <a:r>
                        <a:rPr kumimoji="1" lang="en-US" altLang="ja-JP" sz="1100" dirty="0" smtClean="0"/>
                        <a:t>0</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4</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7</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9</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10</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16</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18</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20</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22</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77152904"/>
              </p:ext>
            </p:extLst>
          </p:nvPr>
        </p:nvGraphicFramePr>
        <p:xfrm>
          <a:off x="824121" y="6264691"/>
          <a:ext cx="7473180" cy="259080"/>
        </p:xfrm>
        <a:graphic>
          <a:graphicData uri="http://schemas.openxmlformats.org/drawingml/2006/table">
            <a:tbl>
              <a:tblPr firstRow="1" bandRow="1">
                <a:tableStyleId>{5940675A-B579-460E-94D1-54222C63F5DA}</a:tableStyleId>
              </a:tblPr>
              <a:tblGrid>
                <a:gridCol w="339690"/>
                <a:gridCol w="339690"/>
                <a:gridCol w="339690"/>
                <a:gridCol w="339690"/>
                <a:gridCol w="339690"/>
                <a:gridCol w="339690"/>
                <a:gridCol w="339690"/>
                <a:gridCol w="339690"/>
                <a:gridCol w="339690"/>
                <a:gridCol w="339690"/>
                <a:gridCol w="339690"/>
                <a:gridCol w="339690"/>
                <a:gridCol w="339690"/>
                <a:gridCol w="339690"/>
                <a:gridCol w="339690"/>
                <a:gridCol w="339690"/>
                <a:gridCol w="339690"/>
                <a:gridCol w="339690"/>
                <a:gridCol w="339690"/>
                <a:gridCol w="339690"/>
                <a:gridCol w="339690"/>
                <a:gridCol w="339690"/>
              </a:tblGrid>
              <a:tr h="0">
                <a:tc>
                  <a:txBody>
                    <a:bodyPr/>
                    <a:lstStyle/>
                    <a:p>
                      <a:pPr algn="ctr"/>
                      <a:r>
                        <a:rPr kumimoji="1" lang="en-US" altLang="ja-JP" sz="1100" dirty="0" smtClean="0"/>
                        <a:t>1</a:t>
                      </a:r>
                      <a:endParaRPr kumimoji="1" lang="ja-JP" altLang="en-US" sz="1100" dirty="0"/>
                    </a:p>
                  </a:txBody>
                  <a:tcPr>
                    <a:lnL w="28575" cap="flat" cmpd="sng" algn="ctr">
                      <a:solidFill>
                        <a:srgbClr val="FF0000"/>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2</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4</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7</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0</a:t>
                      </a:r>
                      <a:endParaRPr kumimoji="1" lang="ja-JP" altLang="en-US" sz="1100" dirty="0"/>
                    </a:p>
                  </a:txBody>
                  <a:tcPr>
                    <a:lnL w="28575" cap="flat" cmpd="sng" algn="ctr">
                      <a:solidFill>
                        <a:srgbClr val="FF0000"/>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4</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7</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0</a:t>
                      </a:r>
                      <a:endParaRPr kumimoji="1" lang="ja-JP" altLang="en-US" sz="1100" dirty="0"/>
                    </a:p>
                  </a:txBody>
                  <a:tcPr>
                    <a:lnL w="28575" cap="flat" cmpd="sng" algn="ctr">
                      <a:solidFill>
                        <a:srgbClr val="FF0000"/>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4</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4</a:t>
                      </a:r>
                      <a:endParaRPr kumimoji="1" lang="ja-JP" altLang="en-US" sz="1100" dirty="0"/>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0</a:t>
                      </a:r>
                      <a:endParaRPr kumimoji="1" lang="ja-JP" altLang="en-US" sz="1100" dirty="0"/>
                    </a:p>
                  </a:txBody>
                  <a:tcPr>
                    <a:lnL w="28575" cap="flat" cmpd="sng" algn="ctr">
                      <a:solidFill>
                        <a:srgbClr val="FF0000"/>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1</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2</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3</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5</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6</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4</a:t>
                      </a:r>
                      <a:endParaRPr kumimoji="1" lang="ja-JP" altLang="en-US" sz="1100" dirty="0"/>
                    </a:p>
                  </a:txBody>
                  <a:tcPr>
                    <a:lnL w="28575" cap="flat" cmpd="sng" algn="ctr">
                      <a:solidFill>
                        <a:srgbClr val="FF0000"/>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6</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4</a:t>
                      </a:r>
                      <a:endParaRPr kumimoji="1" lang="ja-JP" altLang="en-US" sz="1100" dirty="0"/>
                    </a:p>
                  </a:txBody>
                  <a:tcPr>
                    <a:lnL w="28575" cap="flat" cmpd="sng" algn="ctr">
                      <a:solidFill>
                        <a:srgbClr val="FF0000"/>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5</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0</a:t>
                      </a:r>
                      <a:endParaRPr kumimoji="1" lang="ja-JP" altLang="en-US" sz="1100" dirty="0"/>
                    </a:p>
                  </a:txBody>
                  <a:tcPr>
                    <a:lnL w="28575" cap="flat" cmpd="sng" algn="ctr">
                      <a:solidFill>
                        <a:srgbClr val="FF0000"/>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1</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r>
            </a:tbl>
          </a:graphicData>
        </a:graphic>
      </p:graphicFrame>
      <p:grpSp>
        <p:nvGrpSpPr>
          <p:cNvPr id="44" name="図形グループ 43"/>
          <p:cNvGrpSpPr/>
          <p:nvPr/>
        </p:nvGrpSpPr>
        <p:grpSpPr>
          <a:xfrm>
            <a:off x="944010" y="1804290"/>
            <a:ext cx="2952329" cy="2430286"/>
            <a:chOff x="1064270" y="3743690"/>
            <a:chExt cx="2952329" cy="2430286"/>
          </a:xfrm>
        </p:grpSpPr>
        <p:sp>
          <p:nvSpPr>
            <p:cNvPr id="45" name="円/楕円 44"/>
            <p:cNvSpPr/>
            <p:nvPr/>
          </p:nvSpPr>
          <p:spPr>
            <a:xfrm>
              <a:off x="2072383" y="3743690"/>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46" name="円/楕円 45"/>
            <p:cNvSpPr/>
            <p:nvPr/>
          </p:nvSpPr>
          <p:spPr>
            <a:xfrm>
              <a:off x="1064271" y="4103730"/>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1</a:t>
              </a:r>
              <a:endParaRPr kumimoji="1" lang="ja-JP" altLang="en-US" dirty="0">
                <a:latin typeface="Calibri" panose="020F0502020204030204" pitchFamily="34" charset="0"/>
              </a:endParaRPr>
            </a:p>
          </p:txBody>
        </p:sp>
        <p:sp>
          <p:nvSpPr>
            <p:cNvPr id="47" name="円/楕円 46"/>
            <p:cNvSpPr/>
            <p:nvPr/>
          </p:nvSpPr>
          <p:spPr>
            <a:xfrm>
              <a:off x="1064271" y="4967826"/>
              <a:ext cx="504056" cy="504056"/>
            </a:xfrm>
            <a:prstGeom prst="ellipse">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2</a:t>
              </a:r>
              <a:endParaRPr kumimoji="1" lang="ja-JP" altLang="en-US" dirty="0">
                <a:latin typeface="Calibri" panose="020F0502020204030204" pitchFamily="34" charset="0"/>
              </a:endParaRPr>
            </a:p>
          </p:txBody>
        </p:sp>
        <p:sp>
          <p:nvSpPr>
            <p:cNvPr id="48" name="円/楕円 47"/>
            <p:cNvSpPr/>
            <p:nvPr/>
          </p:nvSpPr>
          <p:spPr>
            <a:xfrm>
              <a:off x="1640335" y="5543890"/>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49" name="円/楕円 48"/>
            <p:cNvSpPr/>
            <p:nvPr/>
          </p:nvSpPr>
          <p:spPr>
            <a:xfrm>
              <a:off x="2504431" y="5669920"/>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4</a:t>
              </a:r>
              <a:endParaRPr kumimoji="1" lang="ja-JP" altLang="en-US" dirty="0">
                <a:latin typeface="Calibri" panose="020F0502020204030204" pitchFamily="34" charset="0"/>
              </a:endParaRPr>
            </a:p>
          </p:txBody>
        </p:sp>
        <p:sp>
          <p:nvSpPr>
            <p:cNvPr id="50" name="円/楕円 49"/>
            <p:cNvSpPr/>
            <p:nvPr/>
          </p:nvSpPr>
          <p:spPr>
            <a:xfrm>
              <a:off x="3440535" y="5327866"/>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5</a:t>
              </a:r>
              <a:endParaRPr kumimoji="1" lang="ja-JP" altLang="en-US" dirty="0">
                <a:latin typeface="Calibri" panose="020F0502020204030204" pitchFamily="34" charset="0"/>
              </a:endParaRPr>
            </a:p>
          </p:txBody>
        </p:sp>
        <p:sp>
          <p:nvSpPr>
            <p:cNvPr id="51" name="円/楕円 50"/>
            <p:cNvSpPr/>
            <p:nvPr/>
          </p:nvSpPr>
          <p:spPr>
            <a:xfrm>
              <a:off x="3512543" y="4391762"/>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6</a:t>
              </a:r>
              <a:endParaRPr kumimoji="1" lang="ja-JP" altLang="en-US" dirty="0">
                <a:latin typeface="Calibri" panose="020F0502020204030204" pitchFamily="34" charset="0"/>
              </a:endParaRPr>
            </a:p>
          </p:txBody>
        </p:sp>
        <p:sp>
          <p:nvSpPr>
            <p:cNvPr id="52" name="円/楕円 51"/>
            <p:cNvSpPr/>
            <p:nvPr/>
          </p:nvSpPr>
          <p:spPr>
            <a:xfrm>
              <a:off x="2936479" y="3887706"/>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7</a:t>
              </a:r>
              <a:endParaRPr kumimoji="1" lang="ja-JP" altLang="en-US" dirty="0">
                <a:latin typeface="Calibri" panose="020F0502020204030204" pitchFamily="34" charset="0"/>
              </a:endParaRPr>
            </a:p>
          </p:txBody>
        </p:sp>
        <p:cxnSp>
          <p:nvCxnSpPr>
            <p:cNvPr id="53" name="曲線コネクタ 52"/>
            <p:cNvCxnSpPr>
              <a:stCxn id="45" idx="1"/>
              <a:endCxn id="46" idx="0"/>
            </p:cNvCxnSpPr>
            <p:nvPr/>
          </p:nvCxnSpPr>
          <p:spPr>
            <a:xfrm rot="16200000" flipH="1" flipV="1">
              <a:off x="1588138" y="3545667"/>
              <a:ext cx="286223" cy="829901"/>
            </a:xfrm>
            <a:prstGeom prst="curvedConnector3">
              <a:avLst>
                <a:gd name="adj1" fmla="val -17635"/>
              </a:avLst>
            </a:prstGeom>
            <a:ln/>
          </p:spPr>
          <p:style>
            <a:lnRef idx="2">
              <a:schemeClr val="dk1"/>
            </a:lnRef>
            <a:fillRef idx="1">
              <a:schemeClr val="lt1"/>
            </a:fillRef>
            <a:effectRef idx="0">
              <a:schemeClr val="dk1"/>
            </a:effectRef>
            <a:fontRef idx="minor">
              <a:schemeClr val="dk1"/>
            </a:fontRef>
          </p:style>
        </p:cxnSp>
        <p:cxnSp>
          <p:nvCxnSpPr>
            <p:cNvPr id="54" name="曲線コネクタ 53"/>
            <p:cNvCxnSpPr>
              <a:stCxn id="45" idx="3"/>
              <a:endCxn id="47" idx="6"/>
            </p:cNvCxnSpPr>
            <p:nvPr/>
          </p:nvCxnSpPr>
          <p:spPr>
            <a:xfrm rot="5400000">
              <a:off x="1334302" y="4407955"/>
              <a:ext cx="1045925" cy="577873"/>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55" name="曲線コネクタ 54"/>
            <p:cNvCxnSpPr>
              <a:stCxn id="46" idx="2"/>
              <a:endCxn id="49" idx="3"/>
            </p:cNvCxnSpPr>
            <p:nvPr/>
          </p:nvCxnSpPr>
          <p:spPr>
            <a:xfrm rot="10800000" flipH="1" flipV="1">
              <a:off x="1064270" y="4355758"/>
              <a:ext cx="1513977" cy="1744400"/>
            </a:xfrm>
            <a:prstGeom prst="curvedConnector4">
              <a:avLst>
                <a:gd name="adj1" fmla="val -11696"/>
                <a:gd name="adj2" fmla="val 112168"/>
              </a:avLst>
            </a:prstGeom>
            <a:ln/>
          </p:spPr>
          <p:style>
            <a:lnRef idx="2">
              <a:schemeClr val="dk1"/>
            </a:lnRef>
            <a:fillRef idx="1">
              <a:schemeClr val="lt1"/>
            </a:fillRef>
            <a:effectRef idx="0">
              <a:schemeClr val="dk1"/>
            </a:effectRef>
            <a:fontRef idx="minor">
              <a:schemeClr val="dk1"/>
            </a:fontRef>
          </p:style>
        </p:cxnSp>
        <p:cxnSp>
          <p:nvCxnSpPr>
            <p:cNvPr id="56" name="曲線コネクタ 55"/>
            <p:cNvCxnSpPr>
              <a:stCxn id="47" idx="6"/>
              <a:endCxn id="49" idx="1"/>
            </p:cNvCxnSpPr>
            <p:nvPr/>
          </p:nvCxnSpPr>
          <p:spPr>
            <a:xfrm>
              <a:off x="1568327" y="5219854"/>
              <a:ext cx="1009921" cy="523882"/>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57" name="曲線コネクタ 56"/>
            <p:cNvCxnSpPr>
              <a:stCxn id="48" idx="7"/>
              <a:endCxn id="49" idx="1"/>
            </p:cNvCxnSpPr>
            <p:nvPr/>
          </p:nvCxnSpPr>
          <p:spPr>
            <a:xfrm rot="16200000" flipH="1">
              <a:off x="2261396" y="5426885"/>
              <a:ext cx="126029" cy="507674"/>
            </a:xfrm>
            <a:prstGeom prst="curvedConnector3">
              <a:avLst>
                <a:gd name="adj1" fmla="val -35578"/>
              </a:avLst>
            </a:prstGeom>
            <a:ln/>
          </p:spPr>
          <p:style>
            <a:lnRef idx="2">
              <a:schemeClr val="dk1"/>
            </a:lnRef>
            <a:fillRef idx="1">
              <a:schemeClr val="lt1"/>
            </a:fillRef>
            <a:effectRef idx="0">
              <a:schemeClr val="dk1"/>
            </a:effectRef>
            <a:fontRef idx="minor">
              <a:schemeClr val="dk1"/>
            </a:fontRef>
          </p:style>
        </p:cxnSp>
        <p:cxnSp>
          <p:nvCxnSpPr>
            <p:cNvPr id="58" name="曲線コネクタ 57"/>
            <p:cNvCxnSpPr>
              <a:stCxn id="49" idx="6"/>
              <a:endCxn id="50" idx="3"/>
            </p:cNvCxnSpPr>
            <p:nvPr/>
          </p:nvCxnSpPr>
          <p:spPr>
            <a:xfrm flipV="1">
              <a:off x="3008487" y="5758106"/>
              <a:ext cx="505865" cy="163842"/>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59" name="曲線コネクタ 58"/>
            <p:cNvCxnSpPr>
              <a:stCxn id="50" idx="6"/>
              <a:endCxn id="51" idx="6"/>
            </p:cNvCxnSpPr>
            <p:nvPr/>
          </p:nvCxnSpPr>
          <p:spPr>
            <a:xfrm flipV="1">
              <a:off x="3944591" y="4643790"/>
              <a:ext cx="72008" cy="936104"/>
            </a:xfrm>
            <a:prstGeom prst="curvedConnector3">
              <a:avLst>
                <a:gd name="adj1" fmla="val 292268"/>
              </a:avLst>
            </a:prstGeom>
            <a:ln/>
          </p:spPr>
          <p:style>
            <a:lnRef idx="2">
              <a:schemeClr val="dk1"/>
            </a:lnRef>
            <a:fillRef idx="1">
              <a:schemeClr val="lt1"/>
            </a:fillRef>
            <a:effectRef idx="0">
              <a:schemeClr val="dk1"/>
            </a:effectRef>
            <a:fontRef idx="minor">
              <a:schemeClr val="dk1"/>
            </a:fontRef>
          </p:style>
        </p:cxnSp>
        <p:cxnSp>
          <p:nvCxnSpPr>
            <p:cNvPr id="60" name="曲線コネクタ 59"/>
            <p:cNvCxnSpPr>
              <a:stCxn id="49" idx="7"/>
              <a:endCxn id="51" idx="2"/>
            </p:cNvCxnSpPr>
            <p:nvPr/>
          </p:nvCxnSpPr>
          <p:spPr>
            <a:xfrm rot="5400000" flipH="1" flipV="1">
              <a:off x="2673633" y="4904827"/>
              <a:ext cx="1099946" cy="577873"/>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62" name="曲線コネクタ 61"/>
            <p:cNvCxnSpPr>
              <a:stCxn id="45" idx="7"/>
              <a:endCxn id="52" idx="0"/>
            </p:cNvCxnSpPr>
            <p:nvPr/>
          </p:nvCxnSpPr>
          <p:spPr>
            <a:xfrm rot="16200000" flipH="1">
              <a:off x="2810464" y="3509664"/>
              <a:ext cx="70199" cy="685885"/>
            </a:xfrm>
            <a:prstGeom prst="curvedConnector3">
              <a:avLst>
                <a:gd name="adj1" fmla="val -118915"/>
              </a:avLst>
            </a:prstGeom>
            <a:ln/>
          </p:spPr>
          <p:style>
            <a:lnRef idx="2">
              <a:schemeClr val="dk1"/>
            </a:lnRef>
            <a:fillRef idx="1">
              <a:schemeClr val="lt1"/>
            </a:fillRef>
            <a:effectRef idx="0">
              <a:schemeClr val="dk1"/>
            </a:effectRef>
            <a:fontRef idx="minor">
              <a:schemeClr val="dk1"/>
            </a:fontRef>
          </p:style>
        </p:cxnSp>
        <p:cxnSp>
          <p:nvCxnSpPr>
            <p:cNvPr id="65" name="曲線コネクタ 64"/>
            <p:cNvCxnSpPr>
              <a:stCxn id="45" idx="6"/>
              <a:endCxn id="49" idx="0"/>
            </p:cNvCxnSpPr>
            <p:nvPr/>
          </p:nvCxnSpPr>
          <p:spPr>
            <a:xfrm>
              <a:off x="2576439" y="3995718"/>
              <a:ext cx="180020" cy="1674201"/>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67" name="曲線コネクタ 66"/>
            <p:cNvCxnSpPr>
              <a:stCxn id="52" idx="7"/>
              <a:endCxn id="46" idx="1"/>
            </p:cNvCxnSpPr>
            <p:nvPr/>
          </p:nvCxnSpPr>
          <p:spPr>
            <a:xfrm rot="16200000" flipH="1" flipV="1">
              <a:off x="2144391" y="2955220"/>
              <a:ext cx="216024" cy="2228630"/>
            </a:xfrm>
            <a:prstGeom prst="curvedConnector3">
              <a:avLst>
                <a:gd name="adj1" fmla="val -230293"/>
              </a:avLst>
            </a:prstGeom>
            <a:ln/>
          </p:spPr>
          <p:style>
            <a:lnRef idx="2">
              <a:schemeClr val="dk1"/>
            </a:lnRef>
            <a:fillRef idx="1">
              <a:schemeClr val="lt1"/>
            </a:fillRef>
            <a:effectRef idx="0">
              <a:schemeClr val="dk1"/>
            </a:effectRef>
            <a:fontRef idx="minor">
              <a:schemeClr val="dk1"/>
            </a:fontRef>
          </p:style>
        </p:cxnSp>
      </p:grpSp>
      <p:sp>
        <p:nvSpPr>
          <p:cNvPr id="19" name="日付プレースホルダー 18"/>
          <p:cNvSpPr>
            <a:spLocks noGrp="1"/>
          </p:cNvSpPr>
          <p:nvPr>
            <p:ph type="dt" sz="half" idx="10"/>
          </p:nvPr>
        </p:nvSpPr>
        <p:spPr/>
        <p:txBody>
          <a:bodyPr/>
          <a:lstStyle/>
          <a:p>
            <a:fld id="{57824FFE-1339-CD49-98BA-B340EAC08F5A}" type="datetime1">
              <a:rPr lang="ja-JP" altLang="en-US" smtClean="0"/>
              <a:t>2014/12/04</a:t>
            </a:fld>
            <a:endParaRPr lang="en-US"/>
          </a:p>
        </p:txBody>
      </p:sp>
      <p:sp>
        <p:nvSpPr>
          <p:cNvPr id="20" name="スライド番号プレースホルダー 19"/>
          <p:cNvSpPr>
            <a:spLocks noGrp="1"/>
          </p:cNvSpPr>
          <p:nvPr>
            <p:ph type="sldNum" sz="quarter" idx="12"/>
          </p:nvPr>
        </p:nvSpPr>
        <p:spPr/>
        <p:txBody>
          <a:bodyPr/>
          <a:lstStyle/>
          <a:p>
            <a:fld id="{0CFEC368-1D7A-4F81-ABF6-AE0E36BAF64C}" type="slidenum">
              <a:rPr lang="en-US" smtClean="0"/>
              <a:pPr/>
              <a:t>30</a:t>
            </a:fld>
            <a:endParaRPr lang="en-US"/>
          </a:p>
        </p:txBody>
      </p:sp>
      <p:cxnSp>
        <p:nvCxnSpPr>
          <p:cNvPr id="24" name="直線コネクタ 23"/>
          <p:cNvCxnSpPr/>
          <p:nvPr/>
        </p:nvCxnSpPr>
        <p:spPr>
          <a:xfrm>
            <a:off x="0" y="4638261"/>
            <a:ext cx="9144000" cy="0"/>
          </a:xfrm>
          <a:prstGeom prst="line">
            <a:avLst/>
          </a:prstGeom>
          <a:ln>
            <a:prstDash val="dash"/>
          </a:ln>
        </p:spPr>
        <p:style>
          <a:lnRef idx="2">
            <a:schemeClr val="dk1"/>
          </a:lnRef>
          <a:fillRef idx="1">
            <a:schemeClr val="lt1"/>
          </a:fillRef>
          <a:effectRef idx="0">
            <a:schemeClr val="dk1"/>
          </a:effectRef>
          <a:fontRef idx="minor">
            <a:schemeClr val="dk1"/>
          </a:fontRef>
        </p:style>
      </p:cxnSp>
      <p:sp>
        <p:nvSpPr>
          <p:cNvPr id="208" name="下矢印 207"/>
          <p:cNvSpPr/>
          <p:nvPr/>
        </p:nvSpPr>
        <p:spPr>
          <a:xfrm>
            <a:off x="6876256" y="4471958"/>
            <a:ext cx="449707" cy="3251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0" name="直線矢印コネクタ 29"/>
          <p:cNvCxnSpPr/>
          <p:nvPr/>
        </p:nvCxnSpPr>
        <p:spPr>
          <a:xfrm flipH="1">
            <a:off x="824125" y="5587667"/>
            <a:ext cx="193703" cy="677024"/>
          </a:xfrm>
          <a:prstGeom prst="straightConnector1">
            <a:avLst/>
          </a:prstGeom>
          <a:ln>
            <a:prstDash val="dash"/>
            <a:tailEnd type="arrow"/>
          </a:ln>
        </p:spPr>
        <p:style>
          <a:lnRef idx="2">
            <a:schemeClr val="dk1"/>
          </a:lnRef>
          <a:fillRef idx="1">
            <a:schemeClr val="lt1"/>
          </a:fillRef>
          <a:effectRef idx="0">
            <a:schemeClr val="dk1"/>
          </a:effectRef>
          <a:fontRef idx="minor">
            <a:schemeClr val="dk1"/>
          </a:fontRef>
        </p:style>
      </p:cxnSp>
      <p:cxnSp>
        <p:nvCxnSpPr>
          <p:cNvPr id="41" name="直線矢印コネクタ 40"/>
          <p:cNvCxnSpPr/>
          <p:nvPr/>
        </p:nvCxnSpPr>
        <p:spPr>
          <a:xfrm>
            <a:off x="1330960" y="5587667"/>
            <a:ext cx="843280" cy="677024"/>
          </a:xfrm>
          <a:prstGeom prst="straightConnector1">
            <a:avLst/>
          </a:prstGeom>
          <a:ln>
            <a:prstDash val="dash"/>
            <a:tailEnd type="arrow"/>
          </a:ln>
        </p:spPr>
        <p:style>
          <a:lnRef idx="2">
            <a:schemeClr val="dk1"/>
          </a:lnRef>
          <a:fillRef idx="1">
            <a:schemeClr val="lt1"/>
          </a:fillRef>
          <a:effectRef idx="0">
            <a:schemeClr val="dk1"/>
          </a:effectRef>
          <a:fontRef idx="minor">
            <a:schemeClr val="dk1"/>
          </a:fontRef>
        </p:style>
      </p:cxnSp>
      <p:cxnSp>
        <p:nvCxnSpPr>
          <p:cNvPr id="43" name="直線矢印コネクタ 42"/>
          <p:cNvCxnSpPr/>
          <p:nvPr/>
        </p:nvCxnSpPr>
        <p:spPr>
          <a:xfrm>
            <a:off x="1676400" y="5587667"/>
            <a:ext cx="1570058" cy="677024"/>
          </a:xfrm>
          <a:prstGeom prst="straightConnector1">
            <a:avLst/>
          </a:prstGeom>
          <a:ln>
            <a:prstDash val="dash"/>
            <a:tailEnd type="arrow"/>
          </a:ln>
        </p:spPr>
        <p:style>
          <a:lnRef idx="2">
            <a:schemeClr val="dk1"/>
          </a:lnRef>
          <a:fillRef idx="1">
            <a:schemeClr val="lt1"/>
          </a:fillRef>
          <a:effectRef idx="0">
            <a:schemeClr val="dk1"/>
          </a:effectRef>
          <a:fontRef idx="minor">
            <a:schemeClr val="dk1"/>
          </a:fontRef>
        </p:style>
      </p:cxnSp>
      <p:cxnSp>
        <p:nvCxnSpPr>
          <p:cNvPr id="69" name="直線矢印コネクタ 68"/>
          <p:cNvCxnSpPr/>
          <p:nvPr/>
        </p:nvCxnSpPr>
        <p:spPr>
          <a:xfrm>
            <a:off x="2025941" y="5587667"/>
            <a:ext cx="1870398" cy="677024"/>
          </a:xfrm>
          <a:prstGeom prst="straightConnector1">
            <a:avLst/>
          </a:prstGeom>
          <a:ln>
            <a:prstDash val="dash"/>
            <a:tailEnd type="arrow"/>
          </a:ln>
        </p:spPr>
        <p:style>
          <a:lnRef idx="2">
            <a:schemeClr val="dk1"/>
          </a:lnRef>
          <a:fillRef idx="1">
            <a:schemeClr val="lt1"/>
          </a:fillRef>
          <a:effectRef idx="0">
            <a:schemeClr val="dk1"/>
          </a:effectRef>
          <a:fontRef idx="minor">
            <a:schemeClr val="dk1"/>
          </a:fontRef>
        </p:style>
      </p:cxnSp>
      <p:cxnSp>
        <p:nvCxnSpPr>
          <p:cNvPr id="77" name="直線矢印コネクタ 76"/>
          <p:cNvCxnSpPr/>
          <p:nvPr/>
        </p:nvCxnSpPr>
        <p:spPr>
          <a:xfrm>
            <a:off x="2382361" y="5587667"/>
            <a:ext cx="1864519" cy="677024"/>
          </a:xfrm>
          <a:prstGeom prst="straightConnector1">
            <a:avLst/>
          </a:prstGeom>
          <a:ln>
            <a:prstDash val="dash"/>
            <a:tailEnd type="arrow"/>
          </a:ln>
        </p:spPr>
        <p:style>
          <a:lnRef idx="2">
            <a:schemeClr val="dk1"/>
          </a:lnRef>
          <a:fillRef idx="1">
            <a:schemeClr val="lt1"/>
          </a:fillRef>
          <a:effectRef idx="0">
            <a:schemeClr val="dk1"/>
          </a:effectRef>
          <a:fontRef idx="minor">
            <a:schemeClr val="dk1"/>
          </a:fontRef>
        </p:style>
      </p:cxnSp>
      <p:cxnSp>
        <p:nvCxnSpPr>
          <p:cNvPr id="80" name="直線矢印コネクタ 79"/>
          <p:cNvCxnSpPr/>
          <p:nvPr/>
        </p:nvCxnSpPr>
        <p:spPr>
          <a:xfrm>
            <a:off x="2636199" y="5587667"/>
            <a:ext cx="3652841" cy="677024"/>
          </a:xfrm>
          <a:prstGeom prst="straightConnector1">
            <a:avLst/>
          </a:prstGeom>
          <a:ln>
            <a:prstDash val="dash"/>
            <a:tailEnd type="arrow"/>
          </a:ln>
        </p:spPr>
        <p:style>
          <a:lnRef idx="2">
            <a:schemeClr val="dk1"/>
          </a:lnRef>
          <a:fillRef idx="1">
            <a:schemeClr val="lt1"/>
          </a:fillRef>
          <a:effectRef idx="0">
            <a:schemeClr val="dk1"/>
          </a:effectRef>
          <a:fontRef idx="minor">
            <a:schemeClr val="dk1"/>
          </a:fontRef>
        </p:style>
      </p:cxnSp>
      <p:cxnSp>
        <p:nvCxnSpPr>
          <p:cNvPr id="83" name="直線矢印コネクタ 82"/>
          <p:cNvCxnSpPr/>
          <p:nvPr/>
        </p:nvCxnSpPr>
        <p:spPr>
          <a:xfrm>
            <a:off x="3068246" y="5587667"/>
            <a:ext cx="3881194" cy="677024"/>
          </a:xfrm>
          <a:prstGeom prst="straightConnector1">
            <a:avLst/>
          </a:prstGeom>
          <a:ln>
            <a:prstDash val="dash"/>
            <a:tailEnd type="arrow"/>
          </a:ln>
        </p:spPr>
        <p:style>
          <a:lnRef idx="2">
            <a:schemeClr val="dk1"/>
          </a:lnRef>
          <a:fillRef idx="1">
            <a:schemeClr val="lt1"/>
          </a:fillRef>
          <a:effectRef idx="0">
            <a:schemeClr val="dk1"/>
          </a:effectRef>
          <a:fontRef idx="minor">
            <a:schemeClr val="dk1"/>
          </a:fontRef>
        </p:style>
      </p:cxnSp>
      <p:cxnSp>
        <p:nvCxnSpPr>
          <p:cNvPr id="85" name="直線矢印コネクタ 84"/>
          <p:cNvCxnSpPr/>
          <p:nvPr/>
        </p:nvCxnSpPr>
        <p:spPr>
          <a:xfrm>
            <a:off x="3392283" y="5587667"/>
            <a:ext cx="4227717" cy="677024"/>
          </a:xfrm>
          <a:prstGeom prst="straightConnector1">
            <a:avLst/>
          </a:prstGeom>
          <a:ln>
            <a:prstDash val="dash"/>
            <a:tailEnd type="arrow"/>
          </a:ln>
        </p:spPr>
        <p:style>
          <a:lnRef idx="2">
            <a:schemeClr val="dk1"/>
          </a:lnRef>
          <a:fillRef idx="1">
            <a:schemeClr val="lt1"/>
          </a:fillRef>
          <a:effectRef idx="0">
            <a:schemeClr val="dk1"/>
          </a:effectRef>
          <a:fontRef idx="minor">
            <a:schemeClr val="dk1"/>
          </a:fontRef>
        </p:style>
      </p:cxnSp>
      <p:grpSp>
        <p:nvGrpSpPr>
          <p:cNvPr id="87" name="図形グループ 86"/>
          <p:cNvGrpSpPr/>
          <p:nvPr/>
        </p:nvGrpSpPr>
        <p:grpSpPr>
          <a:xfrm>
            <a:off x="482671" y="5717271"/>
            <a:ext cx="6592678" cy="369332"/>
            <a:chOff x="482671" y="5760635"/>
            <a:chExt cx="6592678" cy="369332"/>
          </a:xfrm>
        </p:grpSpPr>
        <p:sp>
          <p:nvSpPr>
            <p:cNvPr id="189" name="テキスト ボックス 188"/>
            <p:cNvSpPr txBox="1"/>
            <p:nvPr/>
          </p:nvSpPr>
          <p:spPr>
            <a:xfrm>
              <a:off x="482671" y="5760635"/>
              <a:ext cx="3796720" cy="369332"/>
            </a:xfrm>
            <a:prstGeom prst="rect">
              <a:avLst/>
            </a:prstGeom>
            <a:solidFill>
              <a:schemeClr val="bg1"/>
            </a:solidFill>
          </p:spPr>
          <p:txBody>
            <a:bodyPr wrap="none" rtlCol="0">
              <a:spAutoFit/>
            </a:bodyPr>
            <a:lstStyle/>
            <a:p>
              <a:r>
                <a:rPr kumimoji="1" lang="ja-JP" altLang="en-US" dirty="0" smtClean="0"/>
                <a:t>列インデックス配列</a:t>
              </a:r>
              <a:r>
                <a:rPr kumimoji="1" lang="en-US" altLang="ja-JP" dirty="0" smtClean="0"/>
                <a:t> C (Length: </a:t>
              </a:r>
              <a:r>
                <a:rPr kumimoji="1" lang="ja-JP" altLang="en-US" dirty="0" smtClean="0"/>
                <a:t>辺数</a:t>
              </a:r>
              <a:r>
                <a:rPr kumimoji="1" lang="en-US" altLang="ja-JP" dirty="0" smtClean="0"/>
                <a:t>)</a:t>
              </a:r>
              <a:endParaRPr kumimoji="1" lang="ja-JP" altLang="en-US" dirty="0"/>
            </a:p>
          </p:txBody>
        </p:sp>
        <p:sp>
          <p:nvSpPr>
            <p:cNvPr id="15" name="テキスト ボックス 14"/>
            <p:cNvSpPr txBox="1"/>
            <p:nvPr/>
          </p:nvSpPr>
          <p:spPr>
            <a:xfrm>
              <a:off x="4279391" y="5760635"/>
              <a:ext cx="2795958" cy="369332"/>
            </a:xfrm>
            <a:prstGeom prst="rect">
              <a:avLst/>
            </a:prstGeom>
            <a:solidFill>
              <a:schemeClr val="bg1"/>
            </a:solidFill>
          </p:spPr>
          <p:txBody>
            <a:bodyPr wrap="none" rtlCol="0">
              <a:spAutoFit/>
            </a:bodyPr>
            <a:lstStyle/>
            <a:p>
              <a:r>
                <a:rPr lang="en-US" altLang="ja-JP" dirty="0" smtClean="0"/>
                <a:t>※</a:t>
              </a:r>
              <a:r>
                <a:rPr lang="ja-JP" altLang="en-US" dirty="0" smtClean="0"/>
                <a:t> </a:t>
              </a:r>
              <a:r>
                <a:rPr lang="ja-JP" altLang="en-US" b="1" dirty="0" smtClean="0">
                  <a:solidFill>
                    <a:srgbClr val="FF0000"/>
                  </a:solidFill>
                </a:rPr>
                <a:t>｜</a:t>
              </a:r>
              <a:r>
                <a:rPr lang="ja-JP" altLang="en-US" dirty="0" smtClean="0"/>
                <a:t>は開始オフセット位置</a:t>
              </a:r>
              <a:endParaRPr kumimoji="1" lang="ja-JP" altLang="en-US" dirty="0"/>
            </a:p>
          </p:txBody>
        </p:sp>
      </p:grpSp>
    </p:spTree>
    <p:extLst>
      <p:ext uri="{BB962C8B-B14F-4D97-AF65-F5344CB8AC3E}">
        <p14:creationId xmlns:p14="http://schemas.microsoft.com/office/powerpoint/2010/main" val="3351178933"/>
      </p:ext>
    </p:extLst>
  </p:cSld>
  <p:clrMapOvr>
    <a:masterClrMapping/>
  </p:clrMapOvr>
  <mc:AlternateContent xmlns:mc="http://schemas.openxmlformats.org/markup-compatibility/2006" xmlns:p14="http://schemas.microsoft.com/office/powerpoint/2010/main">
    <mc:Choice Requires="p14">
      <p:transition spd="slow" p14:dur="2000" advTm="99706"/>
    </mc:Choice>
    <mc:Fallback xmlns="">
      <p:transition xmlns:p14="http://schemas.microsoft.com/office/powerpoint/2010/main" spd="slow" advTm="99706"/>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背景</a:t>
            </a:r>
            <a:endParaRPr kumimoji="1" lang="ja-JP" altLang="en-US" dirty="0"/>
          </a:p>
        </p:txBody>
      </p:sp>
      <p:sp>
        <p:nvSpPr>
          <p:cNvPr id="3" name="コンテンツ プレースホルダー 2"/>
          <p:cNvSpPr>
            <a:spLocks noGrp="1"/>
          </p:cNvSpPr>
          <p:nvPr>
            <p:ph idx="1"/>
          </p:nvPr>
        </p:nvSpPr>
        <p:spPr>
          <a:xfrm>
            <a:off x="457200" y="1600200"/>
            <a:ext cx="8229600" cy="3567936"/>
          </a:xfrm>
        </p:spPr>
        <p:txBody>
          <a:bodyPr>
            <a:normAutofit/>
          </a:bodyPr>
          <a:lstStyle/>
          <a:p>
            <a:r>
              <a:rPr lang="ja-JP" altLang="en-US" dirty="0" smtClean="0"/>
              <a:t>グラフアルゴリズムには様々な応用分野があり，ビッグデータ処理によく利用されている</a:t>
            </a:r>
            <a:endParaRPr kumimoji="1" lang="en-US" altLang="ja-JP" dirty="0" smtClean="0"/>
          </a:p>
          <a:p>
            <a:pPr lvl="1"/>
            <a:r>
              <a:rPr lang="en-US" altLang="ja-JP" dirty="0" smtClean="0"/>
              <a:t>SNS</a:t>
            </a:r>
            <a:r>
              <a:rPr lang="ja-JP" altLang="en-US" dirty="0" smtClean="0"/>
              <a:t>，道路網や送電網の最適化</a:t>
            </a:r>
            <a:r>
              <a:rPr lang="en-US" altLang="ja-JP" dirty="0"/>
              <a:t> </a:t>
            </a:r>
            <a:r>
              <a:rPr lang="ja-JP" altLang="en-US" dirty="0" smtClean="0"/>
              <a:t>など</a:t>
            </a:r>
            <a:r>
              <a:rPr lang="en-US" altLang="ja-JP" dirty="0" smtClean="0"/>
              <a:t>…</a:t>
            </a:r>
          </a:p>
          <a:p>
            <a:pPr lvl="1"/>
            <a:r>
              <a:rPr kumimoji="1" lang="ja-JP" altLang="en-US" dirty="0" smtClean="0"/>
              <a:t>データセンタなどで行われる</a:t>
            </a:r>
            <a:endParaRPr kumimoji="1" lang="en-US" altLang="ja-JP" dirty="0" smtClean="0"/>
          </a:p>
          <a:p>
            <a:endParaRPr lang="en-US" altLang="ja-JP" dirty="0" smtClean="0"/>
          </a:p>
          <a:p>
            <a:r>
              <a:rPr lang="en-US" altLang="ja-JP" dirty="0" err="1" smtClean="0"/>
              <a:t>ExpEther</a:t>
            </a:r>
            <a:r>
              <a:rPr lang="ja-JP" altLang="en-US" dirty="0"/>
              <a:t>を用いたマルチ</a:t>
            </a:r>
            <a:r>
              <a:rPr lang="en-US" altLang="ja-JP" dirty="0"/>
              <a:t>GPU</a:t>
            </a:r>
            <a:r>
              <a:rPr lang="ja-JP" altLang="en-US" dirty="0" smtClean="0"/>
              <a:t>システムで幅優先探索</a:t>
            </a:r>
            <a:r>
              <a:rPr lang="en-US" altLang="ja-JP" dirty="0" smtClean="0"/>
              <a:t>(BFS)</a:t>
            </a:r>
            <a:r>
              <a:rPr lang="ja-JP" altLang="en-US" dirty="0" smtClean="0"/>
              <a:t>を高速化</a:t>
            </a:r>
            <a:endParaRPr lang="en-US" altLang="ja-JP" dirty="0" smtClean="0"/>
          </a:p>
          <a:p>
            <a:pPr lvl="1"/>
            <a:r>
              <a:rPr lang="en-US" altLang="ja-JP" dirty="0" smtClean="0"/>
              <a:t>GPU</a:t>
            </a:r>
            <a:r>
              <a:rPr lang="ja-JP" altLang="en-US" dirty="0" smtClean="0"/>
              <a:t>を外付けすることができ，付け替えが容易</a:t>
            </a:r>
            <a:endParaRPr lang="en-US" altLang="ja-JP" dirty="0" smtClean="0"/>
          </a:p>
          <a:p>
            <a:pPr lvl="1"/>
            <a:r>
              <a:rPr lang="ja-JP" altLang="en-US" dirty="0" smtClean="0"/>
              <a:t>データセンタのノード間で</a:t>
            </a:r>
            <a:r>
              <a:rPr lang="en-US" altLang="ja-JP" dirty="0" smtClean="0"/>
              <a:t>GPU</a:t>
            </a:r>
            <a:r>
              <a:rPr lang="ja-JP" altLang="en-US" dirty="0" smtClean="0"/>
              <a:t>を共有することが可能になる</a:t>
            </a:r>
            <a:endParaRPr lang="en-US" altLang="ja-JP" dirty="0" smtClean="0"/>
          </a:p>
        </p:txBody>
      </p:sp>
      <p:sp>
        <p:nvSpPr>
          <p:cNvPr id="4" name="日付プレースホルダー 3"/>
          <p:cNvSpPr>
            <a:spLocks noGrp="1"/>
          </p:cNvSpPr>
          <p:nvPr>
            <p:ph type="dt" sz="half" idx="10"/>
          </p:nvPr>
        </p:nvSpPr>
        <p:spPr/>
        <p:txBody>
          <a:bodyPr/>
          <a:lstStyle/>
          <a:p>
            <a:fld id="{40D8F575-EC93-E84B-AD21-B0182C0CB8C1}" type="datetime1">
              <a:rPr lang="ja-JP" altLang="en-US" smtClean="0"/>
              <a:t>2014/12/04</a:t>
            </a:fld>
            <a:endParaRPr lang="en-US"/>
          </a:p>
        </p:txBody>
      </p:sp>
      <p:sp>
        <p:nvSpPr>
          <p:cNvPr id="10" name="フッター プレースホルダー 9"/>
          <p:cNvSpPr>
            <a:spLocks noGrp="1"/>
          </p:cNvSpPr>
          <p:nvPr>
            <p:ph type="ftr" sz="quarter" idx="11"/>
          </p:nvPr>
        </p:nvSpPr>
        <p:spPr/>
        <p:txBody>
          <a:bodyPr/>
          <a:lstStyle/>
          <a:p>
            <a:r>
              <a:rPr kumimoji="1" lang="en-US" altLang="ja-JP" smtClean="0"/>
              <a:t>11CPSY</a:t>
            </a:r>
            <a:endParaRPr kumimoji="1" lang="ja-JP" alt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4</a:t>
            </a:fld>
            <a:endParaRPr lang="en-US"/>
          </a:p>
        </p:txBody>
      </p:sp>
      <p:sp>
        <p:nvSpPr>
          <p:cNvPr id="11" name="直方体 10"/>
          <p:cNvSpPr/>
          <p:nvPr/>
        </p:nvSpPr>
        <p:spPr>
          <a:xfrm>
            <a:off x="1678802" y="6005410"/>
            <a:ext cx="2832067" cy="632182"/>
          </a:xfrm>
          <a:prstGeom prst="cube">
            <a:avLst>
              <a:gd name="adj" fmla="val 596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node 2</a:t>
            </a:r>
            <a:endParaRPr kumimoji="1" lang="ja-JP" altLang="en-US" dirty="0"/>
          </a:p>
        </p:txBody>
      </p:sp>
      <p:sp>
        <p:nvSpPr>
          <p:cNvPr id="61" name="直方体 60"/>
          <p:cNvSpPr/>
          <p:nvPr/>
        </p:nvSpPr>
        <p:spPr>
          <a:xfrm>
            <a:off x="1678802" y="5689319"/>
            <a:ext cx="2832067" cy="632182"/>
          </a:xfrm>
          <a:prstGeom prst="cube">
            <a:avLst>
              <a:gd name="adj" fmla="val 596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node 1</a:t>
            </a:r>
            <a:endParaRPr kumimoji="1" lang="ja-JP" altLang="en-US" dirty="0"/>
          </a:p>
        </p:txBody>
      </p:sp>
      <p:sp>
        <p:nvSpPr>
          <p:cNvPr id="69" name="直方体 68"/>
          <p:cNvSpPr/>
          <p:nvPr/>
        </p:nvSpPr>
        <p:spPr>
          <a:xfrm>
            <a:off x="1678802" y="5373228"/>
            <a:ext cx="2832067" cy="632182"/>
          </a:xfrm>
          <a:prstGeom prst="cube">
            <a:avLst>
              <a:gd name="adj" fmla="val 596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node 0</a:t>
            </a:r>
            <a:endParaRPr kumimoji="1" lang="ja-JP" altLang="en-US" dirty="0"/>
          </a:p>
        </p:txBody>
      </p:sp>
      <p:sp>
        <p:nvSpPr>
          <p:cNvPr id="17" name="直方体 16"/>
          <p:cNvSpPr/>
          <p:nvPr/>
        </p:nvSpPr>
        <p:spPr>
          <a:xfrm>
            <a:off x="5532749" y="6005410"/>
            <a:ext cx="1518222" cy="583969"/>
          </a:xfrm>
          <a:prstGeom prst="cub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en-US" altLang="ja-JP" dirty="0" smtClean="0"/>
              <a:t>GPU</a:t>
            </a:r>
            <a:endParaRPr kumimoji="1" lang="ja-JP" altLang="en-US" dirty="0"/>
          </a:p>
        </p:txBody>
      </p:sp>
      <p:cxnSp>
        <p:nvCxnSpPr>
          <p:cNvPr id="19" name="直線コネクタ 18"/>
          <p:cNvCxnSpPr>
            <a:stCxn id="17" idx="2"/>
          </p:cNvCxnSpPr>
          <p:nvPr/>
        </p:nvCxnSpPr>
        <p:spPr>
          <a:xfrm flipH="1">
            <a:off x="4261102" y="6370391"/>
            <a:ext cx="1271647" cy="0"/>
          </a:xfrm>
          <a:prstGeom prst="line">
            <a:avLst/>
          </a:prstGeom>
        </p:spPr>
        <p:style>
          <a:lnRef idx="2">
            <a:schemeClr val="dk1"/>
          </a:lnRef>
          <a:fillRef idx="0">
            <a:schemeClr val="dk1"/>
          </a:fillRef>
          <a:effectRef idx="1">
            <a:schemeClr val="dk1"/>
          </a:effectRef>
          <a:fontRef idx="minor">
            <a:schemeClr val="tx1"/>
          </a:fontRef>
        </p:style>
      </p:cxnSp>
      <p:cxnSp>
        <p:nvCxnSpPr>
          <p:cNvPr id="70" name="直線コネクタ 69"/>
          <p:cNvCxnSpPr>
            <a:stCxn id="17" idx="2"/>
          </p:cNvCxnSpPr>
          <p:nvPr/>
        </p:nvCxnSpPr>
        <p:spPr>
          <a:xfrm flipH="1" flipV="1">
            <a:off x="4261102" y="6117088"/>
            <a:ext cx="1271647" cy="253303"/>
          </a:xfrm>
          <a:prstGeom prst="line">
            <a:avLst/>
          </a:prstGeom>
        </p:spPr>
        <p:style>
          <a:lnRef idx="2">
            <a:schemeClr val="dk1"/>
          </a:lnRef>
          <a:fillRef idx="0">
            <a:schemeClr val="dk1"/>
          </a:fillRef>
          <a:effectRef idx="1">
            <a:schemeClr val="dk1"/>
          </a:effectRef>
          <a:fontRef idx="minor">
            <a:schemeClr val="tx1"/>
          </a:fontRef>
        </p:style>
      </p:cxnSp>
      <p:cxnSp>
        <p:nvCxnSpPr>
          <p:cNvPr id="71" name="直線コネクタ 70"/>
          <p:cNvCxnSpPr>
            <a:stCxn id="17" idx="2"/>
          </p:cNvCxnSpPr>
          <p:nvPr/>
        </p:nvCxnSpPr>
        <p:spPr>
          <a:xfrm flipH="1" flipV="1">
            <a:off x="4261102" y="5795904"/>
            <a:ext cx="1271647" cy="574487"/>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10112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9"/>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7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70"/>
                                        </p:tgtEl>
                                        <p:attrNameLst>
                                          <p:attrName>style.visibility</p:attrName>
                                        </p:attrNameLst>
                                      </p:cBhvr>
                                      <p:to>
                                        <p:strVal val="hidden"/>
                                      </p:to>
                                    </p:set>
                                  </p:childTnLst>
                                </p:cTn>
                              </p:par>
                              <p:par>
                                <p:cTn id="17" presetID="1" presetClass="entr" presetSubtype="0" fill="hold" nodeType="withEffect">
                                  <p:stCondLst>
                                    <p:cond delay="0"/>
                                  </p:stCondLst>
                                  <p:childTnLst>
                                    <p:set>
                                      <p:cBhvr>
                                        <p:cTn id="18" dur="1" fill="hold">
                                          <p:stCondLst>
                                            <p:cond delay="0"/>
                                          </p:stCondLst>
                                        </p:cTn>
                                        <p:tgtEl>
                                          <p:spTgt spid="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Outline</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ja-JP" altLang="en-US" dirty="0" smtClean="0">
                <a:solidFill>
                  <a:srgbClr val="D9D9D9"/>
                </a:solidFill>
              </a:rPr>
              <a:t>背景</a:t>
            </a:r>
            <a:endParaRPr kumimoji="1" lang="en-US" altLang="ja-JP" dirty="0" smtClean="0">
              <a:solidFill>
                <a:srgbClr val="D9D9D9"/>
              </a:solidFill>
            </a:endParaRPr>
          </a:p>
          <a:p>
            <a:r>
              <a:rPr kumimoji="1" lang="ja-JP" altLang="en-US" dirty="0" smtClean="0">
                <a:solidFill>
                  <a:srgbClr val="C0504D"/>
                </a:solidFill>
              </a:rPr>
              <a:t>システムの</a:t>
            </a:r>
            <a:r>
              <a:rPr lang="ja-JP" altLang="en-US" dirty="0" smtClean="0">
                <a:solidFill>
                  <a:srgbClr val="C0504D"/>
                </a:solidFill>
              </a:rPr>
              <a:t>概要</a:t>
            </a:r>
            <a:endParaRPr kumimoji="1" lang="en-US" altLang="ja-JP" dirty="0" smtClean="0">
              <a:solidFill>
                <a:srgbClr val="C0504D"/>
              </a:solidFill>
            </a:endParaRPr>
          </a:p>
          <a:p>
            <a:pPr lvl="1"/>
            <a:r>
              <a:rPr kumimoji="1" lang="en-US" altLang="ja-JP" dirty="0" err="1" smtClean="0">
                <a:solidFill>
                  <a:srgbClr val="C0504D"/>
                </a:solidFill>
              </a:rPr>
              <a:t>ExpEther</a:t>
            </a:r>
            <a:endParaRPr kumimoji="1" lang="en-US" altLang="ja-JP" dirty="0" smtClean="0">
              <a:solidFill>
                <a:srgbClr val="C0504D"/>
              </a:solidFill>
            </a:endParaRPr>
          </a:p>
          <a:p>
            <a:pPr lvl="1"/>
            <a:r>
              <a:rPr kumimoji="1" lang="en-US" altLang="ja-JP" dirty="0" err="1" smtClean="0">
                <a:solidFill>
                  <a:srgbClr val="C0504D"/>
                </a:solidFill>
              </a:rPr>
              <a:t>ExpEther</a:t>
            </a:r>
            <a:r>
              <a:rPr kumimoji="1" lang="ja-JP" altLang="en-US" dirty="0" smtClean="0">
                <a:solidFill>
                  <a:srgbClr val="C0504D"/>
                </a:solidFill>
              </a:rPr>
              <a:t>を用いたマルチ</a:t>
            </a:r>
            <a:r>
              <a:rPr kumimoji="1" lang="en-US" altLang="ja-JP" dirty="0" smtClean="0">
                <a:solidFill>
                  <a:srgbClr val="C0504D"/>
                </a:solidFill>
              </a:rPr>
              <a:t>GPU</a:t>
            </a:r>
            <a:r>
              <a:rPr kumimoji="1" lang="ja-JP" altLang="en-US" dirty="0" smtClean="0">
                <a:solidFill>
                  <a:srgbClr val="C0504D"/>
                </a:solidFill>
              </a:rPr>
              <a:t>システム</a:t>
            </a:r>
            <a:endParaRPr kumimoji="1" lang="en-US" altLang="ja-JP" dirty="0" smtClean="0">
              <a:solidFill>
                <a:srgbClr val="C0504D"/>
              </a:solidFill>
            </a:endParaRPr>
          </a:p>
          <a:p>
            <a:r>
              <a:rPr lang="ja-JP" altLang="en-US" dirty="0" smtClean="0">
                <a:solidFill>
                  <a:srgbClr val="D9D9D9"/>
                </a:solidFill>
              </a:rPr>
              <a:t>幅優先探索</a:t>
            </a:r>
            <a:r>
              <a:rPr lang="en-US" altLang="ja-JP" dirty="0" smtClean="0">
                <a:solidFill>
                  <a:srgbClr val="D9D9D9"/>
                </a:solidFill>
              </a:rPr>
              <a:t>(BFS)</a:t>
            </a:r>
            <a:endParaRPr kumimoji="1" lang="en-US" altLang="ja-JP" dirty="0" smtClean="0">
              <a:solidFill>
                <a:srgbClr val="D9D9D9"/>
              </a:solidFill>
            </a:endParaRPr>
          </a:p>
          <a:p>
            <a:pPr lvl="1"/>
            <a:r>
              <a:rPr lang="ja-JP" altLang="en-US" dirty="0" smtClean="0">
                <a:solidFill>
                  <a:srgbClr val="D9D9D9"/>
                </a:solidFill>
              </a:rPr>
              <a:t>幅優先探索</a:t>
            </a:r>
            <a:r>
              <a:rPr lang="en-US" altLang="ja-JP" dirty="0" smtClean="0">
                <a:solidFill>
                  <a:srgbClr val="D9D9D9"/>
                </a:solidFill>
              </a:rPr>
              <a:t>(BFS)</a:t>
            </a:r>
            <a:endParaRPr kumimoji="1" lang="en-US" altLang="ja-JP" dirty="0" smtClean="0">
              <a:solidFill>
                <a:srgbClr val="D9D9D9"/>
              </a:solidFill>
            </a:endParaRPr>
          </a:p>
          <a:p>
            <a:pPr lvl="1"/>
            <a:r>
              <a:rPr kumimoji="1" lang="en-US" altLang="ja-JP" dirty="0" smtClean="0">
                <a:solidFill>
                  <a:srgbClr val="D9D9D9"/>
                </a:solidFill>
              </a:rPr>
              <a:t>Level synchronized BFS</a:t>
            </a:r>
          </a:p>
          <a:p>
            <a:pPr lvl="1"/>
            <a:r>
              <a:rPr lang="ja-JP" altLang="en-US" dirty="0" smtClean="0">
                <a:solidFill>
                  <a:srgbClr val="D9D9D9"/>
                </a:solidFill>
              </a:rPr>
              <a:t>マルチ</a:t>
            </a:r>
            <a:r>
              <a:rPr lang="en-US" altLang="ja-JP" dirty="0" smtClean="0">
                <a:solidFill>
                  <a:srgbClr val="D9D9D9"/>
                </a:solidFill>
              </a:rPr>
              <a:t>GPU</a:t>
            </a:r>
            <a:r>
              <a:rPr lang="ja-JP" altLang="en-US" dirty="0" smtClean="0">
                <a:solidFill>
                  <a:srgbClr val="D9D9D9"/>
                </a:solidFill>
              </a:rPr>
              <a:t>システムにおける</a:t>
            </a:r>
            <a:r>
              <a:rPr lang="en-US" altLang="ja-JP" dirty="0" smtClean="0">
                <a:solidFill>
                  <a:srgbClr val="D9D9D9"/>
                </a:solidFill>
              </a:rPr>
              <a:t>BFS</a:t>
            </a:r>
            <a:endParaRPr kumimoji="1" lang="en-US" altLang="ja-JP" dirty="0" smtClean="0">
              <a:solidFill>
                <a:srgbClr val="D9D9D9"/>
              </a:solidFill>
            </a:endParaRPr>
          </a:p>
          <a:p>
            <a:r>
              <a:rPr kumimoji="1" lang="ja-JP" altLang="en-US" dirty="0" smtClean="0">
                <a:solidFill>
                  <a:srgbClr val="D9D9D9"/>
                </a:solidFill>
              </a:rPr>
              <a:t>関連研究</a:t>
            </a:r>
            <a:endParaRPr kumimoji="1" lang="en-US" altLang="ja-JP" dirty="0" smtClean="0">
              <a:solidFill>
                <a:srgbClr val="D9D9D9"/>
              </a:solidFill>
            </a:endParaRPr>
          </a:p>
          <a:p>
            <a:pPr lvl="1"/>
            <a:r>
              <a:rPr kumimoji="1" lang="en-US" altLang="ja-JP" dirty="0" smtClean="0">
                <a:solidFill>
                  <a:srgbClr val="D9D9D9"/>
                </a:solidFill>
              </a:rPr>
              <a:t>Simple BFS [</a:t>
            </a:r>
            <a:r>
              <a:rPr lang="en-US" altLang="ja-JP" dirty="0">
                <a:solidFill>
                  <a:srgbClr val="D9D9D9"/>
                </a:solidFill>
              </a:rPr>
              <a:t>P. </a:t>
            </a:r>
            <a:r>
              <a:rPr lang="en-US" altLang="ja-JP" dirty="0" smtClean="0">
                <a:solidFill>
                  <a:srgbClr val="D9D9D9"/>
                </a:solidFill>
              </a:rPr>
              <a:t>Harish, </a:t>
            </a:r>
            <a:r>
              <a:rPr lang="en-US" altLang="ja-JP" dirty="0" err="1" smtClean="0">
                <a:solidFill>
                  <a:srgbClr val="D9D9D9"/>
                </a:solidFill>
              </a:rPr>
              <a:t>HiPC</a:t>
            </a:r>
            <a:r>
              <a:rPr lang="en-US" altLang="ja-JP" dirty="0" smtClean="0">
                <a:solidFill>
                  <a:srgbClr val="D9D9D9"/>
                </a:solidFill>
              </a:rPr>
              <a:t> 2007]</a:t>
            </a:r>
            <a:endParaRPr kumimoji="1" lang="en-US" altLang="ja-JP" dirty="0" smtClean="0">
              <a:solidFill>
                <a:srgbClr val="D9D9D9"/>
              </a:solidFill>
            </a:endParaRPr>
          </a:p>
          <a:p>
            <a:pPr lvl="1"/>
            <a:r>
              <a:rPr kumimoji="1" lang="en-US" altLang="ja-JP" dirty="0" smtClean="0">
                <a:solidFill>
                  <a:srgbClr val="D9D9D9"/>
                </a:solidFill>
              </a:rPr>
              <a:t>Pre-research BFS [T. </a:t>
            </a:r>
            <a:r>
              <a:rPr kumimoji="1" lang="en-US" altLang="ja-JP" dirty="0" err="1" smtClean="0">
                <a:solidFill>
                  <a:srgbClr val="D9D9D9"/>
                </a:solidFill>
              </a:rPr>
              <a:t>Mitsuishi</a:t>
            </a:r>
            <a:r>
              <a:rPr kumimoji="1" lang="en-US" altLang="ja-JP" dirty="0" smtClean="0">
                <a:solidFill>
                  <a:srgbClr val="D9D9D9"/>
                </a:solidFill>
              </a:rPr>
              <a:t>, HEART2014]</a:t>
            </a:r>
          </a:p>
          <a:p>
            <a:r>
              <a:rPr kumimoji="1" lang="ja-JP" altLang="en-US" dirty="0" smtClean="0">
                <a:solidFill>
                  <a:srgbClr val="D9D9D9"/>
                </a:solidFill>
              </a:rPr>
              <a:t>提案手法</a:t>
            </a:r>
            <a:endParaRPr kumimoji="1" lang="en-US" altLang="ja-JP" dirty="0" smtClean="0">
              <a:solidFill>
                <a:srgbClr val="D9D9D9"/>
              </a:solidFill>
            </a:endParaRPr>
          </a:p>
          <a:p>
            <a:r>
              <a:rPr kumimoji="1" lang="ja-JP" altLang="en-US" dirty="0" smtClean="0">
                <a:solidFill>
                  <a:srgbClr val="D9D9D9"/>
                </a:solidFill>
              </a:rPr>
              <a:t>評価</a:t>
            </a:r>
            <a:endParaRPr kumimoji="1" lang="en-US" altLang="ja-JP" dirty="0" smtClean="0">
              <a:solidFill>
                <a:srgbClr val="D9D9D9"/>
              </a:solidFill>
            </a:endParaRPr>
          </a:p>
          <a:p>
            <a:pPr lvl="1"/>
            <a:r>
              <a:rPr kumimoji="1" lang="ja-JP" altLang="en-US" dirty="0" smtClean="0">
                <a:solidFill>
                  <a:srgbClr val="D9D9D9"/>
                </a:solidFill>
              </a:rPr>
              <a:t>評価環境，ベンチマーク</a:t>
            </a:r>
            <a:endParaRPr kumimoji="1" lang="en-US" altLang="ja-JP" dirty="0" smtClean="0">
              <a:solidFill>
                <a:srgbClr val="D9D9D9"/>
              </a:solidFill>
            </a:endParaRPr>
          </a:p>
          <a:p>
            <a:pPr lvl="1"/>
            <a:r>
              <a:rPr kumimoji="1" lang="en-US" altLang="ja-JP" dirty="0" smtClean="0">
                <a:solidFill>
                  <a:srgbClr val="D9D9D9"/>
                </a:solidFill>
              </a:rPr>
              <a:t>BFS</a:t>
            </a:r>
            <a:r>
              <a:rPr kumimoji="1" lang="ja-JP" altLang="en-US" dirty="0" smtClean="0">
                <a:solidFill>
                  <a:srgbClr val="D9D9D9"/>
                </a:solidFill>
              </a:rPr>
              <a:t>各種の比較</a:t>
            </a:r>
            <a:endParaRPr kumimoji="1" lang="en-US" altLang="ja-JP" dirty="0" smtClean="0">
              <a:solidFill>
                <a:srgbClr val="D9D9D9"/>
              </a:solidFill>
            </a:endParaRPr>
          </a:p>
          <a:p>
            <a:pPr lvl="1"/>
            <a:r>
              <a:rPr kumimoji="1" lang="en-US" altLang="ja-JP" dirty="0" smtClean="0">
                <a:solidFill>
                  <a:srgbClr val="D9D9D9"/>
                </a:solidFill>
              </a:rPr>
              <a:t>Proposed BFS</a:t>
            </a:r>
            <a:r>
              <a:rPr kumimoji="1" lang="ja-JP" altLang="en-US" dirty="0" smtClean="0">
                <a:solidFill>
                  <a:srgbClr val="D9D9D9"/>
                </a:solidFill>
              </a:rPr>
              <a:t>と</a:t>
            </a:r>
            <a:r>
              <a:rPr kumimoji="1" lang="en-US" altLang="ja-JP" dirty="0" smtClean="0">
                <a:solidFill>
                  <a:srgbClr val="D9D9D9"/>
                </a:solidFill>
              </a:rPr>
              <a:t>GPU</a:t>
            </a:r>
            <a:r>
              <a:rPr lang="ja-JP" altLang="en-US" dirty="0" smtClean="0">
                <a:solidFill>
                  <a:srgbClr val="D9D9D9"/>
                </a:solidFill>
              </a:rPr>
              <a:t>台数の評価</a:t>
            </a:r>
            <a:endParaRPr kumimoji="1" lang="en-US" altLang="ja-JP" dirty="0" smtClean="0">
              <a:solidFill>
                <a:srgbClr val="D9D9D9"/>
              </a:solidFill>
            </a:endParaRPr>
          </a:p>
          <a:p>
            <a:r>
              <a:rPr kumimoji="1" lang="ja-JP" altLang="en-US" dirty="0" smtClean="0">
                <a:solidFill>
                  <a:srgbClr val="D9D9D9"/>
                </a:solidFill>
              </a:rPr>
              <a:t>結論</a:t>
            </a:r>
            <a:endParaRPr kumimoji="1" lang="en-US" altLang="ja-JP" dirty="0" smtClean="0">
              <a:solidFill>
                <a:srgbClr val="D9D9D9"/>
              </a:solidFill>
            </a:endParaRPr>
          </a:p>
          <a:p>
            <a:pPr lvl="1"/>
            <a:endParaRPr kumimoji="1" lang="en-US" altLang="ja-JP" dirty="0" smtClean="0">
              <a:solidFill>
                <a:schemeClr val="bg1">
                  <a:lumMod val="85000"/>
                </a:schemeClr>
              </a:solidFill>
            </a:endParaRPr>
          </a:p>
          <a:p>
            <a:pPr lvl="1"/>
            <a:endParaRPr kumimoji="1" lang="ja-JP" altLang="en-US" dirty="0"/>
          </a:p>
        </p:txBody>
      </p:sp>
      <p:sp>
        <p:nvSpPr>
          <p:cNvPr id="4" name="日付プレースホルダー 3"/>
          <p:cNvSpPr>
            <a:spLocks noGrp="1"/>
          </p:cNvSpPr>
          <p:nvPr>
            <p:ph type="dt" sz="half" idx="10"/>
          </p:nvPr>
        </p:nvSpPr>
        <p:spPr/>
        <p:txBody>
          <a:bodyPr/>
          <a:lstStyle/>
          <a:p>
            <a:fld id="{B0A81C81-1665-7E4C-83F6-53CABAABA433}" type="datetime1">
              <a:rPr lang="ja-JP" altLang="en-US" smtClean="0"/>
              <a:t>2014/12/04</a:t>
            </a:fld>
            <a:endParaRPr lang="en-US" dirty="0"/>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5</a:t>
            </a:fld>
            <a:endParaRPr lang="en-US"/>
          </a:p>
        </p:txBody>
      </p:sp>
      <p:sp>
        <p:nvSpPr>
          <p:cNvPr id="6" name="フッター プレースホルダー 5"/>
          <p:cNvSpPr>
            <a:spLocks noGrp="1"/>
          </p:cNvSpPr>
          <p:nvPr>
            <p:ph type="ftr" sz="quarter" idx="11"/>
          </p:nvPr>
        </p:nvSpPr>
        <p:spPr/>
        <p:txBody>
          <a:bodyPr/>
          <a:lstStyle/>
          <a:p>
            <a:r>
              <a:rPr kumimoji="1" lang="en-US" altLang="ja-JP" smtClean="0"/>
              <a:t>11CPSY</a:t>
            </a:r>
            <a:endParaRPr kumimoji="1" lang="ja-JP" altLang="en-US"/>
          </a:p>
        </p:txBody>
      </p:sp>
    </p:spTree>
    <p:extLst>
      <p:ext uri="{BB962C8B-B14F-4D97-AF65-F5344CB8AC3E}">
        <p14:creationId xmlns:p14="http://schemas.microsoft.com/office/powerpoint/2010/main" val="35075796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図 27" descr="1337925774.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7595" y="5739119"/>
            <a:ext cx="1812746" cy="1113413"/>
          </a:xfrm>
          <a:prstGeom prst="rect">
            <a:avLst/>
          </a:prstGeom>
        </p:spPr>
      </p:pic>
      <p:grpSp>
        <p:nvGrpSpPr>
          <p:cNvPr id="148" name="図形グループ 147"/>
          <p:cNvGrpSpPr/>
          <p:nvPr/>
        </p:nvGrpSpPr>
        <p:grpSpPr>
          <a:xfrm>
            <a:off x="257681" y="4076422"/>
            <a:ext cx="8565150" cy="1856740"/>
            <a:chOff x="416460" y="3972560"/>
            <a:chExt cx="8565150" cy="1856740"/>
          </a:xfrm>
        </p:grpSpPr>
        <p:cxnSp>
          <p:nvCxnSpPr>
            <p:cNvPr id="104" name="直線コネクタ 103"/>
            <p:cNvCxnSpPr>
              <a:endCxn id="42" idx="2"/>
            </p:cNvCxnSpPr>
            <p:nvPr/>
          </p:nvCxnSpPr>
          <p:spPr>
            <a:xfrm flipH="1">
              <a:off x="3064990" y="4053780"/>
              <a:ext cx="790" cy="1775520"/>
            </a:xfrm>
            <a:prstGeom prst="line">
              <a:avLst/>
            </a:prstGeom>
            <a:ln>
              <a:prstDash val="dash"/>
            </a:ln>
          </p:spPr>
          <p:style>
            <a:lnRef idx="2">
              <a:schemeClr val="dk1"/>
            </a:lnRef>
            <a:fillRef idx="1">
              <a:schemeClr val="lt1"/>
            </a:fillRef>
            <a:effectRef idx="0">
              <a:schemeClr val="dk1"/>
            </a:effectRef>
            <a:fontRef idx="minor">
              <a:schemeClr val="dk1"/>
            </a:fontRef>
          </p:style>
        </p:cxnSp>
        <p:cxnSp>
          <p:nvCxnSpPr>
            <p:cNvPr id="112" name="直線コネクタ 111"/>
            <p:cNvCxnSpPr>
              <a:endCxn id="65" idx="2"/>
            </p:cNvCxnSpPr>
            <p:nvPr/>
          </p:nvCxnSpPr>
          <p:spPr>
            <a:xfrm>
              <a:off x="6003847" y="4053780"/>
              <a:ext cx="0" cy="1775520"/>
            </a:xfrm>
            <a:prstGeom prst="line">
              <a:avLst/>
            </a:prstGeom>
            <a:ln>
              <a:prstDash val="dash"/>
            </a:ln>
          </p:spPr>
          <p:style>
            <a:lnRef idx="2">
              <a:schemeClr val="dk1"/>
            </a:lnRef>
            <a:fillRef idx="1">
              <a:schemeClr val="lt1"/>
            </a:fillRef>
            <a:effectRef idx="0">
              <a:schemeClr val="dk1"/>
            </a:effectRef>
            <a:fontRef idx="minor">
              <a:schemeClr val="dk1"/>
            </a:fontRef>
          </p:style>
        </p:cxnSp>
        <p:cxnSp>
          <p:nvCxnSpPr>
            <p:cNvPr id="116" name="直線コネクタ 115"/>
            <p:cNvCxnSpPr/>
            <p:nvPr/>
          </p:nvCxnSpPr>
          <p:spPr>
            <a:xfrm>
              <a:off x="794053" y="4053780"/>
              <a:ext cx="0" cy="1775520"/>
            </a:xfrm>
            <a:prstGeom prst="line">
              <a:avLst/>
            </a:prstGeom>
            <a:ln>
              <a:prstDash val="dash"/>
            </a:ln>
          </p:spPr>
          <p:style>
            <a:lnRef idx="2">
              <a:schemeClr val="dk1"/>
            </a:lnRef>
            <a:fillRef idx="1">
              <a:schemeClr val="lt1"/>
            </a:fillRef>
            <a:effectRef idx="0">
              <a:schemeClr val="dk1"/>
            </a:effectRef>
            <a:fontRef idx="minor">
              <a:schemeClr val="dk1"/>
            </a:fontRef>
          </p:style>
        </p:cxnSp>
        <p:cxnSp>
          <p:nvCxnSpPr>
            <p:cNvPr id="117" name="直線コネクタ 116"/>
            <p:cNvCxnSpPr/>
            <p:nvPr/>
          </p:nvCxnSpPr>
          <p:spPr>
            <a:xfrm>
              <a:off x="8307389" y="4053780"/>
              <a:ext cx="0" cy="1775520"/>
            </a:xfrm>
            <a:prstGeom prst="line">
              <a:avLst/>
            </a:prstGeom>
            <a:ln>
              <a:prstDash val="dash"/>
            </a:ln>
          </p:spPr>
          <p:style>
            <a:lnRef idx="2">
              <a:schemeClr val="dk1"/>
            </a:lnRef>
            <a:fillRef idx="1">
              <a:schemeClr val="lt1"/>
            </a:fillRef>
            <a:effectRef idx="0">
              <a:schemeClr val="dk1"/>
            </a:effectRef>
            <a:fontRef idx="minor">
              <a:schemeClr val="dk1"/>
            </a:fontRef>
          </p:style>
        </p:cxnSp>
        <p:sp>
          <p:nvSpPr>
            <p:cNvPr id="41" name="正方形/長方形 40"/>
            <p:cNvSpPr/>
            <p:nvPr/>
          </p:nvSpPr>
          <p:spPr>
            <a:xfrm>
              <a:off x="416460" y="4893835"/>
              <a:ext cx="755186" cy="426836"/>
            </a:xfrm>
            <a:prstGeom prst="rect">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400" dirty="0" smtClean="0">
                  <a:latin typeface="Calibri" panose="020F0502020204030204" pitchFamily="34" charset="0"/>
                </a:rPr>
                <a:t>Host</a:t>
              </a:r>
              <a:endParaRPr kumimoji="1" lang="ja-JP" altLang="en-US" sz="2400" dirty="0">
                <a:latin typeface="Calibri" panose="020F0502020204030204" pitchFamily="34" charset="0"/>
              </a:endParaRPr>
            </a:p>
          </p:txBody>
        </p:sp>
        <p:sp>
          <p:nvSpPr>
            <p:cNvPr id="42" name="角丸四角形 41"/>
            <p:cNvSpPr/>
            <p:nvPr/>
          </p:nvSpPr>
          <p:spPr>
            <a:xfrm>
              <a:off x="2374399" y="4782210"/>
              <a:ext cx="1381182" cy="655870"/>
            </a:xfrm>
            <a:prstGeom prst="roundRect">
              <a:avLst/>
            </a:prstGeom>
            <a:solidFill>
              <a:schemeClr val="accent3">
                <a:lumMod val="60000"/>
                <a:lumOff val="4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sz="2400" dirty="0" err="1" smtClean="0">
                  <a:latin typeface="Calibri" panose="020F0502020204030204" pitchFamily="34" charset="0"/>
                </a:rPr>
                <a:t>ExpEther</a:t>
              </a:r>
              <a:endParaRPr kumimoji="1" lang="en-US" altLang="ja-JP" sz="2400" dirty="0">
                <a:latin typeface="Calibri" panose="020F0502020204030204" pitchFamily="34" charset="0"/>
              </a:endParaRPr>
            </a:p>
            <a:p>
              <a:pPr algn="ctr"/>
              <a:r>
                <a:rPr kumimoji="1" lang="en-US" altLang="ja-JP" sz="2400" dirty="0" smtClean="0">
                  <a:latin typeface="Calibri" panose="020F0502020204030204" pitchFamily="34" charset="0"/>
                </a:rPr>
                <a:t>NIC</a:t>
              </a:r>
              <a:endParaRPr kumimoji="1" lang="ja-JP" altLang="en-US" sz="2400" dirty="0">
                <a:latin typeface="Calibri" panose="020F0502020204030204" pitchFamily="34" charset="0"/>
              </a:endParaRPr>
            </a:p>
          </p:txBody>
        </p:sp>
        <p:sp>
          <p:nvSpPr>
            <p:cNvPr id="65" name="角丸四角形 64"/>
            <p:cNvSpPr/>
            <p:nvPr/>
          </p:nvSpPr>
          <p:spPr>
            <a:xfrm>
              <a:off x="5313256" y="4782210"/>
              <a:ext cx="1381182" cy="655870"/>
            </a:xfrm>
            <a:prstGeom prst="roundRect">
              <a:avLst/>
            </a:prstGeom>
            <a:solidFill>
              <a:schemeClr val="accent3">
                <a:lumMod val="60000"/>
                <a:lumOff val="4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sz="2400" dirty="0" err="1" smtClean="0">
                  <a:latin typeface="Calibri" panose="020F0502020204030204" pitchFamily="34" charset="0"/>
                </a:rPr>
                <a:t>ExpEther</a:t>
              </a:r>
              <a:endParaRPr kumimoji="1" lang="en-US" altLang="ja-JP" sz="2400" dirty="0">
                <a:latin typeface="Calibri" panose="020F0502020204030204" pitchFamily="34" charset="0"/>
              </a:endParaRPr>
            </a:p>
            <a:p>
              <a:pPr algn="ctr"/>
              <a:r>
                <a:rPr kumimoji="1" lang="en-US" altLang="ja-JP" sz="2400" dirty="0" smtClean="0">
                  <a:latin typeface="Calibri" panose="020F0502020204030204" pitchFamily="34" charset="0"/>
                </a:rPr>
                <a:t>NIC</a:t>
              </a:r>
              <a:endParaRPr kumimoji="1" lang="ja-JP" altLang="en-US" sz="2400" dirty="0">
                <a:latin typeface="Calibri" panose="020F0502020204030204" pitchFamily="34" charset="0"/>
              </a:endParaRPr>
            </a:p>
          </p:txBody>
        </p:sp>
        <p:cxnSp>
          <p:nvCxnSpPr>
            <p:cNvPr id="29" name="直線矢印コネクタ 28"/>
            <p:cNvCxnSpPr>
              <a:stCxn id="41" idx="3"/>
              <a:endCxn id="42" idx="1"/>
            </p:cNvCxnSpPr>
            <p:nvPr/>
          </p:nvCxnSpPr>
          <p:spPr>
            <a:xfrm>
              <a:off x="1171646" y="5107253"/>
              <a:ext cx="1202753" cy="2892"/>
            </a:xfrm>
            <a:prstGeom prst="straightConnector1">
              <a:avLst/>
            </a:prstGeom>
            <a:ln>
              <a:prstDash val="solid"/>
              <a:headEnd type="arrow"/>
              <a:tailEnd type="arrow"/>
            </a:ln>
          </p:spPr>
          <p:style>
            <a:lnRef idx="2">
              <a:schemeClr val="dk1"/>
            </a:lnRef>
            <a:fillRef idx="1">
              <a:schemeClr val="lt1"/>
            </a:fillRef>
            <a:effectRef idx="0">
              <a:schemeClr val="dk1"/>
            </a:effectRef>
            <a:fontRef idx="minor">
              <a:schemeClr val="dk1"/>
            </a:fontRef>
          </p:style>
        </p:cxnSp>
        <p:cxnSp>
          <p:nvCxnSpPr>
            <p:cNvPr id="86" name="直線矢印コネクタ 85"/>
            <p:cNvCxnSpPr>
              <a:stCxn id="65" idx="3"/>
              <a:endCxn id="95" idx="1"/>
            </p:cNvCxnSpPr>
            <p:nvPr/>
          </p:nvCxnSpPr>
          <p:spPr>
            <a:xfrm>
              <a:off x="6694438" y="5110145"/>
              <a:ext cx="1235358" cy="0"/>
            </a:xfrm>
            <a:prstGeom prst="straightConnector1">
              <a:avLst/>
            </a:prstGeom>
            <a:ln>
              <a:prstDash val="solid"/>
              <a:headEnd type="arrow"/>
              <a:tailEnd type="arrow"/>
            </a:ln>
          </p:spPr>
          <p:style>
            <a:lnRef idx="2">
              <a:schemeClr val="dk1"/>
            </a:lnRef>
            <a:fillRef idx="1">
              <a:schemeClr val="lt1"/>
            </a:fillRef>
            <a:effectRef idx="0">
              <a:schemeClr val="dk1"/>
            </a:effectRef>
            <a:fontRef idx="minor">
              <a:schemeClr val="dk1"/>
            </a:fontRef>
          </p:style>
        </p:cxnSp>
        <p:sp>
          <p:nvSpPr>
            <p:cNvPr id="95" name="正方形/長方形 94"/>
            <p:cNvSpPr/>
            <p:nvPr/>
          </p:nvSpPr>
          <p:spPr>
            <a:xfrm>
              <a:off x="7929796" y="4896727"/>
              <a:ext cx="1051814" cy="426836"/>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400" dirty="0" smtClean="0">
                  <a:latin typeface="Calibri" panose="020F0502020204030204" pitchFamily="34" charset="0"/>
                </a:rPr>
                <a:t>Device</a:t>
              </a:r>
              <a:endParaRPr kumimoji="1" lang="ja-JP" altLang="en-US" sz="2400" dirty="0">
                <a:latin typeface="Calibri" panose="020F0502020204030204" pitchFamily="34" charset="0"/>
              </a:endParaRPr>
            </a:p>
          </p:txBody>
        </p:sp>
        <p:cxnSp>
          <p:nvCxnSpPr>
            <p:cNvPr id="99" name="直線矢印コネクタ 98"/>
            <p:cNvCxnSpPr>
              <a:stCxn id="42" idx="3"/>
              <a:endCxn id="65" idx="1"/>
            </p:cNvCxnSpPr>
            <p:nvPr/>
          </p:nvCxnSpPr>
          <p:spPr>
            <a:xfrm>
              <a:off x="3755581" y="5110145"/>
              <a:ext cx="1557675" cy="0"/>
            </a:xfrm>
            <a:prstGeom prst="straightConnector1">
              <a:avLst/>
            </a:prstGeom>
            <a:ln>
              <a:prstDash val="solid"/>
              <a:headEnd type="arrow"/>
              <a:tailEnd type="arrow"/>
            </a:ln>
          </p:spPr>
          <p:style>
            <a:lnRef idx="2">
              <a:schemeClr val="dk1"/>
            </a:lnRef>
            <a:fillRef idx="1">
              <a:schemeClr val="lt1"/>
            </a:fillRef>
            <a:effectRef idx="0">
              <a:schemeClr val="dk1"/>
            </a:effectRef>
            <a:fontRef idx="minor">
              <a:schemeClr val="dk1"/>
            </a:fontRef>
          </p:style>
        </p:cxnSp>
        <p:cxnSp>
          <p:nvCxnSpPr>
            <p:cNvPr id="129" name="直線矢印コネクタ 128"/>
            <p:cNvCxnSpPr/>
            <p:nvPr/>
          </p:nvCxnSpPr>
          <p:spPr>
            <a:xfrm>
              <a:off x="794053" y="4356100"/>
              <a:ext cx="2270937" cy="0"/>
            </a:xfrm>
            <a:prstGeom prst="straightConnector1">
              <a:avLst/>
            </a:prstGeom>
            <a:ln>
              <a:solidFill>
                <a:srgbClr val="4F81BD"/>
              </a:solidFill>
              <a:prstDash val="dash"/>
              <a:headEnd type="arrow"/>
              <a:tailEnd type="arrow"/>
            </a:ln>
          </p:spPr>
          <p:style>
            <a:lnRef idx="2">
              <a:schemeClr val="dk1"/>
            </a:lnRef>
            <a:fillRef idx="1">
              <a:schemeClr val="lt1"/>
            </a:fillRef>
            <a:effectRef idx="0">
              <a:schemeClr val="dk1"/>
            </a:effectRef>
            <a:fontRef idx="minor">
              <a:schemeClr val="dk1"/>
            </a:fontRef>
          </p:style>
        </p:cxnSp>
        <p:cxnSp>
          <p:nvCxnSpPr>
            <p:cNvPr id="131" name="直線矢印コネクタ 130"/>
            <p:cNvCxnSpPr/>
            <p:nvPr/>
          </p:nvCxnSpPr>
          <p:spPr>
            <a:xfrm>
              <a:off x="3065780" y="4356100"/>
              <a:ext cx="2938067" cy="0"/>
            </a:xfrm>
            <a:prstGeom prst="straightConnector1">
              <a:avLst/>
            </a:prstGeom>
            <a:ln>
              <a:solidFill>
                <a:schemeClr val="accent3"/>
              </a:solidFill>
              <a:prstDash val="dash"/>
              <a:headEnd type="arrow"/>
              <a:tailEnd type="arrow"/>
            </a:ln>
          </p:spPr>
          <p:style>
            <a:lnRef idx="2">
              <a:schemeClr val="dk1"/>
            </a:lnRef>
            <a:fillRef idx="1">
              <a:schemeClr val="lt1"/>
            </a:fillRef>
            <a:effectRef idx="0">
              <a:schemeClr val="dk1"/>
            </a:effectRef>
            <a:fontRef idx="minor">
              <a:schemeClr val="dk1"/>
            </a:fontRef>
          </p:style>
        </p:cxnSp>
        <p:sp>
          <p:nvSpPr>
            <p:cNvPr id="134" name="テキスト ボックス 133"/>
            <p:cNvSpPr txBox="1"/>
            <p:nvPr/>
          </p:nvSpPr>
          <p:spPr>
            <a:xfrm>
              <a:off x="1215460" y="3986768"/>
              <a:ext cx="1467431" cy="369332"/>
            </a:xfrm>
            <a:prstGeom prst="rect">
              <a:avLst/>
            </a:prstGeom>
            <a:noFill/>
          </p:spPr>
          <p:txBody>
            <a:bodyPr wrap="none" rtlCol="0">
              <a:spAutoFit/>
            </a:bodyPr>
            <a:lstStyle/>
            <a:p>
              <a:r>
                <a:rPr kumimoji="1" lang="en-US" altLang="ja-JP" dirty="0" smtClean="0"/>
                <a:t>PCI Express</a:t>
              </a:r>
              <a:endParaRPr kumimoji="1" lang="ja-JP" altLang="en-US" dirty="0"/>
            </a:p>
          </p:txBody>
        </p:sp>
        <p:sp>
          <p:nvSpPr>
            <p:cNvPr id="137" name="テキスト ボックス 136"/>
            <p:cNvSpPr txBox="1"/>
            <p:nvPr/>
          </p:nvSpPr>
          <p:spPr>
            <a:xfrm>
              <a:off x="4013200" y="3972560"/>
              <a:ext cx="1057276" cy="369332"/>
            </a:xfrm>
            <a:prstGeom prst="rect">
              <a:avLst/>
            </a:prstGeom>
            <a:noFill/>
          </p:spPr>
          <p:txBody>
            <a:bodyPr wrap="none" rtlCol="0">
              <a:spAutoFit/>
            </a:bodyPr>
            <a:lstStyle/>
            <a:p>
              <a:r>
                <a:rPr kumimoji="1" lang="en-US" altLang="ja-JP" dirty="0" smtClean="0"/>
                <a:t>Ethernet</a:t>
              </a:r>
              <a:endParaRPr kumimoji="1" lang="ja-JP" altLang="en-US" dirty="0"/>
            </a:p>
          </p:txBody>
        </p:sp>
        <p:sp>
          <p:nvSpPr>
            <p:cNvPr id="138" name="片側の 2 つの角を切り取った四角形 137"/>
            <p:cNvSpPr/>
            <p:nvPr/>
          </p:nvSpPr>
          <p:spPr>
            <a:xfrm>
              <a:off x="1393898" y="4877526"/>
              <a:ext cx="752476" cy="393700"/>
            </a:xfrm>
            <a:prstGeom prst="snip2Same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2400" dirty="0" smtClean="0">
                  <a:latin typeface="Calibri" panose="020F0502020204030204" pitchFamily="34" charset="0"/>
                </a:rPr>
                <a:t>TLP</a:t>
              </a:r>
              <a:endParaRPr kumimoji="1" lang="ja-JP" altLang="en-US" sz="2400" dirty="0">
                <a:latin typeface="Calibri" panose="020F0502020204030204" pitchFamily="34" charset="0"/>
              </a:endParaRPr>
            </a:p>
          </p:txBody>
        </p:sp>
        <p:cxnSp>
          <p:nvCxnSpPr>
            <p:cNvPr id="142" name="直線矢印コネクタ 141"/>
            <p:cNvCxnSpPr/>
            <p:nvPr/>
          </p:nvCxnSpPr>
          <p:spPr>
            <a:xfrm>
              <a:off x="6016077" y="4356100"/>
              <a:ext cx="2270937" cy="0"/>
            </a:xfrm>
            <a:prstGeom prst="straightConnector1">
              <a:avLst/>
            </a:prstGeom>
            <a:ln>
              <a:solidFill>
                <a:srgbClr val="4F81BD"/>
              </a:solidFill>
              <a:prstDash val="dash"/>
              <a:headEnd type="arrow"/>
              <a:tailEnd type="arrow"/>
            </a:ln>
          </p:spPr>
          <p:style>
            <a:lnRef idx="2">
              <a:schemeClr val="dk1"/>
            </a:lnRef>
            <a:fillRef idx="1">
              <a:schemeClr val="lt1"/>
            </a:fillRef>
            <a:effectRef idx="0">
              <a:schemeClr val="dk1"/>
            </a:effectRef>
            <a:fontRef idx="minor">
              <a:schemeClr val="dk1"/>
            </a:fontRef>
          </p:style>
        </p:cxnSp>
        <p:sp>
          <p:nvSpPr>
            <p:cNvPr id="143" name="テキスト ボックス 142"/>
            <p:cNvSpPr txBox="1"/>
            <p:nvPr/>
          </p:nvSpPr>
          <p:spPr>
            <a:xfrm>
              <a:off x="6437484" y="3986768"/>
              <a:ext cx="1467431" cy="369332"/>
            </a:xfrm>
            <a:prstGeom prst="rect">
              <a:avLst/>
            </a:prstGeom>
            <a:noFill/>
          </p:spPr>
          <p:txBody>
            <a:bodyPr wrap="none" rtlCol="0">
              <a:spAutoFit/>
            </a:bodyPr>
            <a:lstStyle/>
            <a:p>
              <a:r>
                <a:rPr kumimoji="1" lang="en-US" altLang="ja-JP" dirty="0" smtClean="0"/>
                <a:t>PCI Express</a:t>
              </a:r>
              <a:endParaRPr kumimoji="1" lang="ja-JP" altLang="en-US" dirty="0"/>
            </a:p>
          </p:txBody>
        </p:sp>
        <p:sp>
          <p:nvSpPr>
            <p:cNvPr id="145" name="片側の 2 つの角を切り取った四角形 144"/>
            <p:cNvSpPr/>
            <p:nvPr/>
          </p:nvSpPr>
          <p:spPr>
            <a:xfrm>
              <a:off x="6942234" y="4877526"/>
              <a:ext cx="752476" cy="393700"/>
            </a:xfrm>
            <a:prstGeom prst="snip2Same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2400" dirty="0" smtClean="0">
                  <a:latin typeface="Calibri" panose="020F0502020204030204" pitchFamily="34" charset="0"/>
                </a:rPr>
                <a:t>TLP</a:t>
              </a:r>
              <a:endParaRPr kumimoji="1" lang="ja-JP" altLang="en-US" sz="2400" dirty="0">
                <a:latin typeface="Calibri" panose="020F0502020204030204" pitchFamily="34" charset="0"/>
              </a:endParaRPr>
            </a:p>
          </p:txBody>
        </p:sp>
        <p:sp>
          <p:nvSpPr>
            <p:cNvPr id="147" name="片側の 2 つの角を切り取った四角形 146"/>
            <p:cNvSpPr/>
            <p:nvPr/>
          </p:nvSpPr>
          <p:spPr>
            <a:xfrm>
              <a:off x="3981970" y="4877526"/>
              <a:ext cx="1114494" cy="393700"/>
            </a:xfrm>
            <a:prstGeom prst="snip2Same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sz="2400" dirty="0" smtClean="0">
                  <a:latin typeface="Calibri" panose="020F0502020204030204" pitchFamily="34" charset="0"/>
                </a:rPr>
                <a:t>Frame</a:t>
              </a:r>
              <a:endParaRPr kumimoji="1" lang="ja-JP" altLang="en-US" sz="2400" dirty="0">
                <a:latin typeface="Calibri" panose="020F0502020204030204" pitchFamily="34" charset="0"/>
              </a:endParaRPr>
            </a:p>
          </p:txBody>
        </p:sp>
      </p:grpSp>
      <p:sp>
        <p:nvSpPr>
          <p:cNvPr id="2" name="タイトル 1"/>
          <p:cNvSpPr>
            <a:spLocks noGrp="1"/>
          </p:cNvSpPr>
          <p:nvPr>
            <p:ph type="title"/>
          </p:nvPr>
        </p:nvSpPr>
        <p:spPr/>
        <p:txBody>
          <a:bodyPr/>
          <a:lstStyle/>
          <a:p>
            <a:r>
              <a:rPr kumimoji="1" lang="en-US" altLang="ja-JP" dirty="0" err="1" smtClean="0"/>
              <a:t>ExpEther</a:t>
            </a:r>
            <a:endParaRPr kumimoji="1" lang="ja-JP" altLang="en-US" dirty="0"/>
          </a:p>
        </p:txBody>
      </p:sp>
      <p:sp>
        <p:nvSpPr>
          <p:cNvPr id="3" name="コンテンツ プレースホルダー 2"/>
          <p:cNvSpPr>
            <a:spLocks noGrp="1"/>
          </p:cNvSpPr>
          <p:nvPr>
            <p:ph idx="1"/>
          </p:nvPr>
        </p:nvSpPr>
        <p:spPr>
          <a:xfrm>
            <a:off x="457200" y="1600200"/>
            <a:ext cx="8229600" cy="2372360"/>
          </a:xfrm>
        </p:spPr>
        <p:txBody>
          <a:bodyPr>
            <a:normAutofit/>
          </a:bodyPr>
          <a:lstStyle/>
          <a:p>
            <a:r>
              <a:rPr lang="en-US" altLang="ja-JP" dirty="0" smtClean="0"/>
              <a:t>NEC</a:t>
            </a:r>
            <a:r>
              <a:rPr lang="ja-JP" altLang="en-US" dirty="0" smtClean="0"/>
              <a:t>社が開発・販売</a:t>
            </a:r>
            <a:endParaRPr kumimoji="1" lang="en-US" altLang="ja-JP" dirty="0" smtClean="0"/>
          </a:p>
          <a:p>
            <a:r>
              <a:rPr kumimoji="1" lang="en-US" altLang="ja-JP" dirty="0" err="1" smtClean="0"/>
              <a:t>PCIe</a:t>
            </a:r>
            <a:r>
              <a:rPr lang="ja-JP" altLang="en-US" dirty="0" smtClean="0"/>
              <a:t>を</a:t>
            </a:r>
            <a:r>
              <a:rPr kumimoji="1" lang="en-US" altLang="ja-JP" dirty="0" smtClean="0"/>
              <a:t>Ethernet</a:t>
            </a:r>
            <a:r>
              <a:rPr kumimoji="1" lang="ja-JP" altLang="en-US" dirty="0" smtClean="0"/>
              <a:t>に拡張するシステム仮想化技術</a:t>
            </a:r>
            <a:endParaRPr kumimoji="1" lang="en-US" altLang="ja-JP" dirty="0" smtClean="0"/>
          </a:p>
          <a:p>
            <a:pPr marL="182880" lvl="1"/>
            <a:r>
              <a:rPr lang="en-US" altLang="ja-JP" sz="2400" dirty="0" err="1" smtClean="0"/>
              <a:t>PCIe</a:t>
            </a:r>
            <a:r>
              <a:rPr lang="ja-JP" altLang="en-US" sz="2400" dirty="0" smtClean="0"/>
              <a:t>のパケット</a:t>
            </a:r>
            <a:r>
              <a:rPr lang="en-US" altLang="ja-JP" sz="2400" dirty="0" smtClean="0"/>
              <a:t>(TLP)</a:t>
            </a:r>
            <a:r>
              <a:rPr lang="ja-JP" altLang="en-US" sz="2400" dirty="0" smtClean="0"/>
              <a:t>を</a:t>
            </a:r>
            <a:r>
              <a:rPr lang="en-US" altLang="ja-JP" sz="2400" dirty="0" smtClean="0"/>
              <a:t>Ethernet</a:t>
            </a:r>
            <a:r>
              <a:rPr lang="ja-JP" altLang="en-US" sz="2400" dirty="0" smtClean="0"/>
              <a:t>のフレームにカプセル化</a:t>
            </a:r>
            <a:endParaRPr lang="en-US" altLang="ja-JP" sz="2400" dirty="0" smtClean="0"/>
          </a:p>
          <a:p>
            <a:pPr marL="457200" lvl="2"/>
            <a:r>
              <a:rPr lang="ja-JP" altLang="en-US" sz="2200" dirty="0" smtClean="0"/>
              <a:t>ホスト側で設定不要</a:t>
            </a:r>
            <a:endParaRPr lang="en-US" altLang="ja-JP" sz="2200" dirty="0" smtClean="0"/>
          </a:p>
          <a:p>
            <a:pPr lvl="1"/>
            <a:r>
              <a:rPr lang="ja-JP" altLang="en-US" sz="2200" dirty="0" smtClean="0"/>
              <a:t>コードの書き換え不要</a:t>
            </a:r>
            <a:endParaRPr lang="en-US" altLang="ja-JP" sz="2200" dirty="0" smtClean="0"/>
          </a:p>
        </p:txBody>
      </p:sp>
      <p:sp>
        <p:nvSpPr>
          <p:cNvPr id="4" name="日付プレースホルダー 3"/>
          <p:cNvSpPr>
            <a:spLocks noGrp="1"/>
          </p:cNvSpPr>
          <p:nvPr>
            <p:ph type="dt" sz="half" idx="10"/>
          </p:nvPr>
        </p:nvSpPr>
        <p:spPr/>
        <p:txBody>
          <a:bodyPr/>
          <a:lstStyle/>
          <a:p>
            <a:fld id="{E9EA539A-C0C3-8144-B17C-58C309F5A30E}" type="datetime1">
              <a:rPr lang="ja-JP" altLang="en-US" smtClean="0"/>
              <a:t>2014/12/04</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6</a:t>
            </a:fld>
            <a:endParaRPr lang="en-US"/>
          </a:p>
        </p:txBody>
      </p:sp>
      <p:sp>
        <p:nvSpPr>
          <p:cNvPr id="151" name="テキスト ボックス 150"/>
          <p:cNvSpPr txBox="1"/>
          <p:nvPr/>
        </p:nvSpPr>
        <p:spPr>
          <a:xfrm>
            <a:off x="4987752" y="3657322"/>
            <a:ext cx="3340916" cy="369332"/>
          </a:xfrm>
          <a:prstGeom prst="rect">
            <a:avLst/>
          </a:prstGeom>
          <a:noFill/>
        </p:spPr>
        <p:txBody>
          <a:bodyPr wrap="none" rtlCol="0">
            <a:spAutoFit/>
          </a:bodyPr>
          <a:lstStyle/>
          <a:p>
            <a:r>
              <a:rPr kumimoji="1" lang="en-US" altLang="ja-JP" dirty="0" smtClean="0"/>
              <a:t>TLP: Transaction Layer Packet</a:t>
            </a:r>
            <a:endParaRPr kumimoji="1" lang="ja-JP" altLang="en-US" dirty="0"/>
          </a:p>
        </p:txBody>
      </p:sp>
      <p:pic>
        <p:nvPicPr>
          <p:cNvPr id="31" name="図 30" descr="1337925813.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58564" y="5732024"/>
            <a:ext cx="773008" cy="1120507"/>
          </a:xfrm>
          <a:prstGeom prst="rect">
            <a:avLst/>
          </a:prstGeom>
        </p:spPr>
      </p:pic>
      <p:sp>
        <p:nvSpPr>
          <p:cNvPr id="6" name="テキスト ボックス 5"/>
          <p:cNvSpPr txBox="1"/>
          <p:nvPr/>
        </p:nvSpPr>
        <p:spPr>
          <a:xfrm>
            <a:off x="3596802" y="6017828"/>
            <a:ext cx="1262297" cy="646331"/>
          </a:xfrm>
          <a:prstGeom prst="rect">
            <a:avLst/>
          </a:prstGeom>
          <a:noFill/>
        </p:spPr>
        <p:txBody>
          <a:bodyPr wrap="none" rtlCol="0">
            <a:spAutoFit/>
          </a:bodyPr>
          <a:lstStyle/>
          <a:p>
            <a:r>
              <a:rPr kumimoji="1" lang="en-US" altLang="ja-JP" dirty="0" err="1" smtClean="0"/>
              <a:t>ExpEther</a:t>
            </a:r>
            <a:endParaRPr kumimoji="1" lang="en-US" altLang="ja-JP" dirty="0" smtClean="0"/>
          </a:p>
          <a:p>
            <a:r>
              <a:rPr kumimoji="1" lang="en-US" altLang="ja-JP" dirty="0" err="1" smtClean="0"/>
              <a:t>PCIe</a:t>
            </a:r>
            <a:r>
              <a:rPr kumimoji="1" lang="en-US" altLang="ja-JP" dirty="0" smtClean="0"/>
              <a:t> Card</a:t>
            </a:r>
            <a:endParaRPr kumimoji="1" lang="ja-JP" altLang="en-US" dirty="0"/>
          </a:p>
        </p:txBody>
      </p:sp>
      <p:sp>
        <p:nvSpPr>
          <p:cNvPr id="32" name="テキスト ボックス 31"/>
          <p:cNvSpPr txBox="1"/>
          <p:nvPr/>
        </p:nvSpPr>
        <p:spPr>
          <a:xfrm>
            <a:off x="6324917" y="6017828"/>
            <a:ext cx="1749998" cy="646331"/>
          </a:xfrm>
          <a:prstGeom prst="rect">
            <a:avLst/>
          </a:prstGeom>
          <a:noFill/>
        </p:spPr>
        <p:txBody>
          <a:bodyPr wrap="none" rtlCol="0">
            <a:spAutoFit/>
          </a:bodyPr>
          <a:lstStyle/>
          <a:p>
            <a:r>
              <a:rPr kumimoji="1" lang="en-US" altLang="ja-JP" dirty="0" err="1" smtClean="0"/>
              <a:t>ExpEther</a:t>
            </a:r>
            <a:r>
              <a:rPr kumimoji="1" lang="en-US" altLang="ja-JP" dirty="0" smtClean="0"/>
              <a:t> I/O</a:t>
            </a:r>
          </a:p>
          <a:p>
            <a:r>
              <a:rPr kumimoji="1" lang="en-US" altLang="ja-JP" dirty="0" smtClean="0"/>
              <a:t>Extension BOX</a:t>
            </a:r>
            <a:endParaRPr kumimoji="1" lang="ja-JP" altLang="en-US" dirty="0"/>
          </a:p>
        </p:txBody>
      </p:sp>
      <p:sp>
        <p:nvSpPr>
          <p:cNvPr id="7" name="フッター プレースホルダー 6"/>
          <p:cNvSpPr>
            <a:spLocks noGrp="1"/>
          </p:cNvSpPr>
          <p:nvPr>
            <p:ph type="ftr" sz="quarter" idx="11"/>
          </p:nvPr>
        </p:nvSpPr>
        <p:spPr/>
        <p:txBody>
          <a:bodyPr/>
          <a:lstStyle/>
          <a:p>
            <a:r>
              <a:rPr kumimoji="1" lang="en-US" altLang="ja-JP" smtClean="0"/>
              <a:t>11CPSY</a:t>
            </a:r>
            <a:endParaRPr kumimoji="1" lang="ja-JP" altLang="en-US"/>
          </a:p>
        </p:txBody>
      </p:sp>
    </p:spTree>
    <p:extLst>
      <p:ext uri="{BB962C8B-B14F-4D97-AF65-F5344CB8AC3E}">
        <p14:creationId xmlns:p14="http://schemas.microsoft.com/office/powerpoint/2010/main" val="4632101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err="1" smtClean="0"/>
              <a:t>ExpEther</a:t>
            </a:r>
            <a:r>
              <a:rPr kumimoji="1" lang="ja-JP" altLang="en-US" dirty="0" smtClean="0"/>
              <a:t>を用いたマルチ</a:t>
            </a:r>
            <a:r>
              <a:rPr kumimoji="1" lang="en-US" altLang="ja-JP" dirty="0" smtClean="0"/>
              <a:t>GPU</a:t>
            </a:r>
            <a:r>
              <a:rPr kumimoji="1" lang="ja-JP" altLang="en-US" dirty="0" smtClean="0"/>
              <a:t>システム</a:t>
            </a:r>
            <a:endParaRPr kumimoji="1" lang="ja-JP" altLang="en-US" dirty="0"/>
          </a:p>
        </p:txBody>
      </p:sp>
      <p:sp>
        <p:nvSpPr>
          <p:cNvPr id="30" name="コンテンツ プレースホルダー 29"/>
          <p:cNvSpPr>
            <a:spLocks noGrp="1"/>
          </p:cNvSpPr>
          <p:nvPr>
            <p:ph sz="half" idx="1"/>
          </p:nvPr>
        </p:nvSpPr>
        <p:spPr>
          <a:xfrm>
            <a:off x="400338" y="2351927"/>
            <a:ext cx="4203555" cy="1617472"/>
          </a:xfrm>
        </p:spPr>
        <p:txBody>
          <a:bodyPr>
            <a:normAutofit/>
          </a:bodyPr>
          <a:lstStyle/>
          <a:p>
            <a:r>
              <a:rPr kumimoji="1" lang="en-US" altLang="ja-JP" sz="2200" dirty="0" smtClean="0">
                <a:solidFill>
                  <a:schemeClr val="accent2"/>
                </a:solidFill>
              </a:rPr>
              <a:t>Advantage</a:t>
            </a:r>
            <a:endParaRPr kumimoji="1" lang="en-US" altLang="ja-JP" sz="2200" dirty="0">
              <a:solidFill>
                <a:schemeClr val="accent2"/>
              </a:solidFill>
            </a:endParaRPr>
          </a:p>
          <a:p>
            <a:pPr lvl="1"/>
            <a:r>
              <a:rPr kumimoji="1" lang="ja-JP" altLang="en-US" sz="2000" dirty="0" smtClean="0"/>
              <a:t>複数ノードの構築不要</a:t>
            </a:r>
            <a:endParaRPr kumimoji="1" lang="en-US" altLang="ja-JP" sz="2000" dirty="0" smtClean="0"/>
          </a:p>
          <a:p>
            <a:pPr lvl="1"/>
            <a:r>
              <a:rPr lang="en-US" altLang="ja-JP" sz="2000" dirty="0" smtClean="0"/>
              <a:t>MPI</a:t>
            </a:r>
            <a:r>
              <a:rPr lang="ja-JP" altLang="en-US" sz="2000" dirty="0" smtClean="0"/>
              <a:t>の記述が不要</a:t>
            </a:r>
            <a:endParaRPr kumimoji="1" lang="en-US" altLang="ja-JP" sz="2000" dirty="0"/>
          </a:p>
          <a:p>
            <a:pPr lvl="1"/>
            <a:r>
              <a:rPr lang="ja-JP" altLang="en-US" sz="2000" dirty="0" smtClean="0"/>
              <a:t>拡張性に優れている</a:t>
            </a:r>
            <a:endParaRPr kumimoji="1" lang="en-US" altLang="ja-JP" sz="2000" dirty="0" smtClean="0"/>
          </a:p>
          <a:p>
            <a:endParaRPr kumimoji="1" lang="ja-JP" altLang="en-US" sz="2000" dirty="0"/>
          </a:p>
        </p:txBody>
      </p:sp>
      <p:sp>
        <p:nvSpPr>
          <p:cNvPr id="32" name="コンテンツ プレースホルダー 31"/>
          <p:cNvSpPr>
            <a:spLocks noGrp="1"/>
          </p:cNvSpPr>
          <p:nvPr>
            <p:ph sz="half" idx="2"/>
          </p:nvPr>
        </p:nvSpPr>
        <p:spPr>
          <a:xfrm>
            <a:off x="4810404" y="2351927"/>
            <a:ext cx="4279085" cy="1617472"/>
          </a:xfrm>
        </p:spPr>
        <p:txBody>
          <a:bodyPr>
            <a:normAutofit/>
          </a:bodyPr>
          <a:lstStyle/>
          <a:p>
            <a:r>
              <a:rPr kumimoji="1" lang="en-US" altLang="ja-JP" sz="2200" dirty="0" smtClean="0">
                <a:solidFill>
                  <a:schemeClr val="accent1"/>
                </a:solidFill>
              </a:rPr>
              <a:t>Disadvantage</a:t>
            </a:r>
          </a:p>
          <a:p>
            <a:pPr lvl="1"/>
            <a:r>
              <a:rPr kumimoji="1" lang="ja-JP" altLang="en-US" sz="2000" dirty="0" smtClean="0"/>
              <a:t>通信バンド幅が狭い</a:t>
            </a:r>
            <a:endParaRPr kumimoji="1" lang="en-US" altLang="ja-JP" sz="2000" dirty="0" smtClean="0"/>
          </a:p>
          <a:p>
            <a:pPr lvl="2"/>
            <a:r>
              <a:rPr lang="ja-JP" altLang="en-US" sz="1600" dirty="0" smtClean="0"/>
              <a:t>ホスト</a:t>
            </a:r>
            <a:r>
              <a:rPr lang="en-US" altLang="ja-JP" sz="1600" dirty="0" smtClean="0"/>
              <a:t>―</a:t>
            </a:r>
            <a:r>
              <a:rPr lang="ja-JP" altLang="en-US" sz="1600" dirty="0" smtClean="0"/>
              <a:t>デバイス</a:t>
            </a:r>
            <a:endParaRPr lang="en-US" altLang="ja-JP" sz="1600" dirty="0" smtClean="0"/>
          </a:p>
          <a:p>
            <a:pPr lvl="2"/>
            <a:r>
              <a:rPr kumimoji="1" lang="ja-JP" altLang="en-US" sz="1600" dirty="0" smtClean="0"/>
              <a:t>デバイスーデバイス</a:t>
            </a:r>
            <a:endParaRPr kumimoji="1" lang="ja-JP" altLang="en-US" sz="1600" dirty="0"/>
          </a:p>
        </p:txBody>
      </p:sp>
      <p:sp>
        <p:nvSpPr>
          <p:cNvPr id="4" name="日付プレースホルダー 3"/>
          <p:cNvSpPr>
            <a:spLocks noGrp="1"/>
          </p:cNvSpPr>
          <p:nvPr>
            <p:ph type="dt" sz="half" idx="10"/>
          </p:nvPr>
        </p:nvSpPr>
        <p:spPr/>
        <p:txBody>
          <a:bodyPr/>
          <a:lstStyle/>
          <a:p>
            <a:fld id="{4E2093EB-2E47-9F42-9B47-CC179357792F}" type="datetime1">
              <a:rPr lang="ja-JP" altLang="en-US" smtClean="0"/>
              <a:t>2014/12/04</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7</a:t>
            </a:fld>
            <a:endParaRPr lang="en-US"/>
          </a:p>
        </p:txBody>
      </p:sp>
      <p:grpSp>
        <p:nvGrpSpPr>
          <p:cNvPr id="66" name="図形グループ 65"/>
          <p:cNvGrpSpPr/>
          <p:nvPr/>
        </p:nvGrpSpPr>
        <p:grpSpPr>
          <a:xfrm>
            <a:off x="537641" y="4335521"/>
            <a:ext cx="2664995" cy="1662899"/>
            <a:chOff x="613841" y="2976621"/>
            <a:chExt cx="2664995" cy="1662899"/>
          </a:xfrm>
        </p:grpSpPr>
        <p:sp>
          <p:nvSpPr>
            <p:cNvPr id="19" name="正方形/長方形 18"/>
            <p:cNvSpPr/>
            <p:nvPr/>
          </p:nvSpPr>
          <p:spPr>
            <a:xfrm>
              <a:off x="613841" y="3193397"/>
              <a:ext cx="2258153" cy="1446123"/>
            </a:xfrm>
            <a:prstGeom prst="rect">
              <a:avLst/>
            </a:prstGeom>
            <a:noFill/>
            <a:ln w="38100" cmpd="sng">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8" name="正方形/長方形 7"/>
            <p:cNvSpPr/>
            <p:nvPr/>
          </p:nvSpPr>
          <p:spPr>
            <a:xfrm>
              <a:off x="1030247" y="3408463"/>
              <a:ext cx="914400" cy="426836"/>
            </a:xfrm>
            <a:prstGeom prst="rect">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CPU</a:t>
              </a:r>
              <a:endParaRPr kumimoji="1" lang="ja-JP" altLang="en-US" dirty="0">
                <a:latin typeface="Calibri" panose="020F0502020204030204" pitchFamily="34" charset="0"/>
              </a:endParaRPr>
            </a:p>
          </p:txBody>
        </p:sp>
        <p:sp>
          <p:nvSpPr>
            <p:cNvPr id="11" name="角丸四角形 10"/>
            <p:cNvSpPr/>
            <p:nvPr/>
          </p:nvSpPr>
          <p:spPr>
            <a:xfrm>
              <a:off x="2185772" y="3296838"/>
              <a:ext cx="1093064" cy="655870"/>
            </a:xfrm>
            <a:prstGeom prst="roundRect">
              <a:avLst/>
            </a:prstGeom>
            <a:solidFill>
              <a:schemeClr val="accent3">
                <a:lumMod val="60000"/>
                <a:lumOff val="4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dirty="0" err="1" smtClean="0">
                  <a:latin typeface="Calibri" panose="020F0502020204030204" pitchFamily="34" charset="0"/>
                </a:rPr>
                <a:t>ExpEther</a:t>
              </a:r>
              <a:endParaRPr kumimoji="1" lang="en-US" altLang="ja-JP" dirty="0">
                <a:latin typeface="Calibri" panose="020F0502020204030204" pitchFamily="34" charset="0"/>
              </a:endParaRPr>
            </a:p>
            <a:p>
              <a:pPr algn="ctr"/>
              <a:r>
                <a:rPr kumimoji="1" lang="en-US" altLang="ja-JP" dirty="0" smtClean="0">
                  <a:latin typeface="Calibri" panose="020F0502020204030204" pitchFamily="34" charset="0"/>
                </a:rPr>
                <a:t>NIC</a:t>
              </a:r>
              <a:endParaRPr kumimoji="1" lang="ja-JP" altLang="en-US" dirty="0">
                <a:latin typeface="Calibri" panose="020F0502020204030204" pitchFamily="34" charset="0"/>
              </a:endParaRPr>
            </a:p>
          </p:txBody>
        </p:sp>
        <p:sp>
          <p:nvSpPr>
            <p:cNvPr id="20" name="正方形/長方形 19"/>
            <p:cNvSpPr/>
            <p:nvPr/>
          </p:nvSpPr>
          <p:spPr>
            <a:xfrm>
              <a:off x="914044" y="3952708"/>
              <a:ext cx="1155525" cy="544245"/>
            </a:xfrm>
            <a:prstGeom prst="rect">
              <a:avLst/>
            </a:prstGeom>
            <a:solidFill>
              <a:schemeClr val="bg1">
                <a:lumMod val="8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dirty="0" smtClean="0">
                  <a:latin typeface="Calibri" panose="020F0502020204030204" pitchFamily="34" charset="0"/>
                </a:rPr>
                <a:t>Host</a:t>
              </a:r>
            </a:p>
            <a:p>
              <a:pPr algn="ctr"/>
              <a:r>
                <a:rPr kumimoji="1" lang="en-US" altLang="ja-JP" dirty="0" smtClean="0">
                  <a:latin typeface="Calibri" panose="020F0502020204030204" pitchFamily="34" charset="0"/>
                </a:rPr>
                <a:t>Memory</a:t>
              </a:r>
              <a:endParaRPr kumimoji="1" lang="ja-JP" altLang="en-US" dirty="0">
                <a:latin typeface="Calibri" panose="020F0502020204030204" pitchFamily="34" charset="0"/>
              </a:endParaRPr>
            </a:p>
          </p:txBody>
        </p:sp>
        <p:sp>
          <p:nvSpPr>
            <p:cNvPr id="42" name="テキスト ボックス 41"/>
            <p:cNvSpPr txBox="1"/>
            <p:nvPr/>
          </p:nvSpPr>
          <p:spPr>
            <a:xfrm>
              <a:off x="1380705" y="2976621"/>
              <a:ext cx="659293" cy="369332"/>
            </a:xfrm>
            <a:prstGeom prst="rect">
              <a:avLst/>
            </a:prstGeom>
            <a:solidFill>
              <a:schemeClr val="bg1"/>
            </a:solidFill>
          </p:spPr>
          <p:txBody>
            <a:bodyPr wrap="none" rtlCol="0">
              <a:spAutoFit/>
            </a:bodyPr>
            <a:lstStyle/>
            <a:p>
              <a:r>
                <a:rPr kumimoji="1" lang="en-US" altLang="ja-JP" dirty="0" smtClean="0"/>
                <a:t>Host</a:t>
              </a:r>
              <a:endParaRPr kumimoji="1" lang="ja-JP" altLang="en-US" dirty="0"/>
            </a:p>
          </p:txBody>
        </p:sp>
      </p:grpSp>
      <p:grpSp>
        <p:nvGrpSpPr>
          <p:cNvPr id="65" name="図形グループ 64"/>
          <p:cNvGrpSpPr/>
          <p:nvPr/>
        </p:nvGrpSpPr>
        <p:grpSpPr>
          <a:xfrm>
            <a:off x="2567700" y="3999084"/>
            <a:ext cx="1057276" cy="871703"/>
            <a:chOff x="3063480" y="2538412"/>
            <a:chExt cx="1057276" cy="973475"/>
          </a:xfrm>
        </p:grpSpPr>
        <p:sp>
          <p:nvSpPr>
            <p:cNvPr id="34" name="テキスト ボックス 33"/>
            <p:cNvSpPr txBox="1"/>
            <p:nvPr/>
          </p:nvSpPr>
          <p:spPr>
            <a:xfrm>
              <a:off x="3063480" y="2538412"/>
              <a:ext cx="1057276" cy="369332"/>
            </a:xfrm>
            <a:prstGeom prst="rect">
              <a:avLst/>
            </a:prstGeom>
            <a:noFill/>
          </p:spPr>
          <p:txBody>
            <a:bodyPr wrap="none" rtlCol="0">
              <a:spAutoFit/>
            </a:bodyPr>
            <a:lstStyle/>
            <a:p>
              <a:r>
                <a:rPr kumimoji="1" lang="en-US" altLang="ja-JP" dirty="0" smtClean="0"/>
                <a:t>Ethernet</a:t>
              </a:r>
              <a:endParaRPr kumimoji="1" lang="ja-JP" altLang="en-US" dirty="0"/>
            </a:p>
          </p:txBody>
        </p:sp>
        <p:cxnSp>
          <p:nvCxnSpPr>
            <p:cNvPr id="35" name="直線矢印コネクタ 34"/>
            <p:cNvCxnSpPr>
              <a:stCxn id="34" idx="2"/>
            </p:cNvCxnSpPr>
            <p:nvPr/>
          </p:nvCxnSpPr>
          <p:spPr>
            <a:xfrm>
              <a:off x="3592118" y="2907744"/>
              <a:ext cx="461962" cy="604143"/>
            </a:xfrm>
            <a:prstGeom prst="straightConnector1">
              <a:avLst/>
            </a:prstGeom>
            <a:ln>
              <a:prstDash val="solid"/>
              <a:tailEnd type="arrow"/>
            </a:ln>
          </p:spPr>
          <p:style>
            <a:lnRef idx="2">
              <a:schemeClr val="dk1"/>
            </a:lnRef>
            <a:fillRef idx="1">
              <a:schemeClr val="lt1"/>
            </a:fillRef>
            <a:effectRef idx="0">
              <a:schemeClr val="dk1"/>
            </a:effectRef>
            <a:fontRef idx="minor">
              <a:schemeClr val="dk1"/>
            </a:fontRef>
          </p:style>
        </p:cxnSp>
      </p:grpSp>
      <p:sp>
        <p:nvSpPr>
          <p:cNvPr id="12" name="正方形/長方形 11"/>
          <p:cNvSpPr/>
          <p:nvPr/>
        </p:nvSpPr>
        <p:spPr>
          <a:xfrm rot="16200000">
            <a:off x="2887523" y="5336504"/>
            <a:ext cx="2287406" cy="492193"/>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en-US" altLang="ja-JP" dirty="0" smtClean="0">
                <a:latin typeface="Calibri" panose="020F0502020204030204" pitchFamily="34" charset="0"/>
              </a:rPr>
              <a:t>Switch</a:t>
            </a:r>
            <a:endParaRPr kumimoji="1" lang="ja-JP" altLang="en-US" dirty="0">
              <a:latin typeface="Calibri" panose="020F0502020204030204" pitchFamily="34" charset="0"/>
            </a:endParaRPr>
          </a:p>
        </p:txBody>
      </p:sp>
      <p:cxnSp>
        <p:nvCxnSpPr>
          <p:cNvPr id="39" name="直線コネクタ 38"/>
          <p:cNvCxnSpPr>
            <a:stCxn id="11" idx="3"/>
          </p:cNvCxnSpPr>
          <p:nvPr/>
        </p:nvCxnSpPr>
        <p:spPr>
          <a:xfrm>
            <a:off x="3202636" y="4983673"/>
            <a:ext cx="582492" cy="0"/>
          </a:xfrm>
          <a:prstGeom prst="line">
            <a:avLst/>
          </a:prstGeom>
          <a:ln>
            <a:prstDash val="solid"/>
          </a:ln>
        </p:spPr>
        <p:style>
          <a:lnRef idx="2">
            <a:schemeClr val="dk1"/>
          </a:lnRef>
          <a:fillRef idx="1">
            <a:schemeClr val="lt1"/>
          </a:fillRef>
          <a:effectRef idx="0">
            <a:schemeClr val="dk1"/>
          </a:effectRef>
          <a:fontRef idx="minor">
            <a:schemeClr val="dk1"/>
          </a:fontRef>
        </p:style>
      </p:cxnSp>
      <p:grpSp>
        <p:nvGrpSpPr>
          <p:cNvPr id="85" name="図形グループ 84"/>
          <p:cNvGrpSpPr/>
          <p:nvPr/>
        </p:nvGrpSpPr>
        <p:grpSpPr>
          <a:xfrm>
            <a:off x="4294254" y="4003418"/>
            <a:ext cx="4518154" cy="2871328"/>
            <a:chOff x="4277322" y="3981662"/>
            <a:chExt cx="4518154" cy="2871328"/>
          </a:xfrm>
        </p:grpSpPr>
        <p:sp>
          <p:nvSpPr>
            <p:cNvPr id="74" name="正方形/長方形 73"/>
            <p:cNvSpPr/>
            <p:nvPr/>
          </p:nvSpPr>
          <p:spPr>
            <a:xfrm>
              <a:off x="4315422" y="3981662"/>
              <a:ext cx="4480054" cy="2871328"/>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nvGrpSpPr>
            <p:cNvPr id="45" name="図形グループ 44"/>
            <p:cNvGrpSpPr/>
            <p:nvPr/>
          </p:nvGrpSpPr>
          <p:grpSpPr>
            <a:xfrm>
              <a:off x="4823606" y="4469810"/>
              <a:ext cx="3845089" cy="2132340"/>
              <a:chOff x="4857424" y="3132666"/>
              <a:chExt cx="3845089" cy="2132340"/>
            </a:xfrm>
          </p:grpSpPr>
          <p:grpSp>
            <p:nvGrpSpPr>
              <p:cNvPr id="47" name="図形グループ 46"/>
              <p:cNvGrpSpPr/>
              <p:nvPr/>
            </p:nvGrpSpPr>
            <p:grpSpPr>
              <a:xfrm>
                <a:off x="4857424" y="3132666"/>
                <a:ext cx="3845089" cy="960216"/>
                <a:chOff x="4857424" y="3132666"/>
                <a:chExt cx="3845089" cy="960216"/>
              </a:xfrm>
            </p:grpSpPr>
            <p:sp>
              <p:nvSpPr>
                <p:cNvPr id="61" name="正方形/長方形 60"/>
                <p:cNvSpPr/>
                <p:nvPr/>
              </p:nvSpPr>
              <p:spPr>
                <a:xfrm>
                  <a:off x="5319220" y="3132666"/>
                  <a:ext cx="3383293" cy="960216"/>
                </a:xfrm>
                <a:prstGeom prst="rect">
                  <a:avLst/>
                </a:prstGeom>
                <a:noFill/>
                <a:ln w="38100" cmpd="sng">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62" name="正方形/長方形 61"/>
                <p:cNvSpPr/>
                <p:nvPr/>
              </p:nvSpPr>
              <p:spPr>
                <a:xfrm>
                  <a:off x="6158690" y="3408463"/>
                  <a:ext cx="914400" cy="426836"/>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G</a:t>
                  </a:r>
                  <a:r>
                    <a:rPr kumimoji="1" lang="en-US" altLang="ja-JP" dirty="0" smtClean="0">
                      <a:latin typeface="Calibri" panose="020F0502020204030204" pitchFamily="34" charset="0"/>
                    </a:rPr>
                    <a:t>PU</a:t>
                  </a:r>
                  <a:endParaRPr kumimoji="1" lang="ja-JP" altLang="en-US" dirty="0">
                    <a:latin typeface="Calibri" panose="020F0502020204030204" pitchFamily="34" charset="0"/>
                  </a:endParaRPr>
                </a:p>
              </p:txBody>
            </p:sp>
            <p:sp>
              <p:nvSpPr>
                <p:cNvPr id="63" name="角丸四角形 62"/>
                <p:cNvSpPr/>
                <p:nvPr/>
              </p:nvSpPr>
              <p:spPr>
                <a:xfrm>
                  <a:off x="4857424" y="3296838"/>
                  <a:ext cx="1093064" cy="655870"/>
                </a:xfrm>
                <a:prstGeom prst="roundRect">
                  <a:avLst/>
                </a:prstGeom>
                <a:solidFill>
                  <a:schemeClr val="accent3">
                    <a:lumMod val="60000"/>
                    <a:lumOff val="4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dirty="0" err="1" smtClean="0">
                      <a:latin typeface="Calibri" panose="020F0502020204030204" pitchFamily="34" charset="0"/>
                    </a:rPr>
                    <a:t>ExpEther</a:t>
                  </a:r>
                  <a:endParaRPr kumimoji="1" lang="en-US" altLang="ja-JP" dirty="0">
                    <a:latin typeface="Calibri" panose="020F0502020204030204" pitchFamily="34" charset="0"/>
                  </a:endParaRPr>
                </a:p>
                <a:p>
                  <a:pPr algn="ctr"/>
                  <a:r>
                    <a:rPr kumimoji="1" lang="en-US" altLang="ja-JP" dirty="0" smtClean="0">
                      <a:latin typeface="Calibri" panose="020F0502020204030204" pitchFamily="34" charset="0"/>
                    </a:rPr>
                    <a:t>NIC</a:t>
                  </a:r>
                  <a:endParaRPr kumimoji="1" lang="ja-JP" altLang="en-US" dirty="0">
                    <a:latin typeface="Calibri" panose="020F0502020204030204" pitchFamily="34" charset="0"/>
                  </a:endParaRPr>
                </a:p>
              </p:txBody>
            </p:sp>
            <p:sp>
              <p:nvSpPr>
                <p:cNvPr id="64" name="正方形/長方形 63"/>
                <p:cNvSpPr/>
                <p:nvPr/>
              </p:nvSpPr>
              <p:spPr>
                <a:xfrm>
                  <a:off x="7312306" y="3345131"/>
                  <a:ext cx="1155525" cy="544245"/>
                </a:xfrm>
                <a:prstGeom prst="rect">
                  <a:avLst/>
                </a:prstGeom>
                <a:solidFill>
                  <a:schemeClr val="bg1">
                    <a:lumMod val="8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smtClean="0">
                      <a:latin typeface="Calibri" panose="020F0502020204030204" pitchFamily="34" charset="0"/>
                    </a:rPr>
                    <a:t>Device</a:t>
                  </a:r>
                </a:p>
                <a:p>
                  <a:pPr algn="ctr"/>
                  <a:r>
                    <a:rPr kumimoji="1" lang="en-US" altLang="ja-JP" dirty="0" smtClean="0">
                      <a:latin typeface="Calibri" panose="020F0502020204030204" pitchFamily="34" charset="0"/>
                    </a:rPr>
                    <a:t>Memory</a:t>
                  </a:r>
                  <a:endParaRPr kumimoji="1" lang="ja-JP" altLang="en-US" dirty="0">
                    <a:latin typeface="Calibri" panose="020F0502020204030204" pitchFamily="34" charset="0"/>
                  </a:endParaRPr>
                </a:p>
              </p:txBody>
            </p:sp>
          </p:grpSp>
          <p:grpSp>
            <p:nvGrpSpPr>
              <p:cNvPr id="48" name="図形グループ 47"/>
              <p:cNvGrpSpPr/>
              <p:nvPr/>
            </p:nvGrpSpPr>
            <p:grpSpPr>
              <a:xfrm>
                <a:off x="4857424" y="4304790"/>
                <a:ext cx="3845089" cy="960216"/>
                <a:chOff x="4857424" y="4304790"/>
                <a:chExt cx="3845089" cy="960216"/>
              </a:xfrm>
            </p:grpSpPr>
            <p:sp>
              <p:nvSpPr>
                <p:cNvPr id="57" name="正方形/長方形 56"/>
                <p:cNvSpPr/>
                <p:nvPr/>
              </p:nvSpPr>
              <p:spPr>
                <a:xfrm>
                  <a:off x="5319220" y="4304790"/>
                  <a:ext cx="3383293" cy="960216"/>
                </a:xfrm>
                <a:prstGeom prst="rect">
                  <a:avLst/>
                </a:prstGeom>
                <a:noFill/>
                <a:ln w="38100" cmpd="sng">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58" name="正方形/長方形 57"/>
                <p:cNvSpPr/>
                <p:nvPr/>
              </p:nvSpPr>
              <p:spPr>
                <a:xfrm>
                  <a:off x="6158690" y="4577055"/>
                  <a:ext cx="914400" cy="426836"/>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G</a:t>
                  </a:r>
                  <a:r>
                    <a:rPr kumimoji="1" lang="en-US" altLang="ja-JP" dirty="0" smtClean="0">
                      <a:latin typeface="Calibri" panose="020F0502020204030204" pitchFamily="34" charset="0"/>
                    </a:rPr>
                    <a:t>PU</a:t>
                  </a:r>
                  <a:endParaRPr kumimoji="1" lang="ja-JP" altLang="en-US" dirty="0">
                    <a:latin typeface="Calibri" panose="020F0502020204030204" pitchFamily="34" charset="0"/>
                  </a:endParaRPr>
                </a:p>
              </p:txBody>
            </p:sp>
            <p:sp>
              <p:nvSpPr>
                <p:cNvPr id="59" name="角丸四角形 58"/>
                <p:cNvSpPr/>
                <p:nvPr/>
              </p:nvSpPr>
              <p:spPr>
                <a:xfrm>
                  <a:off x="4857424" y="4465430"/>
                  <a:ext cx="1093064" cy="655870"/>
                </a:xfrm>
                <a:prstGeom prst="roundRect">
                  <a:avLst/>
                </a:prstGeom>
                <a:solidFill>
                  <a:schemeClr val="accent3">
                    <a:lumMod val="60000"/>
                    <a:lumOff val="4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dirty="0" err="1" smtClean="0">
                      <a:latin typeface="Calibri" panose="020F0502020204030204" pitchFamily="34" charset="0"/>
                    </a:rPr>
                    <a:t>ExpEther</a:t>
                  </a:r>
                  <a:endParaRPr kumimoji="1" lang="en-US" altLang="ja-JP" dirty="0">
                    <a:latin typeface="Calibri" panose="020F0502020204030204" pitchFamily="34" charset="0"/>
                  </a:endParaRPr>
                </a:p>
                <a:p>
                  <a:pPr algn="ctr"/>
                  <a:r>
                    <a:rPr kumimoji="1" lang="en-US" altLang="ja-JP" dirty="0" smtClean="0">
                      <a:latin typeface="Calibri" panose="020F0502020204030204" pitchFamily="34" charset="0"/>
                    </a:rPr>
                    <a:t>NIC</a:t>
                  </a:r>
                  <a:endParaRPr kumimoji="1" lang="ja-JP" altLang="en-US" dirty="0">
                    <a:latin typeface="Calibri" panose="020F0502020204030204" pitchFamily="34" charset="0"/>
                  </a:endParaRPr>
                </a:p>
              </p:txBody>
            </p:sp>
            <p:sp>
              <p:nvSpPr>
                <p:cNvPr id="60" name="正方形/長方形 59"/>
                <p:cNvSpPr/>
                <p:nvPr/>
              </p:nvSpPr>
              <p:spPr>
                <a:xfrm>
                  <a:off x="7312306" y="4512854"/>
                  <a:ext cx="1155525" cy="544245"/>
                </a:xfrm>
                <a:prstGeom prst="rect">
                  <a:avLst/>
                </a:prstGeom>
                <a:solidFill>
                  <a:schemeClr val="bg1">
                    <a:lumMod val="8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smtClean="0">
                      <a:latin typeface="Calibri" panose="020F0502020204030204" pitchFamily="34" charset="0"/>
                    </a:rPr>
                    <a:t>Device</a:t>
                  </a:r>
                </a:p>
                <a:p>
                  <a:pPr algn="ctr"/>
                  <a:r>
                    <a:rPr kumimoji="1" lang="en-US" altLang="ja-JP" dirty="0" smtClean="0">
                      <a:latin typeface="Calibri" panose="020F0502020204030204" pitchFamily="34" charset="0"/>
                    </a:rPr>
                    <a:t>Memory</a:t>
                  </a:r>
                  <a:endParaRPr kumimoji="1" lang="ja-JP" altLang="en-US" dirty="0">
                    <a:latin typeface="Calibri" panose="020F0502020204030204" pitchFamily="34" charset="0"/>
                  </a:endParaRPr>
                </a:p>
              </p:txBody>
            </p:sp>
          </p:grpSp>
        </p:grpSp>
        <p:cxnSp>
          <p:nvCxnSpPr>
            <p:cNvPr id="76" name="直線コネクタ 75"/>
            <p:cNvCxnSpPr>
              <a:stCxn id="63" idx="1"/>
            </p:cNvCxnSpPr>
            <p:nvPr/>
          </p:nvCxnSpPr>
          <p:spPr>
            <a:xfrm flipH="1">
              <a:off x="4277322" y="4961917"/>
              <a:ext cx="546284" cy="0"/>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77" name="直線コネクタ 76"/>
            <p:cNvCxnSpPr>
              <a:stCxn id="59" idx="1"/>
            </p:cNvCxnSpPr>
            <p:nvPr/>
          </p:nvCxnSpPr>
          <p:spPr>
            <a:xfrm flipH="1">
              <a:off x="4277322" y="6130509"/>
              <a:ext cx="546284" cy="0"/>
            </a:xfrm>
            <a:prstGeom prst="line">
              <a:avLst/>
            </a:prstGeom>
            <a:ln>
              <a:prstDash val="solid"/>
            </a:ln>
          </p:spPr>
          <p:style>
            <a:lnRef idx="2">
              <a:schemeClr val="dk1"/>
            </a:lnRef>
            <a:fillRef idx="1">
              <a:schemeClr val="lt1"/>
            </a:fillRef>
            <a:effectRef idx="0">
              <a:schemeClr val="dk1"/>
            </a:effectRef>
            <a:fontRef idx="minor">
              <a:schemeClr val="dk1"/>
            </a:fontRef>
          </p:style>
        </p:cxnSp>
      </p:grpSp>
      <p:grpSp>
        <p:nvGrpSpPr>
          <p:cNvPr id="91" name="図形グループ 90"/>
          <p:cNvGrpSpPr/>
          <p:nvPr/>
        </p:nvGrpSpPr>
        <p:grpSpPr>
          <a:xfrm>
            <a:off x="4277322" y="3999084"/>
            <a:ext cx="4541860" cy="2871328"/>
            <a:chOff x="4277322" y="3999084"/>
            <a:chExt cx="4541860" cy="2871328"/>
          </a:xfrm>
        </p:grpSpPr>
        <p:grpSp>
          <p:nvGrpSpPr>
            <p:cNvPr id="71" name="図形グループ 70"/>
            <p:cNvGrpSpPr/>
            <p:nvPr/>
          </p:nvGrpSpPr>
          <p:grpSpPr>
            <a:xfrm>
              <a:off x="4277322" y="3999084"/>
              <a:ext cx="4541860" cy="2871328"/>
              <a:chOff x="4215516" y="3986673"/>
              <a:chExt cx="4541860" cy="2871328"/>
            </a:xfrm>
          </p:grpSpPr>
          <p:sp>
            <p:nvSpPr>
              <p:cNvPr id="6" name="正方形/長方形 5"/>
              <p:cNvSpPr/>
              <p:nvPr/>
            </p:nvSpPr>
            <p:spPr>
              <a:xfrm>
                <a:off x="4232448" y="3986673"/>
                <a:ext cx="4524928" cy="2871328"/>
              </a:xfrm>
              <a:prstGeom prst="rect">
                <a:avLst/>
              </a:prstGeom>
              <a:solidFill>
                <a:schemeClr val="l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nvGrpSpPr>
              <p:cNvPr id="69" name="図形グループ 68"/>
              <p:cNvGrpSpPr/>
              <p:nvPr/>
            </p:nvGrpSpPr>
            <p:grpSpPr>
              <a:xfrm>
                <a:off x="4781224" y="4170555"/>
                <a:ext cx="3845089" cy="2563718"/>
                <a:chOff x="4857424" y="2824355"/>
                <a:chExt cx="3845089" cy="2563718"/>
              </a:xfrm>
            </p:grpSpPr>
            <p:sp>
              <p:nvSpPr>
                <p:cNvPr id="17" name="正方形/長方形 16"/>
                <p:cNvSpPr/>
                <p:nvPr/>
              </p:nvSpPr>
              <p:spPr>
                <a:xfrm>
                  <a:off x="5319220" y="3080287"/>
                  <a:ext cx="3383293" cy="2307786"/>
                </a:xfrm>
                <a:prstGeom prst="rect">
                  <a:avLst/>
                </a:prstGeom>
                <a:noFill/>
                <a:ln w="38100" cmpd="sng">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0" name="正方形/長方形 9"/>
                <p:cNvSpPr/>
                <p:nvPr/>
              </p:nvSpPr>
              <p:spPr>
                <a:xfrm>
                  <a:off x="6158690" y="3408463"/>
                  <a:ext cx="914400" cy="426836"/>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G</a:t>
                  </a:r>
                  <a:r>
                    <a:rPr kumimoji="1" lang="en-US" altLang="ja-JP" dirty="0" smtClean="0">
                      <a:latin typeface="Calibri" panose="020F0502020204030204" pitchFamily="34" charset="0"/>
                    </a:rPr>
                    <a:t>PU</a:t>
                  </a:r>
                  <a:endParaRPr kumimoji="1" lang="ja-JP" altLang="en-US" dirty="0">
                    <a:latin typeface="Calibri" panose="020F0502020204030204" pitchFamily="34" charset="0"/>
                  </a:endParaRPr>
                </a:p>
              </p:txBody>
            </p:sp>
            <p:sp>
              <p:nvSpPr>
                <p:cNvPr id="13" name="角丸四角形 12"/>
                <p:cNvSpPr/>
                <p:nvPr/>
              </p:nvSpPr>
              <p:spPr>
                <a:xfrm>
                  <a:off x="4857424" y="3296838"/>
                  <a:ext cx="1093064" cy="655870"/>
                </a:xfrm>
                <a:prstGeom prst="roundRect">
                  <a:avLst/>
                </a:prstGeom>
                <a:solidFill>
                  <a:schemeClr val="accent3">
                    <a:lumMod val="60000"/>
                    <a:lumOff val="4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dirty="0" err="1" smtClean="0">
                      <a:latin typeface="Calibri" panose="020F0502020204030204" pitchFamily="34" charset="0"/>
                    </a:rPr>
                    <a:t>ExpEther</a:t>
                  </a:r>
                  <a:endParaRPr kumimoji="1" lang="en-US" altLang="ja-JP" dirty="0">
                    <a:latin typeface="Calibri" panose="020F0502020204030204" pitchFamily="34" charset="0"/>
                  </a:endParaRPr>
                </a:p>
                <a:p>
                  <a:pPr algn="ctr"/>
                  <a:r>
                    <a:rPr kumimoji="1" lang="en-US" altLang="ja-JP" dirty="0" smtClean="0">
                      <a:latin typeface="Calibri" panose="020F0502020204030204" pitchFamily="34" charset="0"/>
                    </a:rPr>
                    <a:t>NIC</a:t>
                  </a:r>
                  <a:endParaRPr kumimoji="1" lang="ja-JP" altLang="en-US" dirty="0">
                    <a:latin typeface="Calibri" panose="020F0502020204030204" pitchFamily="34" charset="0"/>
                  </a:endParaRPr>
                </a:p>
              </p:txBody>
            </p:sp>
            <p:sp>
              <p:nvSpPr>
                <p:cNvPr id="14" name="正方形/長方形 13"/>
                <p:cNvSpPr/>
                <p:nvPr/>
              </p:nvSpPr>
              <p:spPr>
                <a:xfrm>
                  <a:off x="6158690" y="4212974"/>
                  <a:ext cx="914400" cy="426836"/>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G</a:t>
                  </a:r>
                  <a:r>
                    <a:rPr kumimoji="1" lang="en-US" altLang="ja-JP" dirty="0" smtClean="0">
                      <a:latin typeface="Calibri" panose="020F0502020204030204" pitchFamily="34" charset="0"/>
                    </a:rPr>
                    <a:t>PU</a:t>
                  </a:r>
                  <a:endParaRPr kumimoji="1" lang="ja-JP" altLang="en-US" dirty="0">
                    <a:latin typeface="Calibri" panose="020F0502020204030204" pitchFamily="34" charset="0"/>
                  </a:endParaRPr>
                </a:p>
              </p:txBody>
            </p:sp>
            <p:sp>
              <p:nvSpPr>
                <p:cNvPr id="15" name="角丸四角形 14"/>
                <p:cNvSpPr/>
                <p:nvPr/>
              </p:nvSpPr>
              <p:spPr>
                <a:xfrm>
                  <a:off x="4857424" y="4101349"/>
                  <a:ext cx="1093064" cy="655870"/>
                </a:xfrm>
                <a:prstGeom prst="roundRect">
                  <a:avLst/>
                </a:prstGeom>
                <a:solidFill>
                  <a:schemeClr val="accent3">
                    <a:lumMod val="60000"/>
                    <a:lumOff val="4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dirty="0" err="1" smtClean="0">
                      <a:latin typeface="Calibri" panose="020F0502020204030204" pitchFamily="34" charset="0"/>
                    </a:rPr>
                    <a:t>ExpEther</a:t>
                  </a:r>
                  <a:endParaRPr kumimoji="1" lang="en-US" altLang="ja-JP" dirty="0">
                    <a:latin typeface="Calibri" panose="020F0502020204030204" pitchFamily="34" charset="0"/>
                  </a:endParaRPr>
                </a:p>
                <a:p>
                  <a:pPr algn="ctr"/>
                  <a:r>
                    <a:rPr kumimoji="1" lang="en-US" altLang="ja-JP" dirty="0" smtClean="0">
                      <a:latin typeface="Calibri" panose="020F0502020204030204" pitchFamily="34" charset="0"/>
                    </a:rPr>
                    <a:t>NIC</a:t>
                  </a:r>
                  <a:endParaRPr kumimoji="1" lang="ja-JP" altLang="en-US" dirty="0">
                    <a:latin typeface="Calibri" panose="020F0502020204030204" pitchFamily="34" charset="0"/>
                  </a:endParaRPr>
                </a:p>
              </p:txBody>
            </p:sp>
            <p:sp>
              <p:nvSpPr>
                <p:cNvPr id="22" name="正方形/長方形 21"/>
                <p:cNvSpPr/>
                <p:nvPr/>
              </p:nvSpPr>
              <p:spPr>
                <a:xfrm>
                  <a:off x="7312306" y="3345131"/>
                  <a:ext cx="1155525" cy="544245"/>
                </a:xfrm>
                <a:prstGeom prst="rect">
                  <a:avLst/>
                </a:prstGeom>
                <a:solidFill>
                  <a:schemeClr val="bg1">
                    <a:lumMod val="8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smtClean="0">
                      <a:latin typeface="Calibri" panose="020F0502020204030204" pitchFamily="34" charset="0"/>
                    </a:rPr>
                    <a:t>Device</a:t>
                  </a:r>
                </a:p>
                <a:p>
                  <a:pPr algn="ctr"/>
                  <a:r>
                    <a:rPr kumimoji="1" lang="en-US" altLang="ja-JP" dirty="0" smtClean="0">
                      <a:latin typeface="Calibri" panose="020F0502020204030204" pitchFamily="34" charset="0"/>
                    </a:rPr>
                    <a:t>Memory</a:t>
                  </a:r>
                  <a:endParaRPr kumimoji="1" lang="ja-JP" altLang="en-US" dirty="0">
                    <a:latin typeface="Calibri" panose="020F0502020204030204" pitchFamily="34" charset="0"/>
                  </a:endParaRPr>
                </a:p>
              </p:txBody>
            </p:sp>
            <p:sp>
              <p:nvSpPr>
                <p:cNvPr id="24" name="正方形/長方形 23"/>
                <p:cNvSpPr/>
                <p:nvPr/>
              </p:nvSpPr>
              <p:spPr>
                <a:xfrm>
                  <a:off x="7312306" y="4148773"/>
                  <a:ext cx="1155525" cy="544245"/>
                </a:xfrm>
                <a:prstGeom prst="rect">
                  <a:avLst/>
                </a:prstGeom>
                <a:solidFill>
                  <a:schemeClr val="bg1">
                    <a:lumMod val="8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smtClean="0">
                      <a:latin typeface="Calibri" panose="020F0502020204030204" pitchFamily="34" charset="0"/>
                    </a:rPr>
                    <a:t>Device</a:t>
                  </a:r>
                </a:p>
                <a:p>
                  <a:pPr algn="ctr"/>
                  <a:r>
                    <a:rPr kumimoji="1" lang="en-US" altLang="ja-JP" dirty="0" smtClean="0">
                      <a:latin typeface="Calibri" panose="020F0502020204030204" pitchFamily="34" charset="0"/>
                    </a:rPr>
                    <a:t>Memory</a:t>
                  </a:r>
                  <a:endParaRPr kumimoji="1" lang="ja-JP" altLang="en-US" dirty="0">
                    <a:latin typeface="Calibri" panose="020F0502020204030204" pitchFamily="34" charset="0"/>
                  </a:endParaRPr>
                </a:p>
              </p:txBody>
            </p:sp>
            <p:sp>
              <p:nvSpPr>
                <p:cNvPr id="31" name="テキスト ボックス 30"/>
                <p:cNvSpPr txBox="1"/>
                <p:nvPr/>
              </p:nvSpPr>
              <p:spPr>
                <a:xfrm>
                  <a:off x="6323441" y="2824355"/>
                  <a:ext cx="1249223" cy="369332"/>
                </a:xfrm>
                <a:prstGeom prst="rect">
                  <a:avLst/>
                </a:prstGeom>
                <a:solidFill>
                  <a:schemeClr val="bg1"/>
                </a:solidFill>
              </p:spPr>
              <p:txBody>
                <a:bodyPr wrap="none" rtlCol="0">
                  <a:spAutoFit/>
                </a:bodyPr>
                <a:lstStyle/>
                <a:p>
                  <a:r>
                    <a:rPr kumimoji="1" lang="en-US" altLang="ja-JP" dirty="0" smtClean="0"/>
                    <a:t>GPU-BOX</a:t>
                  </a:r>
                  <a:endParaRPr kumimoji="1" lang="ja-JP" altLang="en-US" dirty="0"/>
                </a:p>
              </p:txBody>
            </p:sp>
          </p:grpSp>
          <p:cxnSp>
            <p:nvCxnSpPr>
              <p:cNvPr id="41" name="直線コネクタ 40"/>
              <p:cNvCxnSpPr>
                <a:stCxn id="13" idx="1"/>
              </p:cNvCxnSpPr>
              <p:nvPr/>
            </p:nvCxnSpPr>
            <p:spPr>
              <a:xfrm flipH="1">
                <a:off x="4215516" y="4970973"/>
                <a:ext cx="565708" cy="289"/>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44" name="直線コネクタ 43"/>
              <p:cNvCxnSpPr>
                <a:stCxn id="15" idx="1"/>
              </p:cNvCxnSpPr>
              <p:nvPr/>
            </p:nvCxnSpPr>
            <p:spPr>
              <a:xfrm flipH="1">
                <a:off x="4215516" y="5775484"/>
                <a:ext cx="565708" cy="0"/>
              </a:xfrm>
              <a:prstGeom prst="line">
                <a:avLst/>
              </a:prstGeom>
              <a:ln>
                <a:prstDash val="solid"/>
              </a:ln>
            </p:spPr>
            <p:style>
              <a:lnRef idx="2">
                <a:schemeClr val="dk1"/>
              </a:lnRef>
              <a:fillRef idx="1">
                <a:schemeClr val="lt1"/>
              </a:fillRef>
              <a:effectRef idx="0">
                <a:schemeClr val="dk1"/>
              </a:effectRef>
              <a:fontRef idx="minor">
                <a:schemeClr val="dk1"/>
              </a:fontRef>
            </p:style>
          </p:cxnSp>
        </p:grpSp>
        <p:sp>
          <p:nvSpPr>
            <p:cNvPr id="90" name="テキスト ボックス 89"/>
            <p:cNvSpPr txBox="1"/>
            <p:nvPr/>
          </p:nvSpPr>
          <p:spPr>
            <a:xfrm>
              <a:off x="6236749" y="6231333"/>
              <a:ext cx="1493017" cy="369332"/>
            </a:xfrm>
            <a:prstGeom prst="rect">
              <a:avLst/>
            </a:prstGeom>
            <a:noFill/>
          </p:spPr>
          <p:txBody>
            <a:bodyPr wrap="none" rtlCol="0">
              <a:spAutoFit/>
            </a:bodyPr>
            <a:lstStyle/>
            <a:p>
              <a:r>
                <a:rPr kumimoji="1" lang="en-US" altLang="ja-JP" dirty="0" smtClean="0"/>
                <a:t>Max 8 GPUs</a:t>
              </a:r>
              <a:endParaRPr kumimoji="1" lang="ja-JP" altLang="en-US" dirty="0"/>
            </a:p>
          </p:txBody>
        </p:sp>
      </p:grpSp>
      <p:sp>
        <p:nvSpPr>
          <p:cNvPr id="93" name="コンテンツ プレースホルダー 31"/>
          <p:cNvSpPr txBox="1">
            <a:spLocks/>
          </p:cNvSpPr>
          <p:nvPr/>
        </p:nvSpPr>
        <p:spPr>
          <a:xfrm>
            <a:off x="400338" y="1478641"/>
            <a:ext cx="8412070" cy="861946"/>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8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20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8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8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8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8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8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800" kern="1200">
                <a:solidFill>
                  <a:schemeClr val="tx1"/>
                </a:solidFill>
                <a:latin typeface="+mn-lt"/>
                <a:ea typeface="+mn-ea"/>
                <a:cs typeface="+mn-cs"/>
              </a:defRPr>
            </a:lvl9pPr>
          </a:lstStyle>
          <a:p>
            <a:r>
              <a:rPr lang="ja-JP" altLang="en-US" sz="2200" dirty="0" smtClean="0"/>
              <a:t>単一ノードシステム</a:t>
            </a:r>
            <a:endParaRPr kumimoji="1" lang="en-US" altLang="ja-JP" sz="2200" dirty="0" smtClean="0"/>
          </a:p>
          <a:p>
            <a:r>
              <a:rPr kumimoji="1" lang="en-US" altLang="ja-JP" sz="2200" dirty="0" smtClean="0"/>
              <a:t>Ethernet</a:t>
            </a:r>
            <a:r>
              <a:rPr kumimoji="1" lang="ja-JP" altLang="en-US" sz="2200" dirty="0" smtClean="0"/>
              <a:t>でホストとデバイス</a:t>
            </a:r>
            <a:r>
              <a:rPr kumimoji="1" lang="en-US" altLang="ja-JP" sz="2200" dirty="0" smtClean="0"/>
              <a:t>(GPU)</a:t>
            </a:r>
            <a:r>
              <a:rPr kumimoji="1" lang="ja-JP" altLang="en-US" sz="2200" dirty="0" smtClean="0"/>
              <a:t>を接続</a:t>
            </a:r>
            <a:endParaRPr kumimoji="1" lang="en-US" altLang="ja-JP" sz="2200" dirty="0" smtClean="0"/>
          </a:p>
        </p:txBody>
      </p:sp>
      <p:cxnSp>
        <p:nvCxnSpPr>
          <p:cNvPr id="95" name="直線コネクタ 94"/>
          <p:cNvCxnSpPr/>
          <p:nvPr/>
        </p:nvCxnSpPr>
        <p:spPr>
          <a:xfrm flipH="1">
            <a:off x="4603893" y="2431307"/>
            <a:ext cx="2480" cy="1628812"/>
          </a:xfrm>
          <a:prstGeom prst="line">
            <a:avLst/>
          </a:prstGeom>
          <a:ln>
            <a:prstDash val="dash"/>
          </a:ln>
        </p:spPr>
        <p:style>
          <a:lnRef idx="2">
            <a:schemeClr val="dk1"/>
          </a:lnRef>
          <a:fillRef idx="1">
            <a:schemeClr val="lt1"/>
          </a:fillRef>
          <a:effectRef idx="0">
            <a:schemeClr val="dk1"/>
          </a:effectRef>
          <a:fontRef idx="minor">
            <a:schemeClr val="dk1"/>
          </a:fontRef>
        </p:style>
      </p:cxnSp>
      <p:grpSp>
        <p:nvGrpSpPr>
          <p:cNvPr id="105" name="図形グループ 104"/>
          <p:cNvGrpSpPr/>
          <p:nvPr/>
        </p:nvGrpSpPr>
        <p:grpSpPr>
          <a:xfrm>
            <a:off x="4814971" y="4129928"/>
            <a:ext cx="3997437" cy="2669101"/>
            <a:chOff x="4810404" y="4182965"/>
            <a:chExt cx="3997437" cy="2669101"/>
          </a:xfrm>
        </p:grpSpPr>
        <p:sp>
          <p:nvSpPr>
            <p:cNvPr id="104" name="正方形/長方形 103"/>
            <p:cNvSpPr/>
            <p:nvPr/>
          </p:nvSpPr>
          <p:spPr>
            <a:xfrm>
              <a:off x="4810404" y="4182965"/>
              <a:ext cx="3997437" cy="2669101"/>
            </a:xfrm>
            <a:prstGeom prst="rect">
              <a:avLst/>
            </a:prstGeom>
            <a:solidFill>
              <a:schemeClr val="l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pic>
          <p:nvPicPr>
            <p:cNvPr id="89" name="図 88" descr="GPGPUBOX.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43030" y="4343236"/>
              <a:ext cx="3305717" cy="2443891"/>
            </a:xfrm>
            <a:prstGeom prst="rect">
              <a:avLst/>
            </a:prstGeom>
          </p:spPr>
        </p:pic>
      </p:grpSp>
      <p:sp>
        <p:nvSpPr>
          <p:cNvPr id="3" name="フッター プレースホルダー 2"/>
          <p:cNvSpPr>
            <a:spLocks noGrp="1"/>
          </p:cNvSpPr>
          <p:nvPr>
            <p:ph type="ftr" sz="quarter" idx="11"/>
          </p:nvPr>
        </p:nvSpPr>
        <p:spPr/>
        <p:txBody>
          <a:bodyPr/>
          <a:lstStyle/>
          <a:p>
            <a:r>
              <a:rPr kumimoji="1" lang="en-US" altLang="ja-JP" smtClean="0"/>
              <a:t>11CPSY</a:t>
            </a:r>
            <a:endParaRPr kumimoji="1" lang="ja-JP" altLang="en-US"/>
          </a:p>
        </p:txBody>
      </p:sp>
    </p:spTree>
    <p:custDataLst>
      <p:tags r:id="rId1"/>
    </p:custDataLst>
    <p:extLst>
      <p:ext uri="{BB962C8B-B14F-4D97-AF65-F5344CB8AC3E}">
        <p14:creationId xmlns:p14="http://schemas.microsoft.com/office/powerpoint/2010/main" val="2027692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Outline</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ja-JP" altLang="en-US" dirty="0" smtClean="0">
                <a:solidFill>
                  <a:srgbClr val="D9D9D9"/>
                </a:solidFill>
              </a:rPr>
              <a:t>背景</a:t>
            </a:r>
            <a:endParaRPr kumimoji="1" lang="en-US" altLang="ja-JP" dirty="0" smtClean="0">
              <a:solidFill>
                <a:srgbClr val="D9D9D9"/>
              </a:solidFill>
            </a:endParaRPr>
          </a:p>
          <a:p>
            <a:r>
              <a:rPr kumimoji="1" lang="ja-JP" altLang="en-US" dirty="0" smtClean="0">
                <a:solidFill>
                  <a:srgbClr val="D9D9D9"/>
                </a:solidFill>
              </a:rPr>
              <a:t>システムの</a:t>
            </a:r>
            <a:r>
              <a:rPr lang="ja-JP" altLang="en-US" dirty="0" smtClean="0">
                <a:solidFill>
                  <a:srgbClr val="D9D9D9"/>
                </a:solidFill>
              </a:rPr>
              <a:t>概要</a:t>
            </a:r>
            <a:endParaRPr kumimoji="1" lang="en-US" altLang="ja-JP" dirty="0" smtClean="0">
              <a:solidFill>
                <a:srgbClr val="D9D9D9"/>
              </a:solidFill>
            </a:endParaRPr>
          </a:p>
          <a:p>
            <a:pPr lvl="1"/>
            <a:r>
              <a:rPr kumimoji="1" lang="en-US" altLang="ja-JP" dirty="0" err="1" smtClean="0">
                <a:solidFill>
                  <a:srgbClr val="D9D9D9"/>
                </a:solidFill>
              </a:rPr>
              <a:t>ExpEther</a:t>
            </a:r>
            <a:endParaRPr kumimoji="1" lang="en-US" altLang="ja-JP" dirty="0" smtClean="0">
              <a:solidFill>
                <a:srgbClr val="D9D9D9"/>
              </a:solidFill>
            </a:endParaRPr>
          </a:p>
          <a:p>
            <a:pPr lvl="1"/>
            <a:r>
              <a:rPr kumimoji="1" lang="en-US" altLang="ja-JP" dirty="0" err="1" smtClean="0">
                <a:solidFill>
                  <a:srgbClr val="D9D9D9"/>
                </a:solidFill>
              </a:rPr>
              <a:t>ExpEther</a:t>
            </a:r>
            <a:r>
              <a:rPr kumimoji="1" lang="ja-JP" altLang="en-US" dirty="0" smtClean="0">
                <a:solidFill>
                  <a:srgbClr val="D9D9D9"/>
                </a:solidFill>
              </a:rPr>
              <a:t>を用いたマルチ</a:t>
            </a:r>
            <a:r>
              <a:rPr kumimoji="1" lang="en-US" altLang="ja-JP" dirty="0" smtClean="0">
                <a:solidFill>
                  <a:srgbClr val="D9D9D9"/>
                </a:solidFill>
              </a:rPr>
              <a:t>GPU</a:t>
            </a:r>
            <a:r>
              <a:rPr kumimoji="1" lang="ja-JP" altLang="en-US" dirty="0" smtClean="0">
                <a:solidFill>
                  <a:srgbClr val="D9D9D9"/>
                </a:solidFill>
              </a:rPr>
              <a:t>システム</a:t>
            </a:r>
            <a:endParaRPr kumimoji="1" lang="en-US" altLang="ja-JP" dirty="0" smtClean="0">
              <a:solidFill>
                <a:srgbClr val="D9D9D9"/>
              </a:solidFill>
            </a:endParaRPr>
          </a:p>
          <a:p>
            <a:r>
              <a:rPr lang="ja-JP" altLang="en-US" dirty="0" smtClean="0">
                <a:solidFill>
                  <a:srgbClr val="C0504D"/>
                </a:solidFill>
              </a:rPr>
              <a:t>幅優先探索</a:t>
            </a:r>
            <a:r>
              <a:rPr lang="en-US" altLang="ja-JP" dirty="0" smtClean="0">
                <a:solidFill>
                  <a:srgbClr val="C0504D"/>
                </a:solidFill>
              </a:rPr>
              <a:t>(BFS)</a:t>
            </a:r>
            <a:endParaRPr kumimoji="1" lang="en-US" altLang="ja-JP" dirty="0" smtClean="0">
              <a:solidFill>
                <a:srgbClr val="C0504D"/>
              </a:solidFill>
            </a:endParaRPr>
          </a:p>
          <a:p>
            <a:pPr lvl="1"/>
            <a:r>
              <a:rPr lang="ja-JP" altLang="en-US" dirty="0" smtClean="0">
                <a:solidFill>
                  <a:srgbClr val="C0504D"/>
                </a:solidFill>
              </a:rPr>
              <a:t>幅優先探索</a:t>
            </a:r>
            <a:r>
              <a:rPr lang="en-US" altLang="ja-JP" dirty="0" smtClean="0">
                <a:solidFill>
                  <a:srgbClr val="C0504D"/>
                </a:solidFill>
              </a:rPr>
              <a:t>(BFS)</a:t>
            </a:r>
            <a:endParaRPr kumimoji="1" lang="en-US" altLang="ja-JP" dirty="0" smtClean="0">
              <a:solidFill>
                <a:srgbClr val="C0504D"/>
              </a:solidFill>
            </a:endParaRPr>
          </a:p>
          <a:p>
            <a:pPr lvl="1"/>
            <a:r>
              <a:rPr kumimoji="1" lang="en-US" altLang="ja-JP" dirty="0" smtClean="0">
                <a:solidFill>
                  <a:srgbClr val="C0504D"/>
                </a:solidFill>
              </a:rPr>
              <a:t>Level synchronized BFS</a:t>
            </a:r>
          </a:p>
          <a:p>
            <a:pPr lvl="1"/>
            <a:r>
              <a:rPr lang="ja-JP" altLang="en-US" dirty="0" smtClean="0">
                <a:solidFill>
                  <a:srgbClr val="C0504D"/>
                </a:solidFill>
              </a:rPr>
              <a:t>マルチ</a:t>
            </a:r>
            <a:r>
              <a:rPr lang="en-US" altLang="ja-JP" dirty="0" smtClean="0">
                <a:solidFill>
                  <a:srgbClr val="C0504D"/>
                </a:solidFill>
              </a:rPr>
              <a:t>GPU</a:t>
            </a:r>
            <a:r>
              <a:rPr lang="ja-JP" altLang="en-US" dirty="0" smtClean="0">
                <a:solidFill>
                  <a:srgbClr val="C0504D"/>
                </a:solidFill>
              </a:rPr>
              <a:t>システムにおける</a:t>
            </a:r>
            <a:r>
              <a:rPr lang="en-US" altLang="ja-JP" dirty="0" smtClean="0">
                <a:solidFill>
                  <a:srgbClr val="C0504D"/>
                </a:solidFill>
              </a:rPr>
              <a:t>BFS</a:t>
            </a:r>
            <a:endParaRPr kumimoji="1" lang="en-US" altLang="ja-JP" dirty="0" smtClean="0">
              <a:solidFill>
                <a:srgbClr val="C0504D"/>
              </a:solidFill>
            </a:endParaRPr>
          </a:p>
          <a:p>
            <a:r>
              <a:rPr kumimoji="1" lang="ja-JP" altLang="en-US" dirty="0" smtClean="0">
                <a:solidFill>
                  <a:srgbClr val="D9D9D9"/>
                </a:solidFill>
              </a:rPr>
              <a:t>関連研究</a:t>
            </a:r>
            <a:endParaRPr kumimoji="1" lang="en-US" altLang="ja-JP" dirty="0" smtClean="0">
              <a:solidFill>
                <a:srgbClr val="D9D9D9"/>
              </a:solidFill>
            </a:endParaRPr>
          </a:p>
          <a:p>
            <a:pPr lvl="1"/>
            <a:r>
              <a:rPr kumimoji="1" lang="en-US" altLang="ja-JP" dirty="0" smtClean="0">
                <a:solidFill>
                  <a:srgbClr val="D9D9D9"/>
                </a:solidFill>
              </a:rPr>
              <a:t>Simple BFS [</a:t>
            </a:r>
            <a:r>
              <a:rPr lang="en-US" altLang="ja-JP" dirty="0">
                <a:solidFill>
                  <a:srgbClr val="D9D9D9"/>
                </a:solidFill>
              </a:rPr>
              <a:t>P. </a:t>
            </a:r>
            <a:r>
              <a:rPr lang="en-US" altLang="ja-JP" dirty="0" smtClean="0">
                <a:solidFill>
                  <a:srgbClr val="D9D9D9"/>
                </a:solidFill>
              </a:rPr>
              <a:t>Harish, </a:t>
            </a:r>
            <a:r>
              <a:rPr lang="en-US" altLang="ja-JP" dirty="0" err="1" smtClean="0">
                <a:solidFill>
                  <a:srgbClr val="D9D9D9"/>
                </a:solidFill>
              </a:rPr>
              <a:t>HiPC</a:t>
            </a:r>
            <a:r>
              <a:rPr lang="en-US" altLang="ja-JP" dirty="0" smtClean="0">
                <a:solidFill>
                  <a:srgbClr val="D9D9D9"/>
                </a:solidFill>
              </a:rPr>
              <a:t> 2007]</a:t>
            </a:r>
            <a:endParaRPr kumimoji="1" lang="en-US" altLang="ja-JP" dirty="0" smtClean="0">
              <a:solidFill>
                <a:srgbClr val="D9D9D9"/>
              </a:solidFill>
            </a:endParaRPr>
          </a:p>
          <a:p>
            <a:pPr lvl="1"/>
            <a:r>
              <a:rPr kumimoji="1" lang="en-US" altLang="ja-JP" dirty="0" smtClean="0">
                <a:solidFill>
                  <a:srgbClr val="D9D9D9"/>
                </a:solidFill>
              </a:rPr>
              <a:t>Pre-research BFS [T. </a:t>
            </a:r>
            <a:r>
              <a:rPr kumimoji="1" lang="en-US" altLang="ja-JP" dirty="0" err="1" smtClean="0">
                <a:solidFill>
                  <a:srgbClr val="D9D9D9"/>
                </a:solidFill>
              </a:rPr>
              <a:t>Mitsuishi</a:t>
            </a:r>
            <a:r>
              <a:rPr kumimoji="1" lang="en-US" altLang="ja-JP" dirty="0" smtClean="0">
                <a:solidFill>
                  <a:srgbClr val="D9D9D9"/>
                </a:solidFill>
              </a:rPr>
              <a:t>, HEART2014]</a:t>
            </a:r>
          </a:p>
          <a:p>
            <a:r>
              <a:rPr kumimoji="1" lang="ja-JP" altLang="en-US" dirty="0" smtClean="0">
                <a:solidFill>
                  <a:srgbClr val="D9D9D9"/>
                </a:solidFill>
              </a:rPr>
              <a:t>提案手法</a:t>
            </a:r>
            <a:endParaRPr kumimoji="1" lang="en-US" altLang="ja-JP" dirty="0" smtClean="0">
              <a:solidFill>
                <a:srgbClr val="D9D9D9"/>
              </a:solidFill>
            </a:endParaRPr>
          </a:p>
          <a:p>
            <a:r>
              <a:rPr kumimoji="1" lang="ja-JP" altLang="en-US" dirty="0" smtClean="0">
                <a:solidFill>
                  <a:srgbClr val="D9D9D9"/>
                </a:solidFill>
              </a:rPr>
              <a:t>評価</a:t>
            </a:r>
            <a:endParaRPr kumimoji="1" lang="en-US" altLang="ja-JP" dirty="0" smtClean="0">
              <a:solidFill>
                <a:srgbClr val="D9D9D9"/>
              </a:solidFill>
            </a:endParaRPr>
          </a:p>
          <a:p>
            <a:pPr lvl="1"/>
            <a:r>
              <a:rPr kumimoji="1" lang="ja-JP" altLang="en-US" dirty="0" smtClean="0">
                <a:solidFill>
                  <a:srgbClr val="D9D9D9"/>
                </a:solidFill>
              </a:rPr>
              <a:t>評価環境，ベンチマーク</a:t>
            </a:r>
            <a:endParaRPr kumimoji="1" lang="en-US" altLang="ja-JP" dirty="0" smtClean="0">
              <a:solidFill>
                <a:srgbClr val="D9D9D9"/>
              </a:solidFill>
            </a:endParaRPr>
          </a:p>
          <a:p>
            <a:pPr lvl="1"/>
            <a:r>
              <a:rPr kumimoji="1" lang="en-US" altLang="ja-JP" dirty="0" smtClean="0">
                <a:solidFill>
                  <a:srgbClr val="D9D9D9"/>
                </a:solidFill>
              </a:rPr>
              <a:t>BFS</a:t>
            </a:r>
            <a:r>
              <a:rPr kumimoji="1" lang="ja-JP" altLang="en-US" dirty="0" smtClean="0">
                <a:solidFill>
                  <a:srgbClr val="D9D9D9"/>
                </a:solidFill>
              </a:rPr>
              <a:t>各種の比較</a:t>
            </a:r>
            <a:endParaRPr kumimoji="1" lang="en-US" altLang="ja-JP" dirty="0" smtClean="0">
              <a:solidFill>
                <a:srgbClr val="D9D9D9"/>
              </a:solidFill>
            </a:endParaRPr>
          </a:p>
          <a:p>
            <a:pPr lvl="1"/>
            <a:r>
              <a:rPr kumimoji="1" lang="en-US" altLang="ja-JP" dirty="0" smtClean="0">
                <a:solidFill>
                  <a:srgbClr val="D9D9D9"/>
                </a:solidFill>
              </a:rPr>
              <a:t>Proposed BFS</a:t>
            </a:r>
            <a:r>
              <a:rPr kumimoji="1" lang="ja-JP" altLang="en-US" dirty="0" smtClean="0">
                <a:solidFill>
                  <a:srgbClr val="D9D9D9"/>
                </a:solidFill>
              </a:rPr>
              <a:t>と</a:t>
            </a:r>
            <a:r>
              <a:rPr kumimoji="1" lang="en-US" altLang="ja-JP" dirty="0" smtClean="0">
                <a:solidFill>
                  <a:srgbClr val="D9D9D9"/>
                </a:solidFill>
              </a:rPr>
              <a:t>GPU</a:t>
            </a:r>
            <a:r>
              <a:rPr lang="ja-JP" altLang="en-US" dirty="0" smtClean="0">
                <a:solidFill>
                  <a:srgbClr val="D9D9D9"/>
                </a:solidFill>
              </a:rPr>
              <a:t>台数の評価</a:t>
            </a:r>
            <a:endParaRPr kumimoji="1" lang="en-US" altLang="ja-JP" dirty="0" smtClean="0">
              <a:solidFill>
                <a:srgbClr val="D9D9D9"/>
              </a:solidFill>
            </a:endParaRPr>
          </a:p>
          <a:p>
            <a:r>
              <a:rPr kumimoji="1" lang="ja-JP" altLang="en-US" dirty="0" smtClean="0">
                <a:solidFill>
                  <a:srgbClr val="D9D9D9"/>
                </a:solidFill>
              </a:rPr>
              <a:t>結論</a:t>
            </a:r>
            <a:endParaRPr kumimoji="1" lang="en-US" altLang="ja-JP" dirty="0" smtClean="0">
              <a:solidFill>
                <a:srgbClr val="D9D9D9"/>
              </a:solidFill>
            </a:endParaRPr>
          </a:p>
          <a:p>
            <a:pPr lvl="1"/>
            <a:endParaRPr kumimoji="1" lang="en-US" altLang="ja-JP" dirty="0" smtClean="0">
              <a:solidFill>
                <a:schemeClr val="bg1">
                  <a:lumMod val="85000"/>
                </a:schemeClr>
              </a:solidFill>
            </a:endParaRPr>
          </a:p>
          <a:p>
            <a:pPr lvl="1"/>
            <a:endParaRPr kumimoji="1" lang="ja-JP" altLang="en-US" dirty="0"/>
          </a:p>
        </p:txBody>
      </p:sp>
      <p:sp>
        <p:nvSpPr>
          <p:cNvPr id="4" name="日付プレースホルダー 3"/>
          <p:cNvSpPr>
            <a:spLocks noGrp="1"/>
          </p:cNvSpPr>
          <p:nvPr>
            <p:ph type="dt" sz="half" idx="10"/>
          </p:nvPr>
        </p:nvSpPr>
        <p:spPr/>
        <p:txBody>
          <a:bodyPr/>
          <a:lstStyle/>
          <a:p>
            <a:fld id="{B0A81C81-1665-7E4C-83F6-53CABAABA433}" type="datetime1">
              <a:rPr lang="ja-JP" altLang="en-US" smtClean="0"/>
              <a:t>2014/12/04</a:t>
            </a:fld>
            <a:endParaRPr lang="en-US" dirty="0"/>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8</a:t>
            </a:fld>
            <a:endParaRPr lang="en-US"/>
          </a:p>
        </p:txBody>
      </p:sp>
      <p:sp>
        <p:nvSpPr>
          <p:cNvPr id="6" name="フッター プレースホルダー 5"/>
          <p:cNvSpPr>
            <a:spLocks noGrp="1"/>
          </p:cNvSpPr>
          <p:nvPr>
            <p:ph type="ftr" sz="quarter" idx="11"/>
          </p:nvPr>
        </p:nvSpPr>
        <p:spPr/>
        <p:txBody>
          <a:bodyPr/>
          <a:lstStyle/>
          <a:p>
            <a:r>
              <a:rPr kumimoji="1" lang="en-US" altLang="ja-JP" smtClean="0"/>
              <a:t>11CPSY</a:t>
            </a:r>
            <a:endParaRPr kumimoji="1" lang="ja-JP" altLang="en-US"/>
          </a:p>
        </p:txBody>
      </p:sp>
    </p:spTree>
    <p:extLst>
      <p:ext uri="{BB962C8B-B14F-4D97-AF65-F5344CB8AC3E}">
        <p14:creationId xmlns:p14="http://schemas.microsoft.com/office/powerpoint/2010/main" val="35075796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Level synchronized BFS</a:t>
            </a:r>
            <a:endParaRPr kumimoji="1" lang="ja-JP" altLang="en-US" dirty="0"/>
          </a:p>
        </p:txBody>
      </p:sp>
      <p:grpSp>
        <p:nvGrpSpPr>
          <p:cNvPr id="7" name="図形グループ 6"/>
          <p:cNvGrpSpPr/>
          <p:nvPr/>
        </p:nvGrpSpPr>
        <p:grpSpPr>
          <a:xfrm>
            <a:off x="0" y="1496085"/>
            <a:ext cx="9144000" cy="5361915"/>
            <a:chOff x="9" y="1491861"/>
            <a:chExt cx="9144000" cy="5361915"/>
          </a:xfrm>
        </p:grpSpPr>
        <p:sp>
          <p:nvSpPr>
            <p:cNvPr id="92" name="正方形/長方形 91"/>
            <p:cNvSpPr/>
            <p:nvPr/>
          </p:nvSpPr>
          <p:spPr>
            <a:xfrm>
              <a:off x="9" y="1491861"/>
              <a:ext cx="9144000" cy="5361915"/>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13" name="テキスト ボックス 112"/>
            <p:cNvSpPr txBox="1"/>
            <p:nvPr/>
          </p:nvSpPr>
          <p:spPr>
            <a:xfrm>
              <a:off x="452929" y="5216173"/>
              <a:ext cx="2500880" cy="400110"/>
            </a:xfrm>
            <a:prstGeom prst="rect">
              <a:avLst/>
            </a:prstGeom>
            <a:noFill/>
          </p:spPr>
          <p:txBody>
            <a:bodyPr wrap="none" rtlCol="0">
              <a:spAutoFit/>
            </a:bodyPr>
            <a:lstStyle/>
            <a:p>
              <a:r>
                <a:rPr kumimoji="1" lang="en-US" altLang="ja-JP" sz="2000" dirty="0" smtClean="0"/>
                <a:t>Current Frontier = [ ]</a:t>
              </a:r>
              <a:endParaRPr kumimoji="1" lang="ja-JP" altLang="en-US" sz="2000" dirty="0"/>
            </a:p>
          </p:txBody>
        </p:sp>
        <p:sp>
          <p:nvSpPr>
            <p:cNvPr id="114" name="テキスト ボックス 113"/>
            <p:cNvSpPr txBox="1"/>
            <p:nvPr/>
          </p:nvSpPr>
          <p:spPr>
            <a:xfrm>
              <a:off x="772362" y="5726778"/>
              <a:ext cx="2244399" cy="400110"/>
            </a:xfrm>
            <a:prstGeom prst="rect">
              <a:avLst/>
            </a:prstGeom>
            <a:noFill/>
          </p:spPr>
          <p:txBody>
            <a:bodyPr wrap="none" rtlCol="0">
              <a:spAutoFit/>
            </a:bodyPr>
            <a:lstStyle/>
            <a:p>
              <a:r>
                <a:rPr kumimoji="1" lang="en-US" altLang="ja-JP" sz="2000" dirty="0" smtClean="0"/>
                <a:t>Next Frontier = [</a:t>
              </a:r>
              <a:r>
                <a:rPr lang="en-US" altLang="ja-JP" sz="2000" dirty="0"/>
                <a:t>0</a:t>
              </a:r>
              <a:r>
                <a:rPr kumimoji="1" lang="en-US" altLang="ja-JP" sz="2000" dirty="0" smtClean="0"/>
                <a:t>]</a:t>
              </a:r>
              <a:endParaRPr kumimoji="1" lang="ja-JP" altLang="en-US" sz="2000" dirty="0"/>
            </a:p>
          </p:txBody>
        </p:sp>
        <p:sp>
          <p:nvSpPr>
            <p:cNvPr id="115" name="テキスト ボックス 114"/>
            <p:cNvSpPr txBox="1"/>
            <p:nvPr/>
          </p:nvSpPr>
          <p:spPr>
            <a:xfrm>
              <a:off x="1178320" y="6238991"/>
              <a:ext cx="4439387" cy="400110"/>
            </a:xfrm>
            <a:prstGeom prst="rect">
              <a:avLst/>
            </a:prstGeom>
            <a:noFill/>
          </p:spPr>
          <p:txBody>
            <a:bodyPr wrap="none" rtlCol="0">
              <a:spAutoFit/>
            </a:bodyPr>
            <a:lstStyle/>
            <a:p>
              <a:r>
                <a:rPr kumimoji="1" lang="en-US" altLang="ja-JP" sz="2000" dirty="0" smtClean="0"/>
                <a:t>BFS Tree = [</a:t>
              </a:r>
              <a:r>
                <a:rPr lang="en-US" altLang="ja-JP" sz="2000" dirty="0"/>
                <a:t>0</a:t>
              </a:r>
              <a:r>
                <a:rPr kumimoji="1" lang="en-US" altLang="ja-JP" sz="2000" dirty="0" smtClean="0"/>
                <a:t>, -1, -1, -1, -1, -1, -1, -1]</a:t>
              </a:r>
              <a:endParaRPr kumimoji="1" lang="ja-JP" altLang="en-US" sz="2000" dirty="0"/>
            </a:p>
          </p:txBody>
        </p:sp>
        <p:cxnSp>
          <p:nvCxnSpPr>
            <p:cNvPr id="123" name="直線コネクタ 122"/>
            <p:cNvCxnSpPr/>
            <p:nvPr/>
          </p:nvCxnSpPr>
          <p:spPr>
            <a:xfrm>
              <a:off x="9" y="5003807"/>
              <a:ext cx="9144000" cy="0"/>
            </a:xfrm>
            <a:prstGeom prst="line">
              <a:avLst/>
            </a:prstGeom>
            <a:ln>
              <a:solidFill>
                <a:schemeClr val="tx1"/>
              </a:solidFill>
              <a:prstDash val="lgDashDot"/>
            </a:ln>
          </p:spPr>
          <p:style>
            <a:lnRef idx="2">
              <a:schemeClr val="accent1"/>
            </a:lnRef>
            <a:fillRef idx="0">
              <a:schemeClr val="accent1"/>
            </a:fillRef>
            <a:effectRef idx="1">
              <a:schemeClr val="accent1"/>
            </a:effectRef>
            <a:fontRef idx="minor">
              <a:schemeClr val="tx1"/>
            </a:fontRef>
          </p:style>
        </p:cxnSp>
        <p:sp>
          <p:nvSpPr>
            <p:cNvPr id="124" name="テキスト ボックス 123"/>
            <p:cNvSpPr txBox="1"/>
            <p:nvPr/>
          </p:nvSpPr>
          <p:spPr>
            <a:xfrm>
              <a:off x="293063" y="1491861"/>
              <a:ext cx="1711451" cy="369332"/>
            </a:xfrm>
            <a:prstGeom prst="rect">
              <a:avLst/>
            </a:prstGeom>
            <a:noFill/>
          </p:spPr>
          <p:txBody>
            <a:bodyPr wrap="none" rtlCol="0">
              <a:spAutoFit/>
            </a:bodyPr>
            <a:lstStyle/>
            <a:p>
              <a:r>
                <a:rPr kumimoji="1" lang="en-US" altLang="ja-JP" dirty="0" smtClean="0"/>
                <a:t>BFS iteration </a:t>
              </a:r>
              <a:r>
                <a:rPr lang="en-US" altLang="ja-JP" dirty="0" smtClean="0"/>
                <a:t>0</a:t>
              </a:r>
              <a:endParaRPr kumimoji="1" lang="ja-JP" altLang="en-US" dirty="0"/>
            </a:p>
          </p:txBody>
        </p:sp>
        <p:sp>
          <p:nvSpPr>
            <p:cNvPr id="30" name="テキスト ボックス 29"/>
            <p:cNvSpPr txBox="1"/>
            <p:nvPr/>
          </p:nvSpPr>
          <p:spPr>
            <a:xfrm>
              <a:off x="639189" y="6238991"/>
              <a:ext cx="1781532" cy="400110"/>
            </a:xfrm>
            <a:prstGeom prst="rect">
              <a:avLst/>
            </a:prstGeom>
            <a:solidFill>
              <a:srgbClr val="FFFFFF"/>
            </a:solidFill>
          </p:spPr>
          <p:txBody>
            <a:bodyPr wrap="none" rtlCol="0">
              <a:spAutoFit/>
            </a:bodyPr>
            <a:lstStyle/>
            <a:p>
              <a:r>
                <a:rPr kumimoji="1" lang="en-US" altLang="ja-JP" sz="2000" dirty="0" smtClean="0"/>
                <a:t>Label (parent)</a:t>
              </a:r>
              <a:endParaRPr kumimoji="1" lang="ja-JP" altLang="en-US" sz="2000" dirty="0"/>
            </a:p>
          </p:txBody>
        </p:sp>
        <p:grpSp>
          <p:nvGrpSpPr>
            <p:cNvPr id="405" name="図形グループ 404"/>
            <p:cNvGrpSpPr/>
            <p:nvPr/>
          </p:nvGrpSpPr>
          <p:grpSpPr>
            <a:xfrm>
              <a:off x="452043" y="2303260"/>
              <a:ext cx="3210333" cy="1932612"/>
              <a:chOff x="5277736" y="95444"/>
              <a:chExt cx="3210333" cy="1932612"/>
            </a:xfrm>
          </p:grpSpPr>
          <p:sp>
            <p:nvSpPr>
              <p:cNvPr id="406" name="円/楕円 405"/>
              <p:cNvSpPr/>
              <p:nvPr/>
            </p:nvSpPr>
            <p:spPr>
              <a:xfrm>
                <a:off x="5277736" y="783017"/>
                <a:ext cx="504056" cy="504056"/>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en-US" altLang="ja-JP" dirty="0" smtClean="0">
                    <a:solidFill>
                      <a:srgbClr val="FFFFFF"/>
                    </a:solidFill>
                    <a:latin typeface="Calibri" panose="020F0502020204030204" pitchFamily="34" charset="0"/>
                  </a:rPr>
                  <a:t>0</a:t>
                </a:r>
                <a:endParaRPr kumimoji="1" lang="ja-JP" altLang="en-US" dirty="0">
                  <a:solidFill>
                    <a:srgbClr val="FFFFFF"/>
                  </a:solidFill>
                  <a:latin typeface="Calibri" panose="020F0502020204030204" pitchFamily="34" charset="0"/>
                </a:endParaRPr>
              </a:p>
            </p:txBody>
          </p:sp>
          <p:sp>
            <p:nvSpPr>
              <p:cNvPr id="407" name="円/楕円 406"/>
              <p:cNvSpPr/>
              <p:nvPr/>
            </p:nvSpPr>
            <p:spPr>
              <a:xfrm>
                <a:off x="5900558" y="1524000"/>
                <a:ext cx="504056" cy="50405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rgbClr val="000000"/>
                    </a:solidFill>
                    <a:latin typeface="Calibri" panose="020F0502020204030204" pitchFamily="34" charset="0"/>
                  </a:rPr>
                  <a:t>1</a:t>
                </a:r>
                <a:endParaRPr kumimoji="1" lang="ja-JP" altLang="en-US" dirty="0">
                  <a:solidFill>
                    <a:srgbClr val="000000"/>
                  </a:solidFill>
                  <a:latin typeface="Calibri" panose="020F0502020204030204" pitchFamily="34" charset="0"/>
                </a:endParaRPr>
              </a:p>
            </p:txBody>
          </p:sp>
          <p:sp>
            <p:nvSpPr>
              <p:cNvPr id="408" name="円/楕円 407"/>
              <p:cNvSpPr/>
              <p:nvPr/>
            </p:nvSpPr>
            <p:spPr>
              <a:xfrm>
                <a:off x="6499437" y="783017"/>
                <a:ext cx="504056" cy="50405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rgbClr val="000000"/>
                    </a:solidFill>
                    <a:latin typeface="Calibri" panose="020F0502020204030204" pitchFamily="34" charset="0"/>
                  </a:rPr>
                  <a:t>4</a:t>
                </a:r>
                <a:endParaRPr kumimoji="1" lang="ja-JP" altLang="en-US" dirty="0">
                  <a:solidFill>
                    <a:srgbClr val="000000"/>
                  </a:solidFill>
                  <a:latin typeface="Calibri" panose="020F0502020204030204" pitchFamily="34" charset="0"/>
                </a:endParaRPr>
              </a:p>
            </p:txBody>
          </p:sp>
          <p:sp>
            <p:nvSpPr>
              <p:cNvPr id="409" name="円/楕円 408"/>
              <p:cNvSpPr/>
              <p:nvPr/>
            </p:nvSpPr>
            <p:spPr>
              <a:xfrm>
                <a:off x="5924138" y="95444"/>
                <a:ext cx="504056" cy="50405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rgbClr val="000000"/>
                    </a:solidFill>
                    <a:latin typeface="Calibri" panose="020F0502020204030204" pitchFamily="34" charset="0"/>
                  </a:rPr>
                  <a:t>2</a:t>
                </a:r>
                <a:endParaRPr kumimoji="1" lang="ja-JP" altLang="en-US" dirty="0">
                  <a:solidFill>
                    <a:srgbClr val="000000"/>
                  </a:solidFill>
                  <a:latin typeface="Calibri" panose="020F0502020204030204" pitchFamily="34" charset="0"/>
                </a:endParaRPr>
              </a:p>
            </p:txBody>
          </p:sp>
          <p:sp>
            <p:nvSpPr>
              <p:cNvPr id="410" name="円/楕円 409"/>
              <p:cNvSpPr/>
              <p:nvPr/>
            </p:nvSpPr>
            <p:spPr>
              <a:xfrm>
                <a:off x="6866314" y="100701"/>
                <a:ext cx="504056" cy="50405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rgbClr val="000000"/>
                    </a:solidFill>
                    <a:latin typeface="Calibri" panose="020F0502020204030204" pitchFamily="34" charset="0"/>
                  </a:rPr>
                  <a:t>3</a:t>
                </a:r>
                <a:endParaRPr kumimoji="1" lang="ja-JP" altLang="en-US" dirty="0">
                  <a:solidFill>
                    <a:srgbClr val="000000"/>
                  </a:solidFill>
                  <a:latin typeface="Calibri" panose="020F0502020204030204" pitchFamily="34" charset="0"/>
                </a:endParaRPr>
              </a:p>
            </p:txBody>
          </p:sp>
          <p:sp>
            <p:nvSpPr>
              <p:cNvPr id="411" name="円/楕円 410"/>
              <p:cNvSpPr/>
              <p:nvPr/>
            </p:nvSpPr>
            <p:spPr>
              <a:xfrm>
                <a:off x="7522661" y="783017"/>
                <a:ext cx="504056" cy="50405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rgbClr val="000000"/>
                    </a:solidFill>
                    <a:latin typeface="Calibri" panose="020F0502020204030204" pitchFamily="34" charset="0"/>
                  </a:rPr>
                  <a:t>5</a:t>
                </a:r>
                <a:endParaRPr kumimoji="1" lang="ja-JP" altLang="en-US" dirty="0">
                  <a:solidFill>
                    <a:srgbClr val="000000"/>
                  </a:solidFill>
                  <a:latin typeface="Calibri" panose="020F0502020204030204" pitchFamily="34" charset="0"/>
                </a:endParaRPr>
              </a:p>
            </p:txBody>
          </p:sp>
          <p:sp>
            <p:nvSpPr>
              <p:cNvPr id="412" name="円/楕円 411"/>
              <p:cNvSpPr/>
              <p:nvPr/>
            </p:nvSpPr>
            <p:spPr>
              <a:xfrm>
                <a:off x="6803394" y="1524000"/>
                <a:ext cx="504056" cy="50405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rgbClr val="000000"/>
                    </a:solidFill>
                    <a:latin typeface="Calibri" panose="020F0502020204030204" pitchFamily="34" charset="0"/>
                  </a:rPr>
                  <a:t>6</a:t>
                </a:r>
                <a:endParaRPr kumimoji="1" lang="ja-JP" altLang="en-US" dirty="0">
                  <a:solidFill>
                    <a:srgbClr val="000000"/>
                  </a:solidFill>
                  <a:latin typeface="Calibri" panose="020F0502020204030204" pitchFamily="34" charset="0"/>
                </a:endParaRPr>
              </a:p>
            </p:txBody>
          </p:sp>
          <p:sp>
            <p:nvSpPr>
              <p:cNvPr id="413" name="円/楕円 412"/>
              <p:cNvSpPr/>
              <p:nvPr/>
            </p:nvSpPr>
            <p:spPr>
              <a:xfrm>
                <a:off x="7984013" y="1516922"/>
                <a:ext cx="504056" cy="50405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rgbClr val="000000"/>
                    </a:solidFill>
                    <a:latin typeface="Calibri" panose="020F0502020204030204" pitchFamily="34" charset="0"/>
                  </a:rPr>
                  <a:t>7</a:t>
                </a:r>
                <a:endParaRPr kumimoji="1" lang="ja-JP" altLang="en-US" dirty="0">
                  <a:solidFill>
                    <a:srgbClr val="000000"/>
                  </a:solidFill>
                  <a:latin typeface="Calibri" panose="020F0502020204030204" pitchFamily="34" charset="0"/>
                </a:endParaRPr>
              </a:p>
            </p:txBody>
          </p:sp>
          <p:cxnSp>
            <p:nvCxnSpPr>
              <p:cNvPr id="414" name="直線コネクタ 413"/>
              <p:cNvCxnSpPr>
                <a:stCxn id="409" idx="3"/>
                <a:endCxn id="406" idx="7"/>
              </p:cNvCxnSpPr>
              <p:nvPr/>
            </p:nvCxnSpPr>
            <p:spPr>
              <a:xfrm flipH="1">
                <a:off x="5707975" y="525683"/>
                <a:ext cx="289980" cy="331151"/>
              </a:xfrm>
              <a:prstGeom prst="line">
                <a:avLst/>
              </a:prstGeom>
              <a:ln/>
            </p:spPr>
            <p:style>
              <a:lnRef idx="2">
                <a:schemeClr val="dk1"/>
              </a:lnRef>
              <a:fillRef idx="1">
                <a:schemeClr val="lt1"/>
              </a:fillRef>
              <a:effectRef idx="0">
                <a:schemeClr val="dk1"/>
              </a:effectRef>
              <a:fontRef idx="minor">
                <a:schemeClr val="dk1"/>
              </a:fontRef>
            </p:style>
          </p:cxnSp>
          <p:cxnSp>
            <p:nvCxnSpPr>
              <p:cNvPr id="415" name="直線コネクタ 414"/>
              <p:cNvCxnSpPr>
                <a:stCxn id="406" idx="5"/>
                <a:endCxn id="407" idx="1"/>
              </p:cNvCxnSpPr>
              <p:nvPr/>
            </p:nvCxnSpPr>
            <p:spPr>
              <a:xfrm>
                <a:off x="5707975" y="1213256"/>
                <a:ext cx="266400" cy="384561"/>
              </a:xfrm>
              <a:prstGeom prst="line">
                <a:avLst/>
              </a:prstGeom>
              <a:ln/>
            </p:spPr>
            <p:style>
              <a:lnRef idx="2">
                <a:schemeClr val="dk1"/>
              </a:lnRef>
              <a:fillRef idx="1">
                <a:schemeClr val="lt1"/>
              </a:fillRef>
              <a:effectRef idx="0">
                <a:schemeClr val="dk1"/>
              </a:effectRef>
              <a:fontRef idx="minor">
                <a:schemeClr val="dk1"/>
              </a:fontRef>
            </p:style>
          </p:cxnSp>
          <p:cxnSp>
            <p:nvCxnSpPr>
              <p:cNvPr id="416" name="直線コネクタ 415"/>
              <p:cNvCxnSpPr>
                <a:stCxn id="409" idx="5"/>
                <a:endCxn id="408" idx="1"/>
              </p:cNvCxnSpPr>
              <p:nvPr/>
            </p:nvCxnSpPr>
            <p:spPr>
              <a:xfrm>
                <a:off x="6354377" y="525683"/>
                <a:ext cx="218877" cy="331151"/>
              </a:xfrm>
              <a:prstGeom prst="line">
                <a:avLst/>
              </a:prstGeom>
              <a:ln/>
            </p:spPr>
            <p:style>
              <a:lnRef idx="2">
                <a:schemeClr val="dk1"/>
              </a:lnRef>
              <a:fillRef idx="1">
                <a:schemeClr val="lt1"/>
              </a:fillRef>
              <a:effectRef idx="0">
                <a:schemeClr val="dk1"/>
              </a:effectRef>
              <a:fontRef idx="minor">
                <a:schemeClr val="dk1"/>
              </a:fontRef>
            </p:style>
          </p:cxnSp>
          <p:cxnSp>
            <p:nvCxnSpPr>
              <p:cNvPr id="417" name="直線コネクタ 416"/>
              <p:cNvCxnSpPr>
                <a:stCxn id="410" idx="5"/>
                <a:endCxn id="411" idx="1"/>
              </p:cNvCxnSpPr>
              <p:nvPr/>
            </p:nvCxnSpPr>
            <p:spPr>
              <a:xfrm>
                <a:off x="7296553" y="530940"/>
                <a:ext cx="299925" cy="325894"/>
              </a:xfrm>
              <a:prstGeom prst="line">
                <a:avLst/>
              </a:prstGeom>
              <a:ln/>
            </p:spPr>
            <p:style>
              <a:lnRef idx="2">
                <a:schemeClr val="dk1"/>
              </a:lnRef>
              <a:fillRef idx="1">
                <a:schemeClr val="lt1"/>
              </a:fillRef>
              <a:effectRef idx="0">
                <a:schemeClr val="dk1"/>
              </a:effectRef>
              <a:fontRef idx="minor">
                <a:schemeClr val="dk1"/>
              </a:fontRef>
            </p:style>
          </p:cxnSp>
          <p:cxnSp>
            <p:nvCxnSpPr>
              <p:cNvPr id="418" name="直線コネクタ 417"/>
              <p:cNvCxnSpPr>
                <a:stCxn id="408" idx="5"/>
                <a:endCxn id="412" idx="0"/>
              </p:cNvCxnSpPr>
              <p:nvPr/>
            </p:nvCxnSpPr>
            <p:spPr>
              <a:xfrm>
                <a:off x="6929676" y="1213256"/>
                <a:ext cx="125746" cy="310744"/>
              </a:xfrm>
              <a:prstGeom prst="line">
                <a:avLst/>
              </a:prstGeom>
              <a:ln/>
            </p:spPr>
            <p:style>
              <a:lnRef idx="2">
                <a:schemeClr val="dk1"/>
              </a:lnRef>
              <a:fillRef idx="1">
                <a:schemeClr val="lt1"/>
              </a:fillRef>
              <a:effectRef idx="0">
                <a:schemeClr val="dk1"/>
              </a:effectRef>
              <a:fontRef idx="minor">
                <a:schemeClr val="dk1"/>
              </a:fontRef>
            </p:style>
          </p:cxnSp>
          <p:cxnSp>
            <p:nvCxnSpPr>
              <p:cNvPr id="419" name="直線コネクタ 418"/>
              <p:cNvCxnSpPr>
                <a:stCxn id="407" idx="6"/>
                <a:endCxn id="412" idx="2"/>
              </p:cNvCxnSpPr>
              <p:nvPr/>
            </p:nvCxnSpPr>
            <p:spPr>
              <a:xfrm>
                <a:off x="6404614" y="1776028"/>
                <a:ext cx="398780" cy="0"/>
              </a:xfrm>
              <a:prstGeom prst="line">
                <a:avLst/>
              </a:prstGeom>
              <a:ln/>
            </p:spPr>
            <p:style>
              <a:lnRef idx="2">
                <a:schemeClr val="dk1"/>
              </a:lnRef>
              <a:fillRef idx="1">
                <a:schemeClr val="lt1"/>
              </a:fillRef>
              <a:effectRef idx="0">
                <a:schemeClr val="dk1"/>
              </a:effectRef>
              <a:fontRef idx="minor">
                <a:schemeClr val="dk1"/>
              </a:fontRef>
            </p:style>
          </p:cxnSp>
          <p:cxnSp>
            <p:nvCxnSpPr>
              <p:cNvPr id="420" name="直線コネクタ 419"/>
              <p:cNvCxnSpPr>
                <a:stCxn id="408" idx="3"/>
                <a:endCxn id="407" idx="7"/>
              </p:cNvCxnSpPr>
              <p:nvPr/>
            </p:nvCxnSpPr>
            <p:spPr>
              <a:xfrm flipH="1">
                <a:off x="6330797" y="1213256"/>
                <a:ext cx="242457" cy="384561"/>
              </a:xfrm>
              <a:prstGeom prst="line">
                <a:avLst/>
              </a:prstGeom>
              <a:ln/>
            </p:spPr>
            <p:style>
              <a:lnRef idx="2">
                <a:schemeClr val="dk1"/>
              </a:lnRef>
              <a:fillRef idx="1">
                <a:schemeClr val="lt1"/>
              </a:fillRef>
              <a:effectRef idx="0">
                <a:schemeClr val="dk1"/>
              </a:effectRef>
              <a:fontRef idx="minor">
                <a:schemeClr val="dk1"/>
              </a:fontRef>
            </p:style>
          </p:cxnSp>
          <p:cxnSp>
            <p:nvCxnSpPr>
              <p:cNvPr id="421" name="直線コネクタ 420"/>
              <p:cNvCxnSpPr>
                <a:stCxn id="406" idx="6"/>
                <a:endCxn id="408" idx="2"/>
              </p:cNvCxnSpPr>
              <p:nvPr/>
            </p:nvCxnSpPr>
            <p:spPr>
              <a:xfrm>
                <a:off x="5781792" y="1035045"/>
                <a:ext cx="717645" cy="0"/>
              </a:xfrm>
              <a:prstGeom prst="line">
                <a:avLst/>
              </a:prstGeom>
              <a:ln/>
            </p:spPr>
            <p:style>
              <a:lnRef idx="2">
                <a:schemeClr val="dk1"/>
              </a:lnRef>
              <a:fillRef idx="1">
                <a:schemeClr val="lt1"/>
              </a:fillRef>
              <a:effectRef idx="0">
                <a:schemeClr val="dk1"/>
              </a:effectRef>
              <a:fontRef idx="minor">
                <a:schemeClr val="dk1"/>
              </a:fontRef>
            </p:style>
          </p:cxnSp>
          <p:cxnSp>
            <p:nvCxnSpPr>
              <p:cNvPr id="422" name="直線コネクタ 421"/>
              <p:cNvCxnSpPr>
                <a:stCxn id="409" idx="4"/>
                <a:endCxn id="407" idx="0"/>
              </p:cNvCxnSpPr>
              <p:nvPr/>
            </p:nvCxnSpPr>
            <p:spPr>
              <a:xfrm flipH="1">
                <a:off x="6152586" y="599500"/>
                <a:ext cx="23580" cy="924500"/>
              </a:xfrm>
              <a:prstGeom prst="line">
                <a:avLst/>
              </a:prstGeom>
              <a:ln/>
            </p:spPr>
            <p:style>
              <a:lnRef idx="2">
                <a:schemeClr val="dk1"/>
              </a:lnRef>
              <a:fillRef idx="1">
                <a:schemeClr val="lt1"/>
              </a:fillRef>
              <a:effectRef idx="0">
                <a:schemeClr val="dk1"/>
              </a:effectRef>
              <a:fontRef idx="minor">
                <a:schemeClr val="dk1"/>
              </a:fontRef>
            </p:style>
          </p:cxnSp>
          <p:cxnSp>
            <p:nvCxnSpPr>
              <p:cNvPr id="423" name="直線コネクタ 422"/>
              <p:cNvCxnSpPr>
                <a:stCxn id="409" idx="6"/>
                <a:endCxn id="410" idx="2"/>
              </p:cNvCxnSpPr>
              <p:nvPr/>
            </p:nvCxnSpPr>
            <p:spPr>
              <a:xfrm>
                <a:off x="6428194" y="347472"/>
                <a:ext cx="438120" cy="5257"/>
              </a:xfrm>
              <a:prstGeom prst="line">
                <a:avLst/>
              </a:prstGeom>
              <a:ln/>
            </p:spPr>
            <p:style>
              <a:lnRef idx="2">
                <a:schemeClr val="dk1"/>
              </a:lnRef>
              <a:fillRef idx="1">
                <a:schemeClr val="lt1"/>
              </a:fillRef>
              <a:effectRef idx="0">
                <a:schemeClr val="dk1"/>
              </a:effectRef>
              <a:fontRef idx="minor">
                <a:schemeClr val="dk1"/>
              </a:fontRef>
            </p:style>
          </p:cxnSp>
          <p:cxnSp>
            <p:nvCxnSpPr>
              <p:cNvPr id="424" name="直線コネクタ 423"/>
              <p:cNvCxnSpPr>
                <a:stCxn id="410" idx="4"/>
                <a:endCxn id="408" idx="7"/>
              </p:cNvCxnSpPr>
              <p:nvPr/>
            </p:nvCxnSpPr>
            <p:spPr>
              <a:xfrm flipH="1">
                <a:off x="6929676" y="604757"/>
                <a:ext cx="188666" cy="252077"/>
              </a:xfrm>
              <a:prstGeom prst="line">
                <a:avLst/>
              </a:prstGeom>
              <a:ln/>
            </p:spPr>
            <p:style>
              <a:lnRef idx="2">
                <a:schemeClr val="dk1"/>
              </a:lnRef>
              <a:fillRef idx="1">
                <a:schemeClr val="lt1"/>
              </a:fillRef>
              <a:effectRef idx="0">
                <a:schemeClr val="dk1"/>
              </a:effectRef>
              <a:fontRef idx="minor">
                <a:schemeClr val="dk1"/>
              </a:fontRef>
            </p:style>
          </p:cxnSp>
          <p:cxnSp>
            <p:nvCxnSpPr>
              <p:cNvPr id="425" name="直線コネクタ 424"/>
              <p:cNvCxnSpPr>
                <a:stCxn id="411" idx="3"/>
                <a:endCxn id="412" idx="7"/>
              </p:cNvCxnSpPr>
              <p:nvPr/>
            </p:nvCxnSpPr>
            <p:spPr>
              <a:xfrm flipH="1">
                <a:off x="7233633" y="1213256"/>
                <a:ext cx="362845" cy="384561"/>
              </a:xfrm>
              <a:prstGeom prst="line">
                <a:avLst/>
              </a:prstGeom>
              <a:ln/>
            </p:spPr>
            <p:style>
              <a:lnRef idx="2">
                <a:schemeClr val="dk1"/>
              </a:lnRef>
              <a:fillRef idx="1">
                <a:schemeClr val="lt1"/>
              </a:fillRef>
              <a:effectRef idx="0">
                <a:schemeClr val="dk1"/>
              </a:effectRef>
              <a:fontRef idx="minor">
                <a:schemeClr val="dk1"/>
              </a:fontRef>
            </p:style>
          </p:cxnSp>
          <p:cxnSp>
            <p:nvCxnSpPr>
              <p:cNvPr id="426" name="直線コネクタ 425"/>
              <p:cNvCxnSpPr>
                <a:stCxn id="411" idx="5"/>
                <a:endCxn id="413" idx="0"/>
              </p:cNvCxnSpPr>
              <p:nvPr/>
            </p:nvCxnSpPr>
            <p:spPr>
              <a:xfrm>
                <a:off x="7952900" y="1213256"/>
                <a:ext cx="283141" cy="303666"/>
              </a:xfrm>
              <a:prstGeom prst="line">
                <a:avLst/>
              </a:prstGeom>
              <a:ln/>
            </p:spPr>
            <p:style>
              <a:lnRef idx="2">
                <a:schemeClr val="dk1"/>
              </a:lnRef>
              <a:fillRef idx="1">
                <a:schemeClr val="lt1"/>
              </a:fillRef>
              <a:effectRef idx="0">
                <a:schemeClr val="dk1"/>
              </a:effectRef>
              <a:fontRef idx="minor">
                <a:schemeClr val="dk1"/>
              </a:fontRef>
            </p:style>
          </p:cxnSp>
        </p:grpSp>
      </p:grpSp>
      <p:grpSp>
        <p:nvGrpSpPr>
          <p:cNvPr id="487" name="図形グループ 486"/>
          <p:cNvGrpSpPr/>
          <p:nvPr/>
        </p:nvGrpSpPr>
        <p:grpSpPr>
          <a:xfrm>
            <a:off x="0" y="1496085"/>
            <a:ext cx="9144000" cy="5361915"/>
            <a:chOff x="9" y="1491861"/>
            <a:chExt cx="9144000" cy="5361915"/>
          </a:xfrm>
        </p:grpSpPr>
        <p:sp>
          <p:nvSpPr>
            <p:cNvPr id="488" name="正方形/長方形 487"/>
            <p:cNvSpPr/>
            <p:nvPr/>
          </p:nvSpPr>
          <p:spPr>
            <a:xfrm>
              <a:off x="9" y="1491861"/>
              <a:ext cx="9144000" cy="5361915"/>
            </a:xfrm>
            <a:prstGeom prst="rect">
              <a:avLst/>
            </a:prstGeom>
            <a:solidFill>
              <a:schemeClr val="lt1"/>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489" name="テキスト ボックス 488"/>
            <p:cNvSpPr txBox="1"/>
            <p:nvPr/>
          </p:nvSpPr>
          <p:spPr>
            <a:xfrm>
              <a:off x="452929" y="5216173"/>
              <a:ext cx="2572264" cy="400110"/>
            </a:xfrm>
            <a:prstGeom prst="rect">
              <a:avLst/>
            </a:prstGeom>
            <a:noFill/>
          </p:spPr>
          <p:txBody>
            <a:bodyPr wrap="none" rtlCol="0">
              <a:spAutoFit/>
            </a:bodyPr>
            <a:lstStyle/>
            <a:p>
              <a:r>
                <a:rPr kumimoji="1" lang="en-US" altLang="ja-JP" sz="2000" dirty="0" smtClean="0"/>
                <a:t>Current Frontier = [0]</a:t>
              </a:r>
              <a:endParaRPr kumimoji="1" lang="ja-JP" altLang="en-US" sz="2000" dirty="0"/>
            </a:p>
          </p:txBody>
        </p:sp>
        <p:sp>
          <p:nvSpPr>
            <p:cNvPr id="490" name="テキスト ボックス 489"/>
            <p:cNvSpPr txBox="1"/>
            <p:nvPr/>
          </p:nvSpPr>
          <p:spPr>
            <a:xfrm>
              <a:off x="772362" y="5726778"/>
              <a:ext cx="2814718" cy="400110"/>
            </a:xfrm>
            <a:prstGeom prst="rect">
              <a:avLst/>
            </a:prstGeom>
            <a:noFill/>
          </p:spPr>
          <p:txBody>
            <a:bodyPr wrap="none" rtlCol="0">
              <a:spAutoFit/>
            </a:bodyPr>
            <a:lstStyle/>
            <a:p>
              <a:r>
                <a:rPr kumimoji="1" lang="en-US" altLang="ja-JP" sz="2000" dirty="0" smtClean="0"/>
                <a:t>Next Frontier = [</a:t>
              </a:r>
              <a:r>
                <a:rPr lang="en-US" altLang="ja-JP" sz="2000" dirty="0" smtClean="0"/>
                <a:t>1, 2, 4</a:t>
              </a:r>
              <a:r>
                <a:rPr kumimoji="1" lang="en-US" altLang="ja-JP" sz="2000" dirty="0" smtClean="0"/>
                <a:t>]</a:t>
              </a:r>
              <a:endParaRPr kumimoji="1" lang="ja-JP" altLang="en-US" sz="2000" dirty="0"/>
            </a:p>
          </p:txBody>
        </p:sp>
        <p:sp>
          <p:nvSpPr>
            <p:cNvPr id="491" name="テキスト ボックス 490"/>
            <p:cNvSpPr txBox="1"/>
            <p:nvPr/>
          </p:nvSpPr>
          <p:spPr>
            <a:xfrm>
              <a:off x="1178320" y="6238991"/>
              <a:ext cx="4183156" cy="400110"/>
            </a:xfrm>
            <a:prstGeom prst="rect">
              <a:avLst/>
            </a:prstGeom>
            <a:noFill/>
          </p:spPr>
          <p:txBody>
            <a:bodyPr wrap="none" rtlCol="0">
              <a:spAutoFit/>
            </a:bodyPr>
            <a:lstStyle/>
            <a:p>
              <a:r>
                <a:rPr kumimoji="1" lang="en-US" altLang="ja-JP" sz="2000" dirty="0" smtClean="0"/>
                <a:t>BFS Tree = [</a:t>
              </a:r>
              <a:r>
                <a:rPr lang="en-US" altLang="ja-JP" sz="2000" dirty="0"/>
                <a:t>0</a:t>
              </a:r>
              <a:r>
                <a:rPr kumimoji="1" lang="en-US" altLang="ja-JP" sz="2000" dirty="0" smtClean="0"/>
                <a:t>, 0, 0, -1, </a:t>
              </a:r>
              <a:r>
                <a:rPr lang="en-US" altLang="ja-JP" sz="2000" dirty="0"/>
                <a:t>0</a:t>
              </a:r>
              <a:r>
                <a:rPr kumimoji="1" lang="en-US" altLang="ja-JP" sz="2000" dirty="0" smtClean="0"/>
                <a:t>, -1, -1, -1]</a:t>
              </a:r>
              <a:endParaRPr kumimoji="1" lang="ja-JP" altLang="en-US" sz="2000" dirty="0"/>
            </a:p>
          </p:txBody>
        </p:sp>
        <p:cxnSp>
          <p:nvCxnSpPr>
            <p:cNvPr id="492" name="直線コネクタ 491"/>
            <p:cNvCxnSpPr/>
            <p:nvPr/>
          </p:nvCxnSpPr>
          <p:spPr>
            <a:xfrm>
              <a:off x="9" y="5003807"/>
              <a:ext cx="9144000" cy="0"/>
            </a:xfrm>
            <a:prstGeom prst="line">
              <a:avLst/>
            </a:prstGeom>
            <a:ln>
              <a:solidFill>
                <a:schemeClr val="tx1"/>
              </a:solidFill>
              <a:prstDash val="lgDashDot"/>
            </a:ln>
          </p:spPr>
          <p:style>
            <a:lnRef idx="2">
              <a:schemeClr val="accent1"/>
            </a:lnRef>
            <a:fillRef idx="0">
              <a:schemeClr val="accent1"/>
            </a:fillRef>
            <a:effectRef idx="1">
              <a:schemeClr val="accent1"/>
            </a:effectRef>
            <a:fontRef idx="minor">
              <a:schemeClr val="tx1"/>
            </a:fontRef>
          </p:style>
        </p:cxnSp>
        <p:sp>
          <p:nvSpPr>
            <p:cNvPr id="493" name="テキスト ボックス 492"/>
            <p:cNvSpPr txBox="1"/>
            <p:nvPr/>
          </p:nvSpPr>
          <p:spPr>
            <a:xfrm>
              <a:off x="293063" y="1491861"/>
              <a:ext cx="1711451" cy="369332"/>
            </a:xfrm>
            <a:prstGeom prst="rect">
              <a:avLst/>
            </a:prstGeom>
            <a:noFill/>
          </p:spPr>
          <p:txBody>
            <a:bodyPr wrap="none" rtlCol="0">
              <a:spAutoFit/>
            </a:bodyPr>
            <a:lstStyle/>
            <a:p>
              <a:r>
                <a:rPr kumimoji="1" lang="en-US" altLang="ja-JP" dirty="0" smtClean="0"/>
                <a:t>BFS iteration </a:t>
              </a:r>
              <a:r>
                <a:rPr lang="en-US" altLang="ja-JP" dirty="0"/>
                <a:t>1</a:t>
              </a:r>
              <a:endParaRPr kumimoji="1" lang="ja-JP" altLang="en-US" dirty="0"/>
            </a:p>
          </p:txBody>
        </p:sp>
        <p:sp>
          <p:nvSpPr>
            <p:cNvPr id="494" name="テキスト ボックス 493"/>
            <p:cNvSpPr txBox="1"/>
            <p:nvPr/>
          </p:nvSpPr>
          <p:spPr>
            <a:xfrm>
              <a:off x="639189" y="6238991"/>
              <a:ext cx="1781532" cy="400110"/>
            </a:xfrm>
            <a:prstGeom prst="rect">
              <a:avLst/>
            </a:prstGeom>
            <a:solidFill>
              <a:srgbClr val="FFFFFF"/>
            </a:solidFill>
          </p:spPr>
          <p:txBody>
            <a:bodyPr wrap="none" rtlCol="0">
              <a:spAutoFit/>
            </a:bodyPr>
            <a:lstStyle/>
            <a:p>
              <a:r>
                <a:rPr kumimoji="1" lang="en-US" altLang="ja-JP" sz="2000" dirty="0" smtClean="0"/>
                <a:t>Label (parent)</a:t>
              </a:r>
              <a:endParaRPr kumimoji="1" lang="ja-JP" altLang="en-US" sz="2000" dirty="0"/>
            </a:p>
          </p:txBody>
        </p:sp>
        <p:grpSp>
          <p:nvGrpSpPr>
            <p:cNvPr id="495" name="図形グループ 494"/>
            <p:cNvGrpSpPr/>
            <p:nvPr/>
          </p:nvGrpSpPr>
          <p:grpSpPr>
            <a:xfrm>
              <a:off x="452043" y="2303260"/>
              <a:ext cx="3210333" cy="1932612"/>
              <a:chOff x="5277736" y="95444"/>
              <a:chExt cx="3210333" cy="1932612"/>
            </a:xfrm>
          </p:grpSpPr>
          <p:sp>
            <p:nvSpPr>
              <p:cNvPr id="496" name="円/楕円 495"/>
              <p:cNvSpPr/>
              <p:nvPr/>
            </p:nvSpPr>
            <p:spPr>
              <a:xfrm>
                <a:off x="5277736" y="783017"/>
                <a:ext cx="504056" cy="504056"/>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en-US" altLang="ja-JP" dirty="0" smtClean="0">
                    <a:solidFill>
                      <a:srgbClr val="FFFFFF"/>
                    </a:solidFill>
                    <a:latin typeface="Calibri" panose="020F0502020204030204" pitchFamily="34" charset="0"/>
                  </a:rPr>
                  <a:t>0</a:t>
                </a:r>
                <a:endParaRPr kumimoji="1" lang="ja-JP" altLang="en-US" dirty="0">
                  <a:solidFill>
                    <a:srgbClr val="FFFFFF"/>
                  </a:solidFill>
                  <a:latin typeface="Calibri" panose="020F0502020204030204" pitchFamily="34" charset="0"/>
                </a:endParaRPr>
              </a:p>
            </p:txBody>
          </p:sp>
          <p:sp>
            <p:nvSpPr>
              <p:cNvPr id="497" name="円/楕円 496"/>
              <p:cNvSpPr/>
              <p:nvPr/>
            </p:nvSpPr>
            <p:spPr>
              <a:xfrm>
                <a:off x="5900558" y="1524000"/>
                <a:ext cx="504056" cy="504056"/>
              </a:xfrm>
              <a:prstGeom prst="ellips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1</a:t>
                </a:r>
                <a:endParaRPr kumimoji="1" lang="ja-JP" altLang="en-US" dirty="0">
                  <a:solidFill>
                    <a:srgbClr val="FFFFFF"/>
                  </a:solidFill>
                  <a:latin typeface="Calibri" panose="020F0502020204030204" pitchFamily="34" charset="0"/>
                </a:endParaRPr>
              </a:p>
            </p:txBody>
          </p:sp>
          <p:sp>
            <p:nvSpPr>
              <p:cNvPr id="498" name="円/楕円 497"/>
              <p:cNvSpPr/>
              <p:nvPr/>
            </p:nvSpPr>
            <p:spPr>
              <a:xfrm>
                <a:off x="6499437" y="783017"/>
                <a:ext cx="504056" cy="504056"/>
              </a:xfrm>
              <a:prstGeom prst="ellips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4</a:t>
                </a:r>
                <a:endParaRPr kumimoji="1" lang="ja-JP" altLang="en-US" dirty="0">
                  <a:solidFill>
                    <a:srgbClr val="FFFFFF"/>
                  </a:solidFill>
                  <a:latin typeface="Calibri" panose="020F0502020204030204" pitchFamily="34" charset="0"/>
                </a:endParaRPr>
              </a:p>
            </p:txBody>
          </p:sp>
          <p:sp>
            <p:nvSpPr>
              <p:cNvPr id="499" name="円/楕円 498"/>
              <p:cNvSpPr/>
              <p:nvPr/>
            </p:nvSpPr>
            <p:spPr>
              <a:xfrm>
                <a:off x="5924138" y="95444"/>
                <a:ext cx="504056" cy="504056"/>
              </a:xfrm>
              <a:prstGeom prst="ellips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2</a:t>
                </a:r>
                <a:endParaRPr kumimoji="1" lang="ja-JP" altLang="en-US" dirty="0">
                  <a:solidFill>
                    <a:srgbClr val="FFFFFF"/>
                  </a:solidFill>
                  <a:latin typeface="Calibri" panose="020F0502020204030204" pitchFamily="34" charset="0"/>
                </a:endParaRPr>
              </a:p>
            </p:txBody>
          </p:sp>
          <p:sp>
            <p:nvSpPr>
              <p:cNvPr id="500" name="円/楕円 499"/>
              <p:cNvSpPr/>
              <p:nvPr/>
            </p:nvSpPr>
            <p:spPr>
              <a:xfrm>
                <a:off x="6866314" y="100701"/>
                <a:ext cx="504056" cy="50405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rgbClr val="000000"/>
                    </a:solidFill>
                    <a:latin typeface="Calibri" panose="020F0502020204030204" pitchFamily="34" charset="0"/>
                  </a:rPr>
                  <a:t>3</a:t>
                </a:r>
                <a:endParaRPr kumimoji="1" lang="ja-JP" altLang="en-US" dirty="0">
                  <a:solidFill>
                    <a:srgbClr val="000000"/>
                  </a:solidFill>
                  <a:latin typeface="Calibri" panose="020F0502020204030204" pitchFamily="34" charset="0"/>
                </a:endParaRPr>
              </a:p>
            </p:txBody>
          </p:sp>
          <p:sp>
            <p:nvSpPr>
              <p:cNvPr id="501" name="円/楕円 500"/>
              <p:cNvSpPr/>
              <p:nvPr/>
            </p:nvSpPr>
            <p:spPr>
              <a:xfrm>
                <a:off x="7522661" y="783017"/>
                <a:ext cx="504056" cy="50405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rgbClr val="000000"/>
                    </a:solidFill>
                    <a:latin typeface="Calibri" panose="020F0502020204030204" pitchFamily="34" charset="0"/>
                  </a:rPr>
                  <a:t>5</a:t>
                </a:r>
                <a:endParaRPr kumimoji="1" lang="ja-JP" altLang="en-US" dirty="0">
                  <a:solidFill>
                    <a:srgbClr val="000000"/>
                  </a:solidFill>
                  <a:latin typeface="Calibri" panose="020F0502020204030204" pitchFamily="34" charset="0"/>
                </a:endParaRPr>
              </a:p>
            </p:txBody>
          </p:sp>
          <p:sp>
            <p:nvSpPr>
              <p:cNvPr id="502" name="円/楕円 501"/>
              <p:cNvSpPr/>
              <p:nvPr/>
            </p:nvSpPr>
            <p:spPr>
              <a:xfrm>
                <a:off x="6803394" y="1524000"/>
                <a:ext cx="504056" cy="50405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rgbClr val="000000"/>
                    </a:solidFill>
                    <a:latin typeface="Calibri" panose="020F0502020204030204" pitchFamily="34" charset="0"/>
                  </a:rPr>
                  <a:t>6</a:t>
                </a:r>
                <a:endParaRPr kumimoji="1" lang="ja-JP" altLang="en-US" dirty="0">
                  <a:solidFill>
                    <a:srgbClr val="000000"/>
                  </a:solidFill>
                  <a:latin typeface="Calibri" panose="020F0502020204030204" pitchFamily="34" charset="0"/>
                </a:endParaRPr>
              </a:p>
            </p:txBody>
          </p:sp>
          <p:sp>
            <p:nvSpPr>
              <p:cNvPr id="503" name="円/楕円 502"/>
              <p:cNvSpPr/>
              <p:nvPr/>
            </p:nvSpPr>
            <p:spPr>
              <a:xfrm>
                <a:off x="7984013" y="1516922"/>
                <a:ext cx="504056" cy="50405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rgbClr val="000000"/>
                    </a:solidFill>
                    <a:latin typeface="Calibri" panose="020F0502020204030204" pitchFamily="34" charset="0"/>
                  </a:rPr>
                  <a:t>7</a:t>
                </a:r>
                <a:endParaRPr kumimoji="1" lang="ja-JP" altLang="en-US" dirty="0">
                  <a:solidFill>
                    <a:srgbClr val="000000"/>
                  </a:solidFill>
                  <a:latin typeface="Calibri" panose="020F0502020204030204" pitchFamily="34" charset="0"/>
                </a:endParaRPr>
              </a:p>
            </p:txBody>
          </p:sp>
          <p:cxnSp>
            <p:nvCxnSpPr>
              <p:cNvPr id="504" name="直線コネクタ 503"/>
              <p:cNvCxnSpPr>
                <a:stCxn id="499" idx="3"/>
                <a:endCxn id="496" idx="7"/>
              </p:cNvCxnSpPr>
              <p:nvPr/>
            </p:nvCxnSpPr>
            <p:spPr>
              <a:xfrm flipH="1">
                <a:off x="5707975" y="525683"/>
                <a:ext cx="289980" cy="331151"/>
              </a:xfrm>
              <a:prstGeom prst="line">
                <a:avLst/>
              </a:prstGeom>
              <a:ln/>
            </p:spPr>
            <p:style>
              <a:lnRef idx="2">
                <a:schemeClr val="dk1"/>
              </a:lnRef>
              <a:fillRef idx="1">
                <a:schemeClr val="lt1"/>
              </a:fillRef>
              <a:effectRef idx="0">
                <a:schemeClr val="dk1"/>
              </a:effectRef>
              <a:fontRef idx="minor">
                <a:schemeClr val="dk1"/>
              </a:fontRef>
            </p:style>
          </p:cxnSp>
          <p:cxnSp>
            <p:nvCxnSpPr>
              <p:cNvPr id="505" name="直線コネクタ 504"/>
              <p:cNvCxnSpPr>
                <a:stCxn id="496" idx="5"/>
                <a:endCxn id="497" idx="1"/>
              </p:cNvCxnSpPr>
              <p:nvPr/>
            </p:nvCxnSpPr>
            <p:spPr>
              <a:xfrm>
                <a:off x="5707975" y="1213256"/>
                <a:ext cx="266400" cy="384561"/>
              </a:xfrm>
              <a:prstGeom prst="line">
                <a:avLst/>
              </a:prstGeom>
              <a:ln/>
            </p:spPr>
            <p:style>
              <a:lnRef idx="2">
                <a:schemeClr val="dk1"/>
              </a:lnRef>
              <a:fillRef idx="1">
                <a:schemeClr val="lt1"/>
              </a:fillRef>
              <a:effectRef idx="0">
                <a:schemeClr val="dk1"/>
              </a:effectRef>
              <a:fontRef idx="minor">
                <a:schemeClr val="dk1"/>
              </a:fontRef>
            </p:style>
          </p:cxnSp>
          <p:cxnSp>
            <p:nvCxnSpPr>
              <p:cNvPr id="506" name="直線コネクタ 505"/>
              <p:cNvCxnSpPr>
                <a:stCxn id="499" idx="5"/>
                <a:endCxn id="498" idx="1"/>
              </p:cNvCxnSpPr>
              <p:nvPr/>
            </p:nvCxnSpPr>
            <p:spPr>
              <a:xfrm>
                <a:off x="6354377" y="525683"/>
                <a:ext cx="218877" cy="331151"/>
              </a:xfrm>
              <a:prstGeom prst="line">
                <a:avLst/>
              </a:prstGeom>
              <a:ln/>
            </p:spPr>
            <p:style>
              <a:lnRef idx="2">
                <a:schemeClr val="dk1"/>
              </a:lnRef>
              <a:fillRef idx="1">
                <a:schemeClr val="lt1"/>
              </a:fillRef>
              <a:effectRef idx="0">
                <a:schemeClr val="dk1"/>
              </a:effectRef>
              <a:fontRef idx="minor">
                <a:schemeClr val="dk1"/>
              </a:fontRef>
            </p:style>
          </p:cxnSp>
          <p:cxnSp>
            <p:nvCxnSpPr>
              <p:cNvPr id="507" name="直線コネクタ 506"/>
              <p:cNvCxnSpPr>
                <a:stCxn id="500" idx="5"/>
                <a:endCxn id="501" idx="1"/>
              </p:cNvCxnSpPr>
              <p:nvPr/>
            </p:nvCxnSpPr>
            <p:spPr>
              <a:xfrm>
                <a:off x="7296553" y="530940"/>
                <a:ext cx="299925" cy="325894"/>
              </a:xfrm>
              <a:prstGeom prst="line">
                <a:avLst/>
              </a:prstGeom>
              <a:ln/>
            </p:spPr>
            <p:style>
              <a:lnRef idx="2">
                <a:schemeClr val="dk1"/>
              </a:lnRef>
              <a:fillRef idx="1">
                <a:schemeClr val="lt1"/>
              </a:fillRef>
              <a:effectRef idx="0">
                <a:schemeClr val="dk1"/>
              </a:effectRef>
              <a:fontRef idx="minor">
                <a:schemeClr val="dk1"/>
              </a:fontRef>
            </p:style>
          </p:cxnSp>
          <p:cxnSp>
            <p:nvCxnSpPr>
              <p:cNvPr id="508" name="直線コネクタ 507"/>
              <p:cNvCxnSpPr>
                <a:stCxn id="498" idx="5"/>
                <a:endCxn id="502" idx="0"/>
              </p:cNvCxnSpPr>
              <p:nvPr/>
            </p:nvCxnSpPr>
            <p:spPr>
              <a:xfrm>
                <a:off x="6929676" y="1213256"/>
                <a:ext cx="125746" cy="310744"/>
              </a:xfrm>
              <a:prstGeom prst="line">
                <a:avLst/>
              </a:prstGeom>
              <a:ln/>
            </p:spPr>
            <p:style>
              <a:lnRef idx="2">
                <a:schemeClr val="dk1"/>
              </a:lnRef>
              <a:fillRef idx="1">
                <a:schemeClr val="lt1"/>
              </a:fillRef>
              <a:effectRef idx="0">
                <a:schemeClr val="dk1"/>
              </a:effectRef>
              <a:fontRef idx="minor">
                <a:schemeClr val="dk1"/>
              </a:fontRef>
            </p:style>
          </p:cxnSp>
          <p:cxnSp>
            <p:nvCxnSpPr>
              <p:cNvPr id="509" name="直線コネクタ 508"/>
              <p:cNvCxnSpPr>
                <a:stCxn id="497" idx="6"/>
                <a:endCxn id="502" idx="2"/>
              </p:cNvCxnSpPr>
              <p:nvPr/>
            </p:nvCxnSpPr>
            <p:spPr>
              <a:xfrm>
                <a:off x="6404614" y="1776028"/>
                <a:ext cx="398780" cy="0"/>
              </a:xfrm>
              <a:prstGeom prst="line">
                <a:avLst/>
              </a:prstGeom>
              <a:ln/>
            </p:spPr>
            <p:style>
              <a:lnRef idx="2">
                <a:schemeClr val="dk1"/>
              </a:lnRef>
              <a:fillRef idx="1">
                <a:schemeClr val="lt1"/>
              </a:fillRef>
              <a:effectRef idx="0">
                <a:schemeClr val="dk1"/>
              </a:effectRef>
              <a:fontRef idx="minor">
                <a:schemeClr val="dk1"/>
              </a:fontRef>
            </p:style>
          </p:cxnSp>
          <p:cxnSp>
            <p:nvCxnSpPr>
              <p:cNvPr id="510" name="直線コネクタ 509"/>
              <p:cNvCxnSpPr>
                <a:stCxn id="498" idx="3"/>
                <a:endCxn id="497" idx="7"/>
              </p:cNvCxnSpPr>
              <p:nvPr/>
            </p:nvCxnSpPr>
            <p:spPr>
              <a:xfrm flipH="1">
                <a:off x="6330797" y="1213256"/>
                <a:ext cx="242457" cy="384561"/>
              </a:xfrm>
              <a:prstGeom prst="line">
                <a:avLst/>
              </a:prstGeom>
              <a:ln/>
            </p:spPr>
            <p:style>
              <a:lnRef idx="2">
                <a:schemeClr val="dk1"/>
              </a:lnRef>
              <a:fillRef idx="1">
                <a:schemeClr val="lt1"/>
              </a:fillRef>
              <a:effectRef idx="0">
                <a:schemeClr val="dk1"/>
              </a:effectRef>
              <a:fontRef idx="minor">
                <a:schemeClr val="dk1"/>
              </a:fontRef>
            </p:style>
          </p:cxnSp>
          <p:cxnSp>
            <p:nvCxnSpPr>
              <p:cNvPr id="511" name="直線コネクタ 510"/>
              <p:cNvCxnSpPr>
                <a:stCxn id="496" idx="6"/>
                <a:endCxn id="498" idx="2"/>
              </p:cNvCxnSpPr>
              <p:nvPr/>
            </p:nvCxnSpPr>
            <p:spPr>
              <a:xfrm>
                <a:off x="5781792" y="1035045"/>
                <a:ext cx="717645" cy="0"/>
              </a:xfrm>
              <a:prstGeom prst="line">
                <a:avLst/>
              </a:prstGeom>
              <a:ln/>
            </p:spPr>
            <p:style>
              <a:lnRef idx="2">
                <a:schemeClr val="dk1"/>
              </a:lnRef>
              <a:fillRef idx="1">
                <a:schemeClr val="lt1"/>
              </a:fillRef>
              <a:effectRef idx="0">
                <a:schemeClr val="dk1"/>
              </a:effectRef>
              <a:fontRef idx="minor">
                <a:schemeClr val="dk1"/>
              </a:fontRef>
            </p:style>
          </p:cxnSp>
          <p:cxnSp>
            <p:nvCxnSpPr>
              <p:cNvPr id="512" name="直線コネクタ 511"/>
              <p:cNvCxnSpPr>
                <a:stCxn id="499" idx="4"/>
                <a:endCxn id="497" idx="0"/>
              </p:cNvCxnSpPr>
              <p:nvPr/>
            </p:nvCxnSpPr>
            <p:spPr>
              <a:xfrm flipH="1">
                <a:off x="6152586" y="599500"/>
                <a:ext cx="23580" cy="924500"/>
              </a:xfrm>
              <a:prstGeom prst="line">
                <a:avLst/>
              </a:prstGeom>
              <a:ln/>
            </p:spPr>
            <p:style>
              <a:lnRef idx="2">
                <a:schemeClr val="dk1"/>
              </a:lnRef>
              <a:fillRef idx="1">
                <a:schemeClr val="lt1"/>
              </a:fillRef>
              <a:effectRef idx="0">
                <a:schemeClr val="dk1"/>
              </a:effectRef>
              <a:fontRef idx="minor">
                <a:schemeClr val="dk1"/>
              </a:fontRef>
            </p:style>
          </p:cxnSp>
          <p:cxnSp>
            <p:nvCxnSpPr>
              <p:cNvPr id="513" name="直線コネクタ 512"/>
              <p:cNvCxnSpPr>
                <a:stCxn id="499" idx="6"/>
                <a:endCxn id="500" idx="2"/>
              </p:cNvCxnSpPr>
              <p:nvPr/>
            </p:nvCxnSpPr>
            <p:spPr>
              <a:xfrm>
                <a:off x="6428194" y="347472"/>
                <a:ext cx="438120" cy="5257"/>
              </a:xfrm>
              <a:prstGeom prst="line">
                <a:avLst/>
              </a:prstGeom>
              <a:ln/>
            </p:spPr>
            <p:style>
              <a:lnRef idx="2">
                <a:schemeClr val="dk1"/>
              </a:lnRef>
              <a:fillRef idx="1">
                <a:schemeClr val="lt1"/>
              </a:fillRef>
              <a:effectRef idx="0">
                <a:schemeClr val="dk1"/>
              </a:effectRef>
              <a:fontRef idx="minor">
                <a:schemeClr val="dk1"/>
              </a:fontRef>
            </p:style>
          </p:cxnSp>
          <p:cxnSp>
            <p:nvCxnSpPr>
              <p:cNvPr id="514" name="直線コネクタ 513"/>
              <p:cNvCxnSpPr>
                <a:stCxn id="500" idx="4"/>
                <a:endCxn id="498" idx="7"/>
              </p:cNvCxnSpPr>
              <p:nvPr/>
            </p:nvCxnSpPr>
            <p:spPr>
              <a:xfrm flipH="1">
                <a:off x="6929676" y="604757"/>
                <a:ext cx="188666" cy="252077"/>
              </a:xfrm>
              <a:prstGeom prst="line">
                <a:avLst/>
              </a:prstGeom>
              <a:ln/>
            </p:spPr>
            <p:style>
              <a:lnRef idx="2">
                <a:schemeClr val="dk1"/>
              </a:lnRef>
              <a:fillRef idx="1">
                <a:schemeClr val="lt1"/>
              </a:fillRef>
              <a:effectRef idx="0">
                <a:schemeClr val="dk1"/>
              </a:effectRef>
              <a:fontRef idx="minor">
                <a:schemeClr val="dk1"/>
              </a:fontRef>
            </p:style>
          </p:cxnSp>
          <p:cxnSp>
            <p:nvCxnSpPr>
              <p:cNvPr id="515" name="直線コネクタ 514"/>
              <p:cNvCxnSpPr>
                <a:stCxn id="501" idx="3"/>
                <a:endCxn id="502" idx="7"/>
              </p:cNvCxnSpPr>
              <p:nvPr/>
            </p:nvCxnSpPr>
            <p:spPr>
              <a:xfrm flipH="1">
                <a:off x="7233633" y="1213256"/>
                <a:ext cx="362845" cy="384561"/>
              </a:xfrm>
              <a:prstGeom prst="line">
                <a:avLst/>
              </a:prstGeom>
              <a:ln/>
            </p:spPr>
            <p:style>
              <a:lnRef idx="2">
                <a:schemeClr val="dk1"/>
              </a:lnRef>
              <a:fillRef idx="1">
                <a:schemeClr val="lt1"/>
              </a:fillRef>
              <a:effectRef idx="0">
                <a:schemeClr val="dk1"/>
              </a:effectRef>
              <a:fontRef idx="minor">
                <a:schemeClr val="dk1"/>
              </a:fontRef>
            </p:style>
          </p:cxnSp>
          <p:cxnSp>
            <p:nvCxnSpPr>
              <p:cNvPr id="516" name="直線コネクタ 515"/>
              <p:cNvCxnSpPr>
                <a:stCxn id="501" idx="5"/>
                <a:endCxn id="503" idx="0"/>
              </p:cNvCxnSpPr>
              <p:nvPr/>
            </p:nvCxnSpPr>
            <p:spPr>
              <a:xfrm>
                <a:off x="7952900" y="1213256"/>
                <a:ext cx="283141" cy="303666"/>
              </a:xfrm>
              <a:prstGeom prst="line">
                <a:avLst/>
              </a:prstGeom>
              <a:ln/>
            </p:spPr>
            <p:style>
              <a:lnRef idx="2">
                <a:schemeClr val="dk1"/>
              </a:lnRef>
              <a:fillRef idx="1">
                <a:schemeClr val="lt1"/>
              </a:fillRef>
              <a:effectRef idx="0">
                <a:schemeClr val="dk1"/>
              </a:effectRef>
              <a:fontRef idx="minor">
                <a:schemeClr val="dk1"/>
              </a:fontRef>
            </p:style>
          </p:cxnSp>
        </p:grpSp>
      </p:grpSp>
      <p:grpSp>
        <p:nvGrpSpPr>
          <p:cNvPr id="517" name="図形グループ 516"/>
          <p:cNvGrpSpPr/>
          <p:nvPr/>
        </p:nvGrpSpPr>
        <p:grpSpPr>
          <a:xfrm>
            <a:off x="0" y="1496085"/>
            <a:ext cx="9144000" cy="5361915"/>
            <a:chOff x="9" y="1491861"/>
            <a:chExt cx="9144000" cy="5361915"/>
          </a:xfrm>
        </p:grpSpPr>
        <p:sp>
          <p:nvSpPr>
            <p:cNvPr id="518" name="正方形/長方形 517"/>
            <p:cNvSpPr/>
            <p:nvPr/>
          </p:nvSpPr>
          <p:spPr>
            <a:xfrm>
              <a:off x="9" y="1491861"/>
              <a:ext cx="9144000" cy="5361915"/>
            </a:xfrm>
            <a:prstGeom prst="rect">
              <a:avLst/>
            </a:prstGeom>
            <a:solidFill>
              <a:schemeClr val="lt1"/>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519" name="テキスト ボックス 518"/>
            <p:cNvSpPr txBox="1"/>
            <p:nvPr/>
          </p:nvSpPr>
          <p:spPr>
            <a:xfrm>
              <a:off x="452929" y="5216173"/>
              <a:ext cx="3142582" cy="400110"/>
            </a:xfrm>
            <a:prstGeom prst="rect">
              <a:avLst/>
            </a:prstGeom>
            <a:noFill/>
          </p:spPr>
          <p:txBody>
            <a:bodyPr wrap="none" rtlCol="0">
              <a:spAutoFit/>
            </a:bodyPr>
            <a:lstStyle/>
            <a:p>
              <a:r>
                <a:rPr kumimoji="1" lang="en-US" altLang="ja-JP" sz="2000" dirty="0" smtClean="0"/>
                <a:t>Current Frontier = [1, 2, 4]</a:t>
              </a:r>
              <a:endParaRPr kumimoji="1" lang="ja-JP" altLang="en-US" sz="2000" dirty="0"/>
            </a:p>
          </p:txBody>
        </p:sp>
        <p:sp>
          <p:nvSpPr>
            <p:cNvPr id="520" name="テキスト ボックス 519"/>
            <p:cNvSpPr txBox="1"/>
            <p:nvPr/>
          </p:nvSpPr>
          <p:spPr>
            <a:xfrm>
              <a:off x="772362" y="5726778"/>
              <a:ext cx="2529559" cy="400110"/>
            </a:xfrm>
            <a:prstGeom prst="rect">
              <a:avLst/>
            </a:prstGeom>
            <a:noFill/>
          </p:spPr>
          <p:txBody>
            <a:bodyPr wrap="none" rtlCol="0">
              <a:spAutoFit/>
            </a:bodyPr>
            <a:lstStyle/>
            <a:p>
              <a:r>
                <a:rPr kumimoji="1" lang="en-US" altLang="ja-JP" sz="2000" dirty="0" smtClean="0"/>
                <a:t>Next Frontier = [</a:t>
              </a:r>
              <a:r>
                <a:rPr lang="en-US" altLang="ja-JP" sz="2000" dirty="0" smtClean="0"/>
                <a:t>3, 6</a:t>
              </a:r>
              <a:r>
                <a:rPr kumimoji="1" lang="en-US" altLang="ja-JP" sz="2000" dirty="0" smtClean="0"/>
                <a:t>]</a:t>
              </a:r>
              <a:endParaRPr kumimoji="1" lang="ja-JP" altLang="en-US" sz="2000" dirty="0"/>
            </a:p>
          </p:txBody>
        </p:sp>
        <p:sp>
          <p:nvSpPr>
            <p:cNvPr id="521" name="テキスト ボックス 520"/>
            <p:cNvSpPr txBox="1"/>
            <p:nvPr/>
          </p:nvSpPr>
          <p:spPr>
            <a:xfrm>
              <a:off x="1178320" y="6238991"/>
              <a:ext cx="4012336" cy="400110"/>
            </a:xfrm>
            <a:prstGeom prst="rect">
              <a:avLst/>
            </a:prstGeom>
            <a:noFill/>
          </p:spPr>
          <p:txBody>
            <a:bodyPr wrap="none" rtlCol="0">
              <a:spAutoFit/>
            </a:bodyPr>
            <a:lstStyle/>
            <a:p>
              <a:r>
                <a:rPr kumimoji="1" lang="en-US" altLang="ja-JP" sz="2000" dirty="0" smtClean="0"/>
                <a:t>BFS Tree = [</a:t>
              </a:r>
              <a:r>
                <a:rPr lang="en-US" altLang="ja-JP" sz="2000" dirty="0"/>
                <a:t>0</a:t>
              </a:r>
              <a:r>
                <a:rPr kumimoji="1" lang="en-US" altLang="ja-JP" sz="2000" dirty="0" smtClean="0"/>
                <a:t>, 0, 0, 2, </a:t>
              </a:r>
              <a:r>
                <a:rPr lang="en-US" altLang="ja-JP" sz="2000" dirty="0"/>
                <a:t>0</a:t>
              </a:r>
              <a:r>
                <a:rPr kumimoji="1" lang="en-US" altLang="ja-JP" sz="2000" dirty="0" smtClean="0"/>
                <a:t>, -1, </a:t>
              </a:r>
              <a:r>
                <a:rPr lang="en-US" altLang="ja-JP" sz="2000" dirty="0"/>
                <a:t>1</a:t>
              </a:r>
              <a:r>
                <a:rPr kumimoji="1" lang="en-US" altLang="ja-JP" sz="2000" dirty="0" smtClean="0"/>
                <a:t>, -1]</a:t>
              </a:r>
              <a:endParaRPr kumimoji="1" lang="ja-JP" altLang="en-US" sz="2000" dirty="0"/>
            </a:p>
          </p:txBody>
        </p:sp>
        <p:cxnSp>
          <p:nvCxnSpPr>
            <p:cNvPr id="522" name="直線コネクタ 521"/>
            <p:cNvCxnSpPr/>
            <p:nvPr/>
          </p:nvCxnSpPr>
          <p:spPr>
            <a:xfrm>
              <a:off x="9" y="5003807"/>
              <a:ext cx="9144000" cy="0"/>
            </a:xfrm>
            <a:prstGeom prst="line">
              <a:avLst/>
            </a:prstGeom>
            <a:ln>
              <a:solidFill>
                <a:schemeClr val="tx1"/>
              </a:solidFill>
              <a:prstDash val="lgDashDot"/>
            </a:ln>
          </p:spPr>
          <p:style>
            <a:lnRef idx="2">
              <a:schemeClr val="accent1"/>
            </a:lnRef>
            <a:fillRef idx="0">
              <a:schemeClr val="accent1"/>
            </a:fillRef>
            <a:effectRef idx="1">
              <a:schemeClr val="accent1"/>
            </a:effectRef>
            <a:fontRef idx="minor">
              <a:schemeClr val="tx1"/>
            </a:fontRef>
          </p:style>
        </p:cxnSp>
        <p:sp>
          <p:nvSpPr>
            <p:cNvPr id="523" name="テキスト ボックス 522"/>
            <p:cNvSpPr txBox="1"/>
            <p:nvPr/>
          </p:nvSpPr>
          <p:spPr>
            <a:xfrm>
              <a:off x="293063" y="1491861"/>
              <a:ext cx="1711451" cy="369332"/>
            </a:xfrm>
            <a:prstGeom prst="rect">
              <a:avLst/>
            </a:prstGeom>
            <a:noFill/>
          </p:spPr>
          <p:txBody>
            <a:bodyPr wrap="none" rtlCol="0">
              <a:spAutoFit/>
            </a:bodyPr>
            <a:lstStyle/>
            <a:p>
              <a:r>
                <a:rPr kumimoji="1" lang="en-US" altLang="ja-JP" dirty="0" smtClean="0"/>
                <a:t>BFS iteration </a:t>
              </a:r>
              <a:r>
                <a:rPr lang="en-US" altLang="ja-JP" dirty="0" smtClean="0"/>
                <a:t>2</a:t>
              </a:r>
              <a:endParaRPr kumimoji="1" lang="ja-JP" altLang="en-US" dirty="0"/>
            </a:p>
          </p:txBody>
        </p:sp>
        <p:sp>
          <p:nvSpPr>
            <p:cNvPr id="524" name="テキスト ボックス 523"/>
            <p:cNvSpPr txBox="1"/>
            <p:nvPr/>
          </p:nvSpPr>
          <p:spPr>
            <a:xfrm>
              <a:off x="639189" y="6238991"/>
              <a:ext cx="1781532" cy="400110"/>
            </a:xfrm>
            <a:prstGeom prst="rect">
              <a:avLst/>
            </a:prstGeom>
            <a:solidFill>
              <a:srgbClr val="FFFFFF"/>
            </a:solidFill>
          </p:spPr>
          <p:txBody>
            <a:bodyPr wrap="none" rtlCol="0">
              <a:spAutoFit/>
            </a:bodyPr>
            <a:lstStyle/>
            <a:p>
              <a:r>
                <a:rPr kumimoji="1" lang="en-US" altLang="ja-JP" sz="2000" dirty="0" smtClean="0"/>
                <a:t>Label (parent)</a:t>
              </a:r>
              <a:endParaRPr kumimoji="1" lang="ja-JP" altLang="en-US" sz="2000" dirty="0"/>
            </a:p>
          </p:txBody>
        </p:sp>
        <p:grpSp>
          <p:nvGrpSpPr>
            <p:cNvPr id="525" name="図形グループ 524"/>
            <p:cNvGrpSpPr/>
            <p:nvPr/>
          </p:nvGrpSpPr>
          <p:grpSpPr>
            <a:xfrm>
              <a:off x="452043" y="2303260"/>
              <a:ext cx="3210333" cy="1932612"/>
              <a:chOff x="5277736" y="95444"/>
              <a:chExt cx="3210333" cy="1932612"/>
            </a:xfrm>
          </p:grpSpPr>
          <p:sp>
            <p:nvSpPr>
              <p:cNvPr id="526" name="円/楕円 525"/>
              <p:cNvSpPr/>
              <p:nvPr/>
            </p:nvSpPr>
            <p:spPr>
              <a:xfrm>
                <a:off x="5277736" y="783017"/>
                <a:ext cx="504056" cy="504056"/>
              </a:xfrm>
              <a:prstGeom prst="ellipse">
                <a:avLst/>
              </a:prstGeom>
              <a:solidFill>
                <a:srgbClr val="7F7F7F"/>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dirty="0" smtClean="0">
                    <a:solidFill>
                      <a:srgbClr val="FFFFFF"/>
                    </a:solidFill>
                    <a:latin typeface="Calibri" panose="020F0502020204030204" pitchFamily="34" charset="0"/>
                  </a:rPr>
                  <a:t>0</a:t>
                </a:r>
                <a:endParaRPr kumimoji="1" lang="ja-JP" altLang="en-US" dirty="0">
                  <a:solidFill>
                    <a:srgbClr val="FFFFFF"/>
                  </a:solidFill>
                  <a:latin typeface="Calibri" panose="020F0502020204030204" pitchFamily="34" charset="0"/>
                </a:endParaRPr>
              </a:p>
            </p:txBody>
          </p:sp>
          <p:sp>
            <p:nvSpPr>
              <p:cNvPr id="527" name="円/楕円 526"/>
              <p:cNvSpPr/>
              <p:nvPr/>
            </p:nvSpPr>
            <p:spPr>
              <a:xfrm>
                <a:off x="5900558" y="1524000"/>
                <a:ext cx="504056" cy="504056"/>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1</a:t>
                </a:r>
                <a:endParaRPr kumimoji="1" lang="ja-JP" altLang="en-US" dirty="0">
                  <a:solidFill>
                    <a:srgbClr val="FFFFFF"/>
                  </a:solidFill>
                  <a:latin typeface="Calibri" panose="020F0502020204030204" pitchFamily="34" charset="0"/>
                </a:endParaRPr>
              </a:p>
            </p:txBody>
          </p:sp>
          <p:sp>
            <p:nvSpPr>
              <p:cNvPr id="528" name="円/楕円 527"/>
              <p:cNvSpPr/>
              <p:nvPr/>
            </p:nvSpPr>
            <p:spPr>
              <a:xfrm>
                <a:off x="6499437" y="783017"/>
                <a:ext cx="504056" cy="504056"/>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4</a:t>
                </a:r>
                <a:endParaRPr kumimoji="1" lang="ja-JP" altLang="en-US" dirty="0">
                  <a:solidFill>
                    <a:srgbClr val="FFFFFF"/>
                  </a:solidFill>
                  <a:latin typeface="Calibri" panose="020F0502020204030204" pitchFamily="34" charset="0"/>
                </a:endParaRPr>
              </a:p>
            </p:txBody>
          </p:sp>
          <p:sp>
            <p:nvSpPr>
              <p:cNvPr id="529" name="円/楕円 528"/>
              <p:cNvSpPr/>
              <p:nvPr/>
            </p:nvSpPr>
            <p:spPr>
              <a:xfrm>
                <a:off x="5924138" y="95444"/>
                <a:ext cx="504056" cy="504056"/>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2</a:t>
                </a:r>
                <a:endParaRPr kumimoji="1" lang="ja-JP" altLang="en-US" dirty="0">
                  <a:solidFill>
                    <a:srgbClr val="FFFFFF"/>
                  </a:solidFill>
                  <a:latin typeface="Calibri" panose="020F0502020204030204" pitchFamily="34" charset="0"/>
                </a:endParaRPr>
              </a:p>
            </p:txBody>
          </p:sp>
          <p:sp>
            <p:nvSpPr>
              <p:cNvPr id="530" name="円/楕円 529"/>
              <p:cNvSpPr/>
              <p:nvPr/>
            </p:nvSpPr>
            <p:spPr>
              <a:xfrm>
                <a:off x="6866314" y="100701"/>
                <a:ext cx="504056" cy="504056"/>
              </a:xfrm>
              <a:prstGeom prst="ellips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3</a:t>
                </a:r>
                <a:endParaRPr kumimoji="1" lang="ja-JP" altLang="en-US" dirty="0">
                  <a:solidFill>
                    <a:srgbClr val="FFFFFF"/>
                  </a:solidFill>
                  <a:latin typeface="Calibri" panose="020F0502020204030204" pitchFamily="34" charset="0"/>
                </a:endParaRPr>
              </a:p>
            </p:txBody>
          </p:sp>
          <p:sp>
            <p:nvSpPr>
              <p:cNvPr id="531" name="円/楕円 530"/>
              <p:cNvSpPr/>
              <p:nvPr/>
            </p:nvSpPr>
            <p:spPr>
              <a:xfrm>
                <a:off x="7522661" y="783017"/>
                <a:ext cx="504056" cy="50405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rgbClr val="000000"/>
                    </a:solidFill>
                    <a:latin typeface="Calibri" panose="020F0502020204030204" pitchFamily="34" charset="0"/>
                  </a:rPr>
                  <a:t>5</a:t>
                </a:r>
                <a:endParaRPr kumimoji="1" lang="ja-JP" altLang="en-US" dirty="0">
                  <a:solidFill>
                    <a:srgbClr val="000000"/>
                  </a:solidFill>
                  <a:latin typeface="Calibri" panose="020F0502020204030204" pitchFamily="34" charset="0"/>
                </a:endParaRPr>
              </a:p>
            </p:txBody>
          </p:sp>
          <p:sp>
            <p:nvSpPr>
              <p:cNvPr id="532" name="円/楕円 531"/>
              <p:cNvSpPr/>
              <p:nvPr/>
            </p:nvSpPr>
            <p:spPr>
              <a:xfrm>
                <a:off x="6803394" y="1524000"/>
                <a:ext cx="504056" cy="504056"/>
              </a:xfrm>
              <a:prstGeom prst="ellips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6</a:t>
                </a:r>
                <a:endParaRPr kumimoji="1" lang="ja-JP" altLang="en-US" dirty="0">
                  <a:solidFill>
                    <a:srgbClr val="FFFFFF"/>
                  </a:solidFill>
                  <a:latin typeface="Calibri" panose="020F0502020204030204" pitchFamily="34" charset="0"/>
                </a:endParaRPr>
              </a:p>
            </p:txBody>
          </p:sp>
          <p:sp>
            <p:nvSpPr>
              <p:cNvPr id="533" name="円/楕円 532"/>
              <p:cNvSpPr/>
              <p:nvPr/>
            </p:nvSpPr>
            <p:spPr>
              <a:xfrm>
                <a:off x="7984013" y="1516922"/>
                <a:ext cx="504056" cy="50405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rgbClr val="000000"/>
                    </a:solidFill>
                    <a:latin typeface="Calibri" panose="020F0502020204030204" pitchFamily="34" charset="0"/>
                  </a:rPr>
                  <a:t>7</a:t>
                </a:r>
                <a:endParaRPr kumimoji="1" lang="ja-JP" altLang="en-US" dirty="0">
                  <a:solidFill>
                    <a:srgbClr val="000000"/>
                  </a:solidFill>
                  <a:latin typeface="Calibri" panose="020F0502020204030204" pitchFamily="34" charset="0"/>
                </a:endParaRPr>
              </a:p>
            </p:txBody>
          </p:sp>
          <p:cxnSp>
            <p:nvCxnSpPr>
              <p:cNvPr id="534" name="直線コネクタ 533"/>
              <p:cNvCxnSpPr>
                <a:stCxn id="529" idx="3"/>
                <a:endCxn id="526" idx="7"/>
              </p:cNvCxnSpPr>
              <p:nvPr/>
            </p:nvCxnSpPr>
            <p:spPr>
              <a:xfrm flipH="1">
                <a:off x="5707975" y="525683"/>
                <a:ext cx="289980" cy="331151"/>
              </a:xfrm>
              <a:prstGeom prst="line">
                <a:avLst/>
              </a:prstGeom>
              <a:ln/>
            </p:spPr>
            <p:style>
              <a:lnRef idx="2">
                <a:schemeClr val="dk1"/>
              </a:lnRef>
              <a:fillRef idx="1">
                <a:schemeClr val="lt1"/>
              </a:fillRef>
              <a:effectRef idx="0">
                <a:schemeClr val="dk1"/>
              </a:effectRef>
              <a:fontRef idx="minor">
                <a:schemeClr val="dk1"/>
              </a:fontRef>
            </p:style>
          </p:cxnSp>
          <p:cxnSp>
            <p:nvCxnSpPr>
              <p:cNvPr id="535" name="直線コネクタ 534"/>
              <p:cNvCxnSpPr>
                <a:stCxn id="526" idx="5"/>
                <a:endCxn id="527" idx="1"/>
              </p:cNvCxnSpPr>
              <p:nvPr/>
            </p:nvCxnSpPr>
            <p:spPr>
              <a:xfrm>
                <a:off x="5707975" y="1213256"/>
                <a:ext cx="266400" cy="384561"/>
              </a:xfrm>
              <a:prstGeom prst="line">
                <a:avLst/>
              </a:prstGeom>
              <a:ln/>
            </p:spPr>
            <p:style>
              <a:lnRef idx="2">
                <a:schemeClr val="dk1"/>
              </a:lnRef>
              <a:fillRef idx="1">
                <a:schemeClr val="lt1"/>
              </a:fillRef>
              <a:effectRef idx="0">
                <a:schemeClr val="dk1"/>
              </a:effectRef>
              <a:fontRef idx="minor">
                <a:schemeClr val="dk1"/>
              </a:fontRef>
            </p:style>
          </p:cxnSp>
          <p:cxnSp>
            <p:nvCxnSpPr>
              <p:cNvPr id="536" name="直線コネクタ 535"/>
              <p:cNvCxnSpPr>
                <a:stCxn id="529" idx="5"/>
                <a:endCxn id="528" idx="1"/>
              </p:cNvCxnSpPr>
              <p:nvPr/>
            </p:nvCxnSpPr>
            <p:spPr>
              <a:xfrm>
                <a:off x="6354377" y="525683"/>
                <a:ext cx="218877" cy="331151"/>
              </a:xfrm>
              <a:prstGeom prst="line">
                <a:avLst/>
              </a:prstGeom>
              <a:ln/>
            </p:spPr>
            <p:style>
              <a:lnRef idx="2">
                <a:schemeClr val="dk1"/>
              </a:lnRef>
              <a:fillRef idx="1">
                <a:schemeClr val="lt1"/>
              </a:fillRef>
              <a:effectRef idx="0">
                <a:schemeClr val="dk1"/>
              </a:effectRef>
              <a:fontRef idx="minor">
                <a:schemeClr val="dk1"/>
              </a:fontRef>
            </p:style>
          </p:cxnSp>
          <p:cxnSp>
            <p:nvCxnSpPr>
              <p:cNvPr id="537" name="直線コネクタ 536"/>
              <p:cNvCxnSpPr>
                <a:stCxn id="530" idx="5"/>
                <a:endCxn id="531" idx="1"/>
              </p:cNvCxnSpPr>
              <p:nvPr/>
            </p:nvCxnSpPr>
            <p:spPr>
              <a:xfrm>
                <a:off x="7296553" y="530940"/>
                <a:ext cx="299925" cy="325894"/>
              </a:xfrm>
              <a:prstGeom prst="line">
                <a:avLst/>
              </a:prstGeom>
              <a:ln/>
            </p:spPr>
            <p:style>
              <a:lnRef idx="2">
                <a:schemeClr val="dk1"/>
              </a:lnRef>
              <a:fillRef idx="1">
                <a:schemeClr val="lt1"/>
              </a:fillRef>
              <a:effectRef idx="0">
                <a:schemeClr val="dk1"/>
              </a:effectRef>
              <a:fontRef idx="minor">
                <a:schemeClr val="dk1"/>
              </a:fontRef>
            </p:style>
          </p:cxnSp>
          <p:cxnSp>
            <p:nvCxnSpPr>
              <p:cNvPr id="538" name="直線コネクタ 537"/>
              <p:cNvCxnSpPr>
                <a:stCxn id="528" idx="5"/>
                <a:endCxn id="532" idx="0"/>
              </p:cNvCxnSpPr>
              <p:nvPr/>
            </p:nvCxnSpPr>
            <p:spPr>
              <a:xfrm>
                <a:off x="6929676" y="1213256"/>
                <a:ext cx="125746" cy="310744"/>
              </a:xfrm>
              <a:prstGeom prst="line">
                <a:avLst/>
              </a:prstGeom>
              <a:ln/>
            </p:spPr>
            <p:style>
              <a:lnRef idx="2">
                <a:schemeClr val="dk1"/>
              </a:lnRef>
              <a:fillRef idx="1">
                <a:schemeClr val="lt1"/>
              </a:fillRef>
              <a:effectRef idx="0">
                <a:schemeClr val="dk1"/>
              </a:effectRef>
              <a:fontRef idx="minor">
                <a:schemeClr val="dk1"/>
              </a:fontRef>
            </p:style>
          </p:cxnSp>
          <p:cxnSp>
            <p:nvCxnSpPr>
              <p:cNvPr id="539" name="直線コネクタ 538"/>
              <p:cNvCxnSpPr>
                <a:stCxn id="527" idx="6"/>
                <a:endCxn id="532" idx="2"/>
              </p:cNvCxnSpPr>
              <p:nvPr/>
            </p:nvCxnSpPr>
            <p:spPr>
              <a:xfrm>
                <a:off x="6404614" y="1776028"/>
                <a:ext cx="398780" cy="0"/>
              </a:xfrm>
              <a:prstGeom prst="line">
                <a:avLst/>
              </a:prstGeom>
              <a:ln/>
            </p:spPr>
            <p:style>
              <a:lnRef idx="2">
                <a:schemeClr val="dk1"/>
              </a:lnRef>
              <a:fillRef idx="1">
                <a:schemeClr val="lt1"/>
              </a:fillRef>
              <a:effectRef idx="0">
                <a:schemeClr val="dk1"/>
              </a:effectRef>
              <a:fontRef idx="minor">
                <a:schemeClr val="dk1"/>
              </a:fontRef>
            </p:style>
          </p:cxnSp>
          <p:cxnSp>
            <p:nvCxnSpPr>
              <p:cNvPr id="540" name="直線コネクタ 539"/>
              <p:cNvCxnSpPr>
                <a:stCxn id="528" idx="3"/>
                <a:endCxn id="527" idx="7"/>
              </p:cNvCxnSpPr>
              <p:nvPr/>
            </p:nvCxnSpPr>
            <p:spPr>
              <a:xfrm flipH="1">
                <a:off x="6330797" y="1213256"/>
                <a:ext cx="242457" cy="384561"/>
              </a:xfrm>
              <a:prstGeom prst="line">
                <a:avLst/>
              </a:prstGeom>
              <a:ln/>
            </p:spPr>
            <p:style>
              <a:lnRef idx="2">
                <a:schemeClr val="dk1"/>
              </a:lnRef>
              <a:fillRef idx="1">
                <a:schemeClr val="lt1"/>
              </a:fillRef>
              <a:effectRef idx="0">
                <a:schemeClr val="dk1"/>
              </a:effectRef>
              <a:fontRef idx="minor">
                <a:schemeClr val="dk1"/>
              </a:fontRef>
            </p:style>
          </p:cxnSp>
          <p:cxnSp>
            <p:nvCxnSpPr>
              <p:cNvPr id="541" name="直線コネクタ 540"/>
              <p:cNvCxnSpPr>
                <a:stCxn id="526" idx="6"/>
                <a:endCxn id="528" idx="2"/>
              </p:cNvCxnSpPr>
              <p:nvPr/>
            </p:nvCxnSpPr>
            <p:spPr>
              <a:xfrm>
                <a:off x="5781792" y="1035045"/>
                <a:ext cx="717645" cy="0"/>
              </a:xfrm>
              <a:prstGeom prst="line">
                <a:avLst/>
              </a:prstGeom>
              <a:ln/>
            </p:spPr>
            <p:style>
              <a:lnRef idx="2">
                <a:schemeClr val="dk1"/>
              </a:lnRef>
              <a:fillRef idx="1">
                <a:schemeClr val="lt1"/>
              </a:fillRef>
              <a:effectRef idx="0">
                <a:schemeClr val="dk1"/>
              </a:effectRef>
              <a:fontRef idx="minor">
                <a:schemeClr val="dk1"/>
              </a:fontRef>
            </p:style>
          </p:cxnSp>
          <p:cxnSp>
            <p:nvCxnSpPr>
              <p:cNvPr id="542" name="直線コネクタ 541"/>
              <p:cNvCxnSpPr>
                <a:stCxn id="529" idx="4"/>
                <a:endCxn id="527" idx="0"/>
              </p:cNvCxnSpPr>
              <p:nvPr/>
            </p:nvCxnSpPr>
            <p:spPr>
              <a:xfrm flipH="1">
                <a:off x="6152586" y="599500"/>
                <a:ext cx="23580" cy="924500"/>
              </a:xfrm>
              <a:prstGeom prst="line">
                <a:avLst/>
              </a:prstGeom>
              <a:ln/>
            </p:spPr>
            <p:style>
              <a:lnRef idx="2">
                <a:schemeClr val="dk1"/>
              </a:lnRef>
              <a:fillRef idx="1">
                <a:schemeClr val="lt1"/>
              </a:fillRef>
              <a:effectRef idx="0">
                <a:schemeClr val="dk1"/>
              </a:effectRef>
              <a:fontRef idx="minor">
                <a:schemeClr val="dk1"/>
              </a:fontRef>
            </p:style>
          </p:cxnSp>
          <p:cxnSp>
            <p:nvCxnSpPr>
              <p:cNvPr id="543" name="直線コネクタ 542"/>
              <p:cNvCxnSpPr>
                <a:stCxn id="529" idx="6"/>
                <a:endCxn id="530" idx="2"/>
              </p:cNvCxnSpPr>
              <p:nvPr/>
            </p:nvCxnSpPr>
            <p:spPr>
              <a:xfrm>
                <a:off x="6428194" y="347472"/>
                <a:ext cx="438120" cy="5257"/>
              </a:xfrm>
              <a:prstGeom prst="line">
                <a:avLst/>
              </a:prstGeom>
              <a:ln/>
            </p:spPr>
            <p:style>
              <a:lnRef idx="2">
                <a:schemeClr val="dk1"/>
              </a:lnRef>
              <a:fillRef idx="1">
                <a:schemeClr val="lt1"/>
              </a:fillRef>
              <a:effectRef idx="0">
                <a:schemeClr val="dk1"/>
              </a:effectRef>
              <a:fontRef idx="minor">
                <a:schemeClr val="dk1"/>
              </a:fontRef>
            </p:style>
          </p:cxnSp>
          <p:cxnSp>
            <p:nvCxnSpPr>
              <p:cNvPr id="544" name="直線コネクタ 543"/>
              <p:cNvCxnSpPr>
                <a:stCxn id="530" idx="4"/>
                <a:endCxn id="528" idx="7"/>
              </p:cNvCxnSpPr>
              <p:nvPr/>
            </p:nvCxnSpPr>
            <p:spPr>
              <a:xfrm flipH="1">
                <a:off x="6929676" y="604757"/>
                <a:ext cx="188666" cy="252077"/>
              </a:xfrm>
              <a:prstGeom prst="line">
                <a:avLst/>
              </a:prstGeom>
              <a:ln/>
            </p:spPr>
            <p:style>
              <a:lnRef idx="2">
                <a:schemeClr val="dk1"/>
              </a:lnRef>
              <a:fillRef idx="1">
                <a:schemeClr val="lt1"/>
              </a:fillRef>
              <a:effectRef idx="0">
                <a:schemeClr val="dk1"/>
              </a:effectRef>
              <a:fontRef idx="minor">
                <a:schemeClr val="dk1"/>
              </a:fontRef>
            </p:style>
          </p:cxnSp>
          <p:cxnSp>
            <p:nvCxnSpPr>
              <p:cNvPr id="545" name="直線コネクタ 544"/>
              <p:cNvCxnSpPr>
                <a:stCxn id="531" idx="3"/>
                <a:endCxn id="532" idx="7"/>
              </p:cNvCxnSpPr>
              <p:nvPr/>
            </p:nvCxnSpPr>
            <p:spPr>
              <a:xfrm flipH="1">
                <a:off x="7233633" y="1213256"/>
                <a:ext cx="362845" cy="384561"/>
              </a:xfrm>
              <a:prstGeom prst="line">
                <a:avLst/>
              </a:prstGeom>
              <a:ln/>
            </p:spPr>
            <p:style>
              <a:lnRef idx="2">
                <a:schemeClr val="dk1"/>
              </a:lnRef>
              <a:fillRef idx="1">
                <a:schemeClr val="lt1"/>
              </a:fillRef>
              <a:effectRef idx="0">
                <a:schemeClr val="dk1"/>
              </a:effectRef>
              <a:fontRef idx="minor">
                <a:schemeClr val="dk1"/>
              </a:fontRef>
            </p:style>
          </p:cxnSp>
          <p:cxnSp>
            <p:nvCxnSpPr>
              <p:cNvPr id="546" name="直線コネクタ 545"/>
              <p:cNvCxnSpPr>
                <a:stCxn id="531" idx="5"/>
                <a:endCxn id="533" idx="0"/>
              </p:cNvCxnSpPr>
              <p:nvPr/>
            </p:nvCxnSpPr>
            <p:spPr>
              <a:xfrm>
                <a:off x="7952900" y="1213256"/>
                <a:ext cx="283141" cy="303666"/>
              </a:xfrm>
              <a:prstGeom prst="line">
                <a:avLst/>
              </a:prstGeom>
              <a:ln/>
            </p:spPr>
            <p:style>
              <a:lnRef idx="2">
                <a:schemeClr val="dk1"/>
              </a:lnRef>
              <a:fillRef idx="1">
                <a:schemeClr val="lt1"/>
              </a:fillRef>
              <a:effectRef idx="0">
                <a:schemeClr val="dk1"/>
              </a:effectRef>
              <a:fontRef idx="minor">
                <a:schemeClr val="dk1"/>
              </a:fontRef>
            </p:style>
          </p:cxnSp>
        </p:grpSp>
      </p:grpSp>
      <p:grpSp>
        <p:nvGrpSpPr>
          <p:cNvPr id="547" name="図形グループ 546"/>
          <p:cNvGrpSpPr/>
          <p:nvPr/>
        </p:nvGrpSpPr>
        <p:grpSpPr>
          <a:xfrm>
            <a:off x="0" y="1496085"/>
            <a:ext cx="9144000" cy="5361915"/>
            <a:chOff x="9" y="1491861"/>
            <a:chExt cx="9144000" cy="5361915"/>
          </a:xfrm>
        </p:grpSpPr>
        <p:sp>
          <p:nvSpPr>
            <p:cNvPr id="548" name="正方形/長方形 547"/>
            <p:cNvSpPr/>
            <p:nvPr/>
          </p:nvSpPr>
          <p:spPr>
            <a:xfrm>
              <a:off x="9" y="1491861"/>
              <a:ext cx="9144000" cy="5361915"/>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549" name="テキスト ボックス 548"/>
            <p:cNvSpPr txBox="1"/>
            <p:nvPr/>
          </p:nvSpPr>
          <p:spPr>
            <a:xfrm>
              <a:off x="452929" y="5216173"/>
              <a:ext cx="2857423" cy="400110"/>
            </a:xfrm>
            <a:prstGeom prst="rect">
              <a:avLst/>
            </a:prstGeom>
            <a:noFill/>
          </p:spPr>
          <p:txBody>
            <a:bodyPr wrap="none" rtlCol="0">
              <a:spAutoFit/>
            </a:bodyPr>
            <a:lstStyle/>
            <a:p>
              <a:r>
                <a:rPr kumimoji="1" lang="en-US" altLang="ja-JP" sz="2000" dirty="0" smtClean="0"/>
                <a:t>Current Frontier = [3, 6]</a:t>
              </a:r>
              <a:endParaRPr kumimoji="1" lang="ja-JP" altLang="en-US" sz="2000" dirty="0"/>
            </a:p>
          </p:txBody>
        </p:sp>
        <p:sp>
          <p:nvSpPr>
            <p:cNvPr id="550" name="テキスト ボックス 549"/>
            <p:cNvSpPr txBox="1"/>
            <p:nvPr/>
          </p:nvSpPr>
          <p:spPr>
            <a:xfrm>
              <a:off x="772362" y="5726778"/>
              <a:ext cx="2244399" cy="400110"/>
            </a:xfrm>
            <a:prstGeom prst="rect">
              <a:avLst/>
            </a:prstGeom>
            <a:noFill/>
          </p:spPr>
          <p:txBody>
            <a:bodyPr wrap="none" rtlCol="0">
              <a:spAutoFit/>
            </a:bodyPr>
            <a:lstStyle/>
            <a:p>
              <a:r>
                <a:rPr kumimoji="1" lang="en-US" altLang="ja-JP" sz="2000" dirty="0" smtClean="0"/>
                <a:t>Next Frontier = [</a:t>
              </a:r>
              <a:r>
                <a:rPr lang="en-US" altLang="ja-JP" sz="2000" dirty="0"/>
                <a:t>5</a:t>
              </a:r>
              <a:r>
                <a:rPr kumimoji="1" lang="en-US" altLang="ja-JP" sz="2000" dirty="0" smtClean="0"/>
                <a:t>]</a:t>
              </a:r>
              <a:endParaRPr kumimoji="1" lang="ja-JP" altLang="en-US" sz="2000" dirty="0"/>
            </a:p>
          </p:txBody>
        </p:sp>
        <p:sp>
          <p:nvSpPr>
            <p:cNvPr id="551" name="テキスト ボックス 550"/>
            <p:cNvSpPr txBox="1"/>
            <p:nvPr/>
          </p:nvSpPr>
          <p:spPr>
            <a:xfrm>
              <a:off x="1178320" y="6238991"/>
              <a:ext cx="3926926" cy="400110"/>
            </a:xfrm>
            <a:prstGeom prst="rect">
              <a:avLst/>
            </a:prstGeom>
            <a:noFill/>
          </p:spPr>
          <p:txBody>
            <a:bodyPr wrap="none" rtlCol="0">
              <a:spAutoFit/>
            </a:bodyPr>
            <a:lstStyle/>
            <a:p>
              <a:r>
                <a:rPr kumimoji="1" lang="en-US" altLang="ja-JP" sz="2000" dirty="0" smtClean="0"/>
                <a:t>BFS Tree = [</a:t>
              </a:r>
              <a:r>
                <a:rPr lang="en-US" altLang="ja-JP" sz="2000" dirty="0"/>
                <a:t>0</a:t>
              </a:r>
              <a:r>
                <a:rPr kumimoji="1" lang="en-US" altLang="ja-JP" sz="2000" dirty="0" smtClean="0"/>
                <a:t>, 0, 0, 2, </a:t>
              </a:r>
              <a:r>
                <a:rPr lang="en-US" altLang="ja-JP" sz="2000" dirty="0"/>
                <a:t>0</a:t>
              </a:r>
              <a:r>
                <a:rPr kumimoji="1" lang="en-US" altLang="ja-JP" sz="2000" dirty="0" smtClean="0"/>
                <a:t>, 3, </a:t>
              </a:r>
              <a:r>
                <a:rPr lang="en-US" altLang="ja-JP" sz="2000" dirty="0"/>
                <a:t>1</a:t>
              </a:r>
              <a:r>
                <a:rPr kumimoji="1" lang="en-US" altLang="ja-JP" sz="2000" dirty="0" smtClean="0"/>
                <a:t>, -1]</a:t>
              </a:r>
              <a:endParaRPr kumimoji="1" lang="ja-JP" altLang="en-US" sz="2000" dirty="0"/>
            </a:p>
          </p:txBody>
        </p:sp>
        <p:cxnSp>
          <p:nvCxnSpPr>
            <p:cNvPr id="552" name="直線コネクタ 551"/>
            <p:cNvCxnSpPr/>
            <p:nvPr/>
          </p:nvCxnSpPr>
          <p:spPr>
            <a:xfrm>
              <a:off x="9" y="5003807"/>
              <a:ext cx="9144000" cy="0"/>
            </a:xfrm>
            <a:prstGeom prst="line">
              <a:avLst/>
            </a:prstGeom>
            <a:ln>
              <a:solidFill>
                <a:schemeClr val="tx1"/>
              </a:solidFill>
              <a:prstDash val="lgDashDot"/>
            </a:ln>
          </p:spPr>
          <p:style>
            <a:lnRef idx="2">
              <a:schemeClr val="accent1"/>
            </a:lnRef>
            <a:fillRef idx="0">
              <a:schemeClr val="accent1"/>
            </a:fillRef>
            <a:effectRef idx="1">
              <a:schemeClr val="accent1"/>
            </a:effectRef>
            <a:fontRef idx="minor">
              <a:schemeClr val="tx1"/>
            </a:fontRef>
          </p:style>
        </p:cxnSp>
        <p:sp>
          <p:nvSpPr>
            <p:cNvPr id="553" name="テキスト ボックス 552"/>
            <p:cNvSpPr txBox="1"/>
            <p:nvPr/>
          </p:nvSpPr>
          <p:spPr>
            <a:xfrm>
              <a:off x="293063" y="1491861"/>
              <a:ext cx="1711451" cy="369332"/>
            </a:xfrm>
            <a:prstGeom prst="rect">
              <a:avLst/>
            </a:prstGeom>
            <a:noFill/>
          </p:spPr>
          <p:txBody>
            <a:bodyPr wrap="none" rtlCol="0">
              <a:spAutoFit/>
            </a:bodyPr>
            <a:lstStyle/>
            <a:p>
              <a:r>
                <a:rPr kumimoji="1" lang="en-US" altLang="ja-JP" dirty="0" smtClean="0"/>
                <a:t>BFS iteration </a:t>
              </a:r>
              <a:r>
                <a:rPr lang="en-US" altLang="ja-JP" dirty="0"/>
                <a:t>3</a:t>
              </a:r>
              <a:endParaRPr kumimoji="1" lang="ja-JP" altLang="en-US" dirty="0"/>
            </a:p>
          </p:txBody>
        </p:sp>
        <p:sp>
          <p:nvSpPr>
            <p:cNvPr id="554" name="テキスト ボックス 553"/>
            <p:cNvSpPr txBox="1"/>
            <p:nvPr/>
          </p:nvSpPr>
          <p:spPr>
            <a:xfrm>
              <a:off x="639189" y="6238991"/>
              <a:ext cx="1781532" cy="400110"/>
            </a:xfrm>
            <a:prstGeom prst="rect">
              <a:avLst/>
            </a:prstGeom>
            <a:solidFill>
              <a:srgbClr val="FFFFFF"/>
            </a:solidFill>
          </p:spPr>
          <p:txBody>
            <a:bodyPr wrap="none" rtlCol="0">
              <a:spAutoFit/>
            </a:bodyPr>
            <a:lstStyle/>
            <a:p>
              <a:r>
                <a:rPr kumimoji="1" lang="en-US" altLang="ja-JP" sz="2000" dirty="0" smtClean="0"/>
                <a:t>Label (parent)</a:t>
              </a:r>
              <a:endParaRPr kumimoji="1" lang="ja-JP" altLang="en-US" sz="2000" dirty="0"/>
            </a:p>
          </p:txBody>
        </p:sp>
        <p:grpSp>
          <p:nvGrpSpPr>
            <p:cNvPr id="555" name="図形グループ 554"/>
            <p:cNvGrpSpPr/>
            <p:nvPr/>
          </p:nvGrpSpPr>
          <p:grpSpPr>
            <a:xfrm>
              <a:off x="452043" y="2303260"/>
              <a:ext cx="3210333" cy="1932612"/>
              <a:chOff x="5277736" y="95444"/>
              <a:chExt cx="3210333" cy="1932612"/>
            </a:xfrm>
          </p:grpSpPr>
          <p:sp>
            <p:nvSpPr>
              <p:cNvPr id="556" name="円/楕円 555"/>
              <p:cNvSpPr/>
              <p:nvPr/>
            </p:nvSpPr>
            <p:spPr>
              <a:xfrm>
                <a:off x="5277736" y="783017"/>
                <a:ext cx="504056" cy="504056"/>
              </a:xfrm>
              <a:prstGeom prst="ellipse">
                <a:avLst/>
              </a:prstGeom>
              <a:solidFill>
                <a:srgbClr val="7F7F7F"/>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dirty="0" smtClean="0">
                    <a:solidFill>
                      <a:srgbClr val="FFFFFF"/>
                    </a:solidFill>
                    <a:latin typeface="Calibri" panose="020F0502020204030204" pitchFamily="34" charset="0"/>
                  </a:rPr>
                  <a:t>0</a:t>
                </a:r>
                <a:endParaRPr kumimoji="1" lang="ja-JP" altLang="en-US" dirty="0">
                  <a:solidFill>
                    <a:srgbClr val="FFFFFF"/>
                  </a:solidFill>
                  <a:latin typeface="Calibri" panose="020F0502020204030204" pitchFamily="34" charset="0"/>
                </a:endParaRPr>
              </a:p>
            </p:txBody>
          </p:sp>
          <p:sp>
            <p:nvSpPr>
              <p:cNvPr id="557" name="円/楕円 556"/>
              <p:cNvSpPr/>
              <p:nvPr/>
            </p:nvSpPr>
            <p:spPr>
              <a:xfrm>
                <a:off x="5900558" y="1524000"/>
                <a:ext cx="504056" cy="504056"/>
              </a:xfrm>
              <a:prstGeom prst="ellipse">
                <a:avLst/>
              </a:prstGeom>
              <a:solidFill>
                <a:srgbClr val="7F7F7F"/>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1</a:t>
                </a:r>
                <a:endParaRPr kumimoji="1" lang="ja-JP" altLang="en-US" dirty="0">
                  <a:solidFill>
                    <a:srgbClr val="FFFFFF"/>
                  </a:solidFill>
                  <a:latin typeface="Calibri" panose="020F0502020204030204" pitchFamily="34" charset="0"/>
                </a:endParaRPr>
              </a:p>
            </p:txBody>
          </p:sp>
          <p:sp>
            <p:nvSpPr>
              <p:cNvPr id="558" name="円/楕円 557"/>
              <p:cNvSpPr/>
              <p:nvPr/>
            </p:nvSpPr>
            <p:spPr>
              <a:xfrm>
                <a:off x="6499437" y="783017"/>
                <a:ext cx="504056" cy="504056"/>
              </a:xfrm>
              <a:prstGeom prst="ellipse">
                <a:avLst/>
              </a:prstGeom>
              <a:solidFill>
                <a:srgbClr val="7F7F7F"/>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4</a:t>
                </a:r>
                <a:endParaRPr kumimoji="1" lang="ja-JP" altLang="en-US" dirty="0">
                  <a:solidFill>
                    <a:srgbClr val="FFFFFF"/>
                  </a:solidFill>
                  <a:latin typeface="Calibri" panose="020F0502020204030204" pitchFamily="34" charset="0"/>
                </a:endParaRPr>
              </a:p>
            </p:txBody>
          </p:sp>
          <p:sp>
            <p:nvSpPr>
              <p:cNvPr id="559" name="円/楕円 558"/>
              <p:cNvSpPr/>
              <p:nvPr/>
            </p:nvSpPr>
            <p:spPr>
              <a:xfrm>
                <a:off x="5924138" y="95444"/>
                <a:ext cx="504056" cy="504056"/>
              </a:xfrm>
              <a:prstGeom prst="ellipse">
                <a:avLst/>
              </a:prstGeom>
              <a:solidFill>
                <a:srgbClr val="7F7F7F"/>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2</a:t>
                </a:r>
                <a:endParaRPr kumimoji="1" lang="ja-JP" altLang="en-US" dirty="0">
                  <a:solidFill>
                    <a:srgbClr val="FFFFFF"/>
                  </a:solidFill>
                  <a:latin typeface="Calibri" panose="020F0502020204030204" pitchFamily="34" charset="0"/>
                </a:endParaRPr>
              </a:p>
            </p:txBody>
          </p:sp>
          <p:sp>
            <p:nvSpPr>
              <p:cNvPr id="560" name="円/楕円 559"/>
              <p:cNvSpPr/>
              <p:nvPr/>
            </p:nvSpPr>
            <p:spPr>
              <a:xfrm>
                <a:off x="6866314" y="100701"/>
                <a:ext cx="504056" cy="504056"/>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3</a:t>
                </a:r>
                <a:endParaRPr kumimoji="1" lang="ja-JP" altLang="en-US" dirty="0">
                  <a:solidFill>
                    <a:srgbClr val="FFFFFF"/>
                  </a:solidFill>
                  <a:latin typeface="Calibri" panose="020F0502020204030204" pitchFamily="34" charset="0"/>
                </a:endParaRPr>
              </a:p>
            </p:txBody>
          </p:sp>
          <p:sp>
            <p:nvSpPr>
              <p:cNvPr id="561" name="円/楕円 560"/>
              <p:cNvSpPr/>
              <p:nvPr/>
            </p:nvSpPr>
            <p:spPr>
              <a:xfrm>
                <a:off x="7522661" y="783017"/>
                <a:ext cx="504056" cy="504056"/>
              </a:xfrm>
              <a:prstGeom prst="ellips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5</a:t>
                </a:r>
                <a:endParaRPr kumimoji="1" lang="ja-JP" altLang="en-US" dirty="0">
                  <a:solidFill>
                    <a:srgbClr val="FFFFFF"/>
                  </a:solidFill>
                  <a:latin typeface="Calibri" panose="020F0502020204030204" pitchFamily="34" charset="0"/>
                </a:endParaRPr>
              </a:p>
            </p:txBody>
          </p:sp>
          <p:sp>
            <p:nvSpPr>
              <p:cNvPr id="562" name="円/楕円 561"/>
              <p:cNvSpPr/>
              <p:nvPr/>
            </p:nvSpPr>
            <p:spPr>
              <a:xfrm>
                <a:off x="6803394" y="1524000"/>
                <a:ext cx="504056" cy="504056"/>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6</a:t>
                </a:r>
                <a:endParaRPr kumimoji="1" lang="ja-JP" altLang="en-US" dirty="0">
                  <a:solidFill>
                    <a:srgbClr val="FFFFFF"/>
                  </a:solidFill>
                  <a:latin typeface="Calibri" panose="020F0502020204030204" pitchFamily="34" charset="0"/>
                </a:endParaRPr>
              </a:p>
            </p:txBody>
          </p:sp>
          <p:sp>
            <p:nvSpPr>
              <p:cNvPr id="563" name="円/楕円 562"/>
              <p:cNvSpPr/>
              <p:nvPr/>
            </p:nvSpPr>
            <p:spPr>
              <a:xfrm>
                <a:off x="7984013" y="1516922"/>
                <a:ext cx="504056" cy="50405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rgbClr val="000000"/>
                    </a:solidFill>
                    <a:latin typeface="Calibri" panose="020F0502020204030204" pitchFamily="34" charset="0"/>
                  </a:rPr>
                  <a:t>7</a:t>
                </a:r>
                <a:endParaRPr kumimoji="1" lang="ja-JP" altLang="en-US" dirty="0">
                  <a:solidFill>
                    <a:srgbClr val="000000"/>
                  </a:solidFill>
                  <a:latin typeface="Calibri" panose="020F0502020204030204" pitchFamily="34" charset="0"/>
                </a:endParaRPr>
              </a:p>
            </p:txBody>
          </p:sp>
          <p:cxnSp>
            <p:nvCxnSpPr>
              <p:cNvPr id="564" name="直線コネクタ 563"/>
              <p:cNvCxnSpPr>
                <a:stCxn id="559" idx="3"/>
                <a:endCxn id="556" idx="7"/>
              </p:cNvCxnSpPr>
              <p:nvPr/>
            </p:nvCxnSpPr>
            <p:spPr>
              <a:xfrm flipH="1">
                <a:off x="5707975" y="525683"/>
                <a:ext cx="289980" cy="331151"/>
              </a:xfrm>
              <a:prstGeom prst="line">
                <a:avLst/>
              </a:prstGeom>
              <a:ln/>
            </p:spPr>
            <p:style>
              <a:lnRef idx="2">
                <a:schemeClr val="dk1"/>
              </a:lnRef>
              <a:fillRef idx="1">
                <a:schemeClr val="lt1"/>
              </a:fillRef>
              <a:effectRef idx="0">
                <a:schemeClr val="dk1"/>
              </a:effectRef>
              <a:fontRef idx="minor">
                <a:schemeClr val="dk1"/>
              </a:fontRef>
            </p:style>
          </p:cxnSp>
          <p:cxnSp>
            <p:nvCxnSpPr>
              <p:cNvPr id="565" name="直線コネクタ 564"/>
              <p:cNvCxnSpPr>
                <a:stCxn id="556" idx="5"/>
                <a:endCxn id="557" idx="1"/>
              </p:cNvCxnSpPr>
              <p:nvPr/>
            </p:nvCxnSpPr>
            <p:spPr>
              <a:xfrm>
                <a:off x="5707975" y="1213256"/>
                <a:ext cx="266400" cy="384561"/>
              </a:xfrm>
              <a:prstGeom prst="line">
                <a:avLst/>
              </a:prstGeom>
              <a:ln/>
            </p:spPr>
            <p:style>
              <a:lnRef idx="2">
                <a:schemeClr val="dk1"/>
              </a:lnRef>
              <a:fillRef idx="1">
                <a:schemeClr val="lt1"/>
              </a:fillRef>
              <a:effectRef idx="0">
                <a:schemeClr val="dk1"/>
              </a:effectRef>
              <a:fontRef idx="minor">
                <a:schemeClr val="dk1"/>
              </a:fontRef>
            </p:style>
          </p:cxnSp>
          <p:cxnSp>
            <p:nvCxnSpPr>
              <p:cNvPr id="566" name="直線コネクタ 565"/>
              <p:cNvCxnSpPr>
                <a:stCxn id="559" idx="5"/>
                <a:endCxn id="558" idx="1"/>
              </p:cNvCxnSpPr>
              <p:nvPr/>
            </p:nvCxnSpPr>
            <p:spPr>
              <a:xfrm>
                <a:off x="6354377" y="525683"/>
                <a:ext cx="218877" cy="331151"/>
              </a:xfrm>
              <a:prstGeom prst="line">
                <a:avLst/>
              </a:prstGeom>
              <a:ln/>
            </p:spPr>
            <p:style>
              <a:lnRef idx="2">
                <a:schemeClr val="dk1"/>
              </a:lnRef>
              <a:fillRef idx="1">
                <a:schemeClr val="lt1"/>
              </a:fillRef>
              <a:effectRef idx="0">
                <a:schemeClr val="dk1"/>
              </a:effectRef>
              <a:fontRef idx="minor">
                <a:schemeClr val="dk1"/>
              </a:fontRef>
            </p:style>
          </p:cxnSp>
          <p:cxnSp>
            <p:nvCxnSpPr>
              <p:cNvPr id="567" name="直線コネクタ 566"/>
              <p:cNvCxnSpPr>
                <a:stCxn id="560" idx="5"/>
                <a:endCxn id="561" idx="1"/>
              </p:cNvCxnSpPr>
              <p:nvPr/>
            </p:nvCxnSpPr>
            <p:spPr>
              <a:xfrm>
                <a:off x="7296553" y="530940"/>
                <a:ext cx="299925" cy="325894"/>
              </a:xfrm>
              <a:prstGeom prst="line">
                <a:avLst/>
              </a:prstGeom>
              <a:ln/>
            </p:spPr>
            <p:style>
              <a:lnRef idx="2">
                <a:schemeClr val="dk1"/>
              </a:lnRef>
              <a:fillRef idx="1">
                <a:schemeClr val="lt1"/>
              </a:fillRef>
              <a:effectRef idx="0">
                <a:schemeClr val="dk1"/>
              </a:effectRef>
              <a:fontRef idx="minor">
                <a:schemeClr val="dk1"/>
              </a:fontRef>
            </p:style>
          </p:cxnSp>
          <p:cxnSp>
            <p:nvCxnSpPr>
              <p:cNvPr id="568" name="直線コネクタ 567"/>
              <p:cNvCxnSpPr>
                <a:stCxn id="558" idx="5"/>
                <a:endCxn id="562" idx="0"/>
              </p:cNvCxnSpPr>
              <p:nvPr/>
            </p:nvCxnSpPr>
            <p:spPr>
              <a:xfrm>
                <a:off x="6929676" y="1213256"/>
                <a:ext cx="125746" cy="310744"/>
              </a:xfrm>
              <a:prstGeom prst="line">
                <a:avLst/>
              </a:prstGeom>
              <a:ln/>
            </p:spPr>
            <p:style>
              <a:lnRef idx="2">
                <a:schemeClr val="dk1"/>
              </a:lnRef>
              <a:fillRef idx="1">
                <a:schemeClr val="lt1"/>
              </a:fillRef>
              <a:effectRef idx="0">
                <a:schemeClr val="dk1"/>
              </a:effectRef>
              <a:fontRef idx="minor">
                <a:schemeClr val="dk1"/>
              </a:fontRef>
            </p:style>
          </p:cxnSp>
          <p:cxnSp>
            <p:nvCxnSpPr>
              <p:cNvPr id="569" name="直線コネクタ 568"/>
              <p:cNvCxnSpPr>
                <a:stCxn id="557" idx="6"/>
                <a:endCxn id="562" idx="2"/>
              </p:cNvCxnSpPr>
              <p:nvPr/>
            </p:nvCxnSpPr>
            <p:spPr>
              <a:xfrm>
                <a:off x="6404614" y="1776028"/>
                <a:ext cx="398780" cy="0"/>
              </a:xfrm>
              <a:prstGeom prst="line">
                <a:avLst/>
              </a:prstGeom>
              <a:ln/>
            </p:spPr>
            <p:style>
              <a:lnRef idx="2">
                <a:schemeClr val="dk1"/>
              </a:lnRef>
              <a:fillRef idx="1">
                <a:schemeClr val="lt1"/>
              </a:fillRef>
              <a:effectRef idx="0">
                <a:schemeClr val="dk1"/>
              </a:effectRef>
              <a:fontRef idx="minor">
                <a:schemeClr val="dk1"/>
              </a:fontRef>
            </p:style>
          </p:cxnSp>
          <p:cxnSp>
            <p:nvCxnSpPr>
              <p:cNvPr id="570" name="直線コネクタ 569"/>
              <p:cNvCxnSpPr>
                <a:stCxn id="558" idx="3"/>
                <a:endCxn id="557" idx="7"/>
              </p:cNvCxnSpPr>
              <p:nvPr/>
            </p:nvCxnSpPr>
            <p:spPr>
              <a:xfrm flipH="1">
                <a:off x="6330797" y="1213256"/>
                <a:ext cx="242457" cy="384561"/>
              </a:xfrm>
              <a:prstGeom prst="line">
                <a:avLst/>
              </a:prstGeom>
              <a:ln/>
            </p:spPr>
            <p:style>
              <a:lnRef idx="2">
                <a:schemeClr val="dk1"/>
              </a:lnRef>
              <a:fillRef idx="1">
                <a:schemeClr val="lt1"/>
              </a:fillRef>
              <a:effectRef idx="0">
                <a:schemeClr val="dk1"/>
              </a:effectRef>
              <a:fontRef idx="minor">
                <a:schemeClr val="dk1"/>
              </a:fontRef>
            </p:style>
          </p:cxnSp>
          <p:cxnSp>
            <p:nvCxnSpPr>
              <p:cNvPr id="571" name="直線コネクタ 570"/>
              <p:cNvCxnSpPr>
                <a:stCxn id="556" idx="6"/>
                <a:endCxn id="558" idx="2"/>
              </p:cNvCxnSpPr>
              <p:nvPr/>
            </p:nvCxnSpPr>
            <p:spPr>
              <a:xfrm>
                <a:off x="5781792" y="1035045"/>
                <a:ext cx="717645" cy="0"/>
              </a:xfrm>
              <a:prstGeom prst="line">
                <a:avLst/>
              </a:prstGeom>
              <a:ln/>
            </p:spPr>
            <p:style>
              <a:lnRef idx="2">
                <a:schemeClr val="dk1"/>
              </a:lnRef>
              <a:fillRef idx="1">
                <a:schemeClr val="lt1"/>
              </a:fillRef>
              <a:effectRef idx="0">
                <a:schemeClr val="dk1"/>
              </a:effectRef>
              <a:fontRef idx="minor">
                <a:schemeClr val="dk1"/>
              </a:fontRef>
            </p:style>
          </p:cxnSp>
          <p:cxnSp>
            <p:nvCxnSpPr>
              <p:cNvPr id="572" name="直線コネクタ 571"/>
              <p:cNvCxnSpPr>
                <a:stCxn id="559" idx="4"/>
                <a:endCxn id="557" idx="0"/>
              </p:cNvCxnSpPr>
              <p:nvPr/>
            </p:nvCxnSpPr>
            <p:spPr>
              <a:xfrm flipH="1">
                <a:off x="6152586" y="599500"/>
                <a:ext cx="23580" cy="924500"/>
              </a:xfrm>
              <a:prstGeom prst="line">
                <a:avLst/>
              </a:prstGeom>
              <a:ln/>
            </p:spPr>
            <p:style>
              <a:lnRef idx="2">
                <a:schemeClr val="dk1"/>
              </a:lnRef>
              <a:fillRef idx="1">
                <a:schemeClr val="lt1"/>
              </a:fillRef>
              <a:effectRef idx="0">
                <a:schemeClr val="dk1"/>
              </a:effectRef>
              <a:fontRef idx="minor">
                <a:schemeClr val="dk1"/>
              </a:fontRef>
            </p:style>
          </p:cxnSp>
          <p:cxnSp>
            <p:nvCxnSpPr>
              <p:cNvPr id="573" name="直線コネクタ 572"/>
              <p:cNvCxnSpPr>
                <a:stCxn id="559" idx="6"/>
                <a:endCxn id="560" idx="2"/>
              </p:cNvCxnSpPr>
              <p:nvPr/>
            </p:nvCxnSpPr>
            <p:spPr>
              <a:xfrm>
                <a:off x="6428194" y="347472"/>
                <a:ext cx="438120" cy="5257"/>
              </a:xfrm>
              <a:prstGeom prst="line">
                <a:avLst/>
              </a:prstGeom>
              <a:ln/>
            </p:spPr>
            <p:style>
              <a:lnRef idx="2">
                <a:schemeClr val="dk1"/>
              </a:lnRef>
              <a:fillRef idx="1">
                <a:schemeClr val="lt1"/>
              </a:fillRef>
              <a:effectRef idx="0">
                <a:schemeClr val="dk1"/>
              </a:effectRef>
              <a:fontRef idx="minor">
                <a:schemeClr val="dk1"/>
              </a:fontRef>
            </p:style>
          </p:cxnSp>
          <p:cxnSp>
            <p:nvCxnSpPr>
              <p:cNvPr id="574" name="直線コネクタ 573"/>
              <p:cNvCxnSpPr>
                <a:stCxn id="560" idx="4"/>
                <a:endCxn id="558" idx="7"/>
              </p:cNvCxnSpPr>
              <p:nvPr/>
            </p:nvCxnSpPr>
            <p:spPr>
              <a:xfrm flipH="1">
                <a:off x="6929676" y="604757"/>
                <a:ext cx="188666" cy="252077"/>
              </a:xfrm>
              <a:prstGeom prst="line">
                <a:avLst/>
              </a:prstGeom>
              <a:ln/>
            </p:spPr>
            <p:style>
              <a:lnRef idx="2">
                <a:schemeClr val="dk1"/>
              </a:lnRef>
              <a:fillRef idx="1">
                <a:schemeClr val="lt1"/>
              </a:fillRef>
              <a:effectRef idx="0">
                <a:schemeClr val="dk1"/>
              </a:effectRef>
              <a:fontRef idx="minor">
                <a:schemeClr val="dk1"/>
              </a:fontRef>
            </p:style>
          </p:cxnSp>
          <p:cxnSp>
            <p:nvCxnSpPr>
              <p:cNvPr id="575" name="直線コネクタ 574"/>
              <p:cNvCxnSpPr>
                <a:stCxn id="561" idx="3"/>
                <a:endCxn id="562" idx="7"/>
              </p:cNvCxnSpPr>
              <p:nvPr/>
            </p:nvCxnSpPr>
            <p:spPr>
              <a:xfrm flipH="1">
                <a:off x="7233633" y="1213256"/>
                <a:ext cx="362845" cy="384561"/>
              </a:xfrm>
              <a:prstGeom prst="line">
                <a:avLst/>
              </a:prstGeom>
              <a:ln/>
            </p:spPr>
            <p:style>
              <a:lnRef idx="2">
                <a:schemeClr val="dk1"/>
              </a:lnRef>
              <a:fillRef idx="1">
                <a:schemeClr val="lt1"/>
              </a:fillRef>
              <a:effectRef idx="0">
                <a:schemeClr val="dk1"/>
              </a:effectRef>
              <a:fontRef idx="minor">
                <a:schemeClr val="dk1"/>
              </a:fontRef>
            </p:style>
          </p:cxnSp>
          <p:cxnSp>
            <p:nvCxnSpPr>
              <p:cNvPr id="576" name="直線コネクタ 575"/>
              <p:cNvCxnSpPr>
                <a:stCxn id="561" idx="5"/>
                <a:endCxn id="563" idx="0"/>
              </p:cNvCxnSpPr>
              <p:nvPr/>
            </p:nvCxnSpPr>
            <p:spPr>
              <a:xfrm>
                <a:off x="7952900" y="1213256"/>
                <a:ext cx="283141" cy="303666"/>
              </a:xfrm>
              <a:prstGeom prst="line">
                <a:avLst/>
              </a:prstGeom>
              <a:ln/>
            </p:spPr>
            <p:style>
              <a:lnRef idx="2">
                <a:schemeClr val="dk1"/>
              </a:lnRef>
              <a:fillRef idx="1">
                <a:schemeClr val="lt1"/>
              </a:fillRef>
              <a:effectRef idx="0">
                <a:schemeClr val="dk1"/>
              </a:effectRef>
              <a:fontRef idx="minor">
                <a:schemeClr val="dk1"/>
              </a:fontRef>
            </p:style>
          </p:cxnSp>
        </p:grpSp>
      </p:grpSp>
      <p:grpSp>
        <p:nvGrpSpPr>
          <p:cNvPr id="577" name="図形グループ 576"/>
          <p:cNvGrpSpPr/>
          <p:nvPr/>
        </p:nvGrpSpPr>
        <p:grpSpPr>
          <a:xfrm>
            <a:off x="0" y="1496085"/>
            <a:ext cx="9144000" cy="5361915"/>
            <a:chOff x="9" y="1491861"/>
            <a:chExt cx="9144000" cy="5361915"/>
          </a:xfrm>
        </p:grpSpPr>
        <p:sp>
          <p:nvSpPr>
            <p:cNvPr id="578" name="正方形/長方形 577"/>
            <p:cNvSpPr/>
            <p:nvPr/>
          </p:nvSpPr>
          <p:spPr>
            <a:xfrm>
              <a:off x="9" y="1491861"/>
              <a:ext cx="9144000" cy="5361915"/>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579" name="テキスト ボックス 578"/>
            <p:cNvSpPr txBox="1"/>
            <p:nvPr/>
          </p:nvSpPr>
          <p:spPr>
            <a:xfrm>
              <a:off x="452929" y="5216173"/>
              <a:ext cx="2572264" cy="400110"/>
            </a:xfrm>
            <a:prstGeom prst="rect">
              <a:avLst/>
            </a:prstGeom>
            <a:noFill/>
          </p:spPr>
          <p:txBody>
            <a:bodyPr wrap="none" rtlCol="0">
              <a:spAutoFit/>
            </a:bodyPr>
            <a:lstStyle/>
            <a:p>
              <a:r>
                <a:rPr kumimoji="1" lang="en-US" altLang="ja-JP" sz="2000" dirty="0" smtClean="0"/>
                <a:t>Current Frontier = [5]</a:t>
              </a:r>
              <a:endParaRPr kumimoji="1" lang="ja-JP" altLang="en-US" sz="2000" dirty="0"/>
            </a:p>
          </p:txBody>
        </p:sp>
        <p:sp>
          <p:nvSpPr>
            <p:cNvPr id="580" name="テキスト ボックス 579"/>
            <p:cNvSpPr txBox="1"/>
            <p:nvPr/>
          </p:nvSpPr>
          <p:spPr>
            <a:xfrm>
              <a:off x="772362" y="5726778"/>
              <a:ext cx="2244399" cy="400110"/>
            </a:xfrm>
            <a:prstGeom prst="rect">
              <a:avLst/>
            </a:prstGeom>
            <a:noFill/>
          </p:spPr>
          <p:txBody>
            <a:bodyPr wrap="none" rtlCol="0">
              <a:spAutoFit/>
            </a:bodyPr>
            <a:lstStyle/>
            <a:p>
              <a:r>
                <a:rPr kumimoji="1" lang="en-US" altLang="ja-JP" sz="2000" dirty="0" smtClean="0"/>
                <a:t>Next Frontier = [</a:t>
              </a:r>
              <a:r>
                <a:rPr lang="en-US" altLang="ja-JP" sz="2000" dirty="0" smtClean="0"/>
                <a:t>7</a:t>
              </a:r>
              <a:r>
                <a:rPr kumimoji="1" lang="en-US" altLang="ja-JP" sz="2000" dirty="0" smtClean="0"/>
                <a:t>]</a:t>
              </a:r>
              <a:endParaRPr kumimoji="1" lang="ja-JP" altLang="en-US" sz="2000" dirty="0"/>
            </a:p>
          </p:txBody>
        </p:sp>
        <p:sp>
          <p:nvSpPr>
            <p:cNvPr id="581" name="テキスト ボックス 580"/>
            <p:cNvSpPr txBox="1"/>
            <p:nvPr/>
          </p:nvSpPr>
          <p:spPr>
            <a:xfrm>
              <a:off x="1178320" y="6238991"/>
              <a:ext cx="3841516" cy="400110"/>
            </a:xfrm>
            <a:prstGeom prst="rect">
              <a:avLst/>
            </a:prstGeom>
            <a:noFill/>
          </p:spPr>
          <p:txBody>
            <a:bodyPr wrap="none" rtlCol="0">
              <a:spAutoFit/>
            </a:bodyPr>
            <a:lstStyle/>
            <a:p>
              <a:r>
                <a:rPr kumimoji="1" lang="en-US" altLang="ja-JP" sz="2000" dirty="0" smtClean="0"/>
                <a:t>BFS Tree = [</a:t>
              </a:r>
              <a:r>
                <a:rPr lang="en-US" altLang="ja-JP" sz="2000" dirty="0"/>
                <a:t>0</a:t>
              </a:r>
              <a:r>
                <a:rPr kumimoji="1" lang="en-US" altLang="ja-JP" sz="2000" dirty="0" smtClean="0"/>
                <a:t>, 0, 0, 2, </a:t>
              </a:r>
              <a:r>
                <a:rPr lang="en-US" altLang="ja-JP" sz="2000" dirty="0"/>
                <a:t>0</a:t>
              </a:r>
              <a:r>
                <a:rPr kumimoji="1" lang="en-US" altLang="ja-JP" sz="2000" dirty="0" smtClean="0"/>
                <a:t>, 3, </a:t>
              </a:r>
              <a:r>
                <a:rPr lang="en-US" altLang="ja-JP" sz="2000" dirty="0"/>
                <a:t>1</a:t>
              </a:r>
              <a:r>
                <a:rPr kumimoji="1" lang="en-US" altLang="ja-JP" sz="2000" dirty="0" smtClean="0"/>
                <a:t>, 5]</a:t>
              </a:r>
              <a:endParaRPr kumimoji="1" lang="ja-JP" altLang="en-US" sz="2000" dirty="0"/>
            </a:p>
          </p:txBody>
        </p:sp>
        <p:cxnSp>
          <p:nvCxnSpPr>
            <p:cNvPr id="582" name="直線コネクタ 581"/>
            <p:cNvCxnSpPr/>
            <p:nvPr/>
          </p:nvCxnSpPr>
          <p:spPr>
            <a:xfrm>
              <a:off x="9" y="5003807"/>
              <a:ext cx="9144000" cy="0"/>
            </a:xfrm>
            <a:prstGeom prst="line">
              <a:avLst/>
            </a:prstGeom>
            <a:ln>
              <a:solidFill>
                <a:schemeClr val="tx1"/>
              </a:solidFill>
              <a:prstDash val="lgDashDot"/>
            </a:ln>
          </p:spPr>
          <p:style>
            <a:lnRef idx="2">
              <a:schemeClr val="accent1"/>
            </a:lnRef>
            <a:fillRef idx="0">
              <a:schemeClr val="accent1"/>
            </a:fillRef>
            <a:effectRef idx="1">
              <a:schemeClr val="accent1"/>
            </a:effectRef>
            <a:fontRef idx="minor">
              <a:schemeClr val="tx1"/>
            </a:fontRef>
          </p:style>
        </p:cxnSp>
        <p:sp>
          <p:nvSpPr>
            <p:cNvPr id="583" name="テキスト ボックス 582"/>
            <p:cNvSpPr txBox="1"/>
            <p:nvPr/>
          </p:nvSpPr>
          <p:spPr>
            <a:xfrm>
              <a:off x="293063" y="1491861"/>
              <a:ext cx="1711451" cy="369332"/>
            </a:xfrm>
            <a:prstGeom prst="rect">
              <a:avLst/>
            </a:prstGeom>
            <a:noFill/>
          </p:spPr>
          <p:txBody>
            <a:bodyPr wrap="none" rtlCol="0">
              <a:spAutoFit/>
            </a:bodyPr>
            <a:lstStyle/>
            <a:p>
              <a:r>
                <a:rPr kumimoji="1" lang="en-US" altLang="ja-JP" dirty="0" smtClean="0"/>
                <a:t>BFS iteration </a:t>
              </a:r>
              <a:r>
                <a:rPr lang="en-US" altLang="ja-JP" dirty="0" smtClean="0"/>
                <a:t>4</a:t>
              </a:r>
              <a:endParaRPr kumimoji="1" lang="ja-JP" altLang="en-US" dirty="0"/>
            </a:p>
          </p:txBody>
        </p:sp>
        <p:sp>
          <p:nvSpPr>
            <p:cNvPr id="584" name="テキスト ボックス 583"/>
            <p:cNvSpPr txBox="1"/>
            <p:nvPr/>
          </p:nvSpPr>
          <p:spPr>
            <a:xfrm>
              <a:off x="639189" y="6238991"/>
              <a:ext cx="1781532" cy="400110"/>
            </a:xfrm>
            <a:prstGeom prst="rect">
              <a:avLst/>
            </a:prstGeom>
            <a:solidFill>
              <a:srgbClr val="FFFFFF"/>
            </a:solidFill>
          </p:spPr>
          <p:txBody>
            <a:bodyPr wrap="none" rtlCol="0">
              <a:spAutoFit/>
            </a:bodyPr>
            <a:lstStyle/>
            <a:p>
              <a:r>
                <a:rPr kumimoji="1" lang="en-US" altLang="ja-JP" sz="2000" dirty="0" smtClean="0"/>
                <a:t>Label (parent)</a:t>
              </a:r>
              <a:endParaRPr kumimoji="1" lang="ja-JP" altLang="en-US" sz="2000" dirty="0"/>
            </a:p>
          </p:txBody>
        </p:sp>
        <p:grpSp>
          <p:nvGrpSpPr>
            <p:cNvPr id="585" name="図形グループ 584"/>
            <p:cNvGrpSpPr/>
            <p:nvPr/>
          </p:nvGrpSpPr>
          <p:grpSpPr>
            <a:xfrm>
              <a:off x="452043" y="2303260"/>
              <a:ext cx="3210333" cy="1932612"/>
              <a:chOff x="5277736" y="95444"/>
              <a:chExt cx="3210333" cy="1932612"/>
            </a:xfrm>
          </p:grpSpPr>
          <p:sp>
            <p:nvSpPr>
              <p:cNvPr id="586" name="円/楕円 585"/>
              <p:cNvSpPr/>
              <p:nvPr/>
            </p:nvSpPr>
            <p:spPr>
              <a:xfrm>
                <a:off x="5277736" y="783017"/>
                <a:ext cx="504056" cy="504056"/>
              </a:xfrm>
              <a:prstGeom prst="ellipse">
                <a:avLst/>
              </a:prstGeom>
              <a:solidFill>
                <a:srgbClr val="7F7F7F"/>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dirty="0" smtClean="0">
                    <a:solidFill>
                      <a:srgbClr val="FFFFFF"/>
                    </a:solidFill>
                    <a:latin typeface="Calibri" panose="020F0502020204030204" pitchFamily="34" charset="0"/>
                  </a:rPr>
                  <a:t>0</a:t>
                </a:r>
                <a:endParaRPr kumimoji="1" lang="ja-JP" altLang="en-US" dirty="0">
                  <a:solidFill>
                    <a:srgbClr val="FFFFFF"/>
                  </a:solidFill>
                  <a:latin typeface="Calibri" panose="020F0502020204030204" pitchFamily="34" charset="0"/>
                </a:endParaRPr>
              </a:p>
            </p:txBody>
          </p:sp>
          <p:sp>
            <p:nvSpPr>
              <p:cNvPr id="587" name="円/楕円 586"/>
              <p:cNvSpPr/>
              <p:nvPr/>
            </p:nvSpPr>
            <p:spPr>
              <a:xfrm>
                <a:off x="5900558" y="1524000"/>
                <a:ext cx="504056" cy="504056"/>
              </a:xfrm>
              <a:prstGeom prst="ellipse">
                <a:avLst/>
              </a:prstGeom>
              <a:solidFill>
                <a:srgbClr val="7F7F7F"/>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1</a:t>
                </a:r>
                <a:endParaRPr kumimoji="1" lang="ja-JP" altLang="en-US" dirty="0">
                  <a:solidFill>
                    <a:srgbClr val="FFFFFF"/>
                  </a:solidFill>
                  <a:latin typeface="Calibri" panose="020F0502020204030204" pitchFamily="34" charset="0"/>
                </a:endParaRPr>
              </a:p>
            </p:txBody>
          </p:sp>
          <p:sp>
            <p:nvSpPr>
              <p:cNvPr id="588" name="円/楕円 587"/>
              <p:cNvSpPr/>
              <p:nvPr/>
            </p:nvSpPr>
            <p:spPr>
              <a:xfrm>
                <a:off x="6499437" y="783017"/>
                <a:ext cx="504056" cy="504056"/>
              </a:xfrm>
              <a:prstGeom prst="ellipse">
                <a:avLst/>
              </a:prstGeom>
              <a:solidFill>
                <a:srgbClr val="7F7F7F"/>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4</a:t>
                </a:r>
                <a:endParaRPr kumimoji="1" lang="ja-JP" altLang="en-US" dirty="0">
                  <a:solidFill>
                    <a:srgbClr val="FFFFFF"/>
                  </a:solidFill>
                  <a:latin typeface="Calibri" panose="020F0502020204030204" pitchFamily="34" charset="0"/>
                </a:endParaRPr>
              </a:p>
            </p:txBody>
          </p:sp>
          <p:sp>
            <p:nvSpPr>
              <p:cNvPr id="589" name="円/楕円 588"/>
              <p:cNvSpPr/>
              <p:nvPr/>
            </p:nvSpPr>
            <p:spPr>
              <a:xfrm>
                <a:off x="5924138" y="95444"/>
                <a:ext cx="504056" cy="504056"/>
              </a:xfrm>
              <a:prstGeom prst="ellipse">
                <a:avLst/>
              </a:prstGeom>
              <a:solidFill>
                <a:srgbClr val="7F7F7F"/>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2</a:t>
                </a:r>
                <a:endParaRPr kumimoji="1" lang="ja-JP" altLang="en-US" dirty="0">
                  <a:solidFill>
                    <a:srgbClr val="FFFFFF"/>
                  </a:solidFill>
                  <a:latin typeface="Calibri" panose="020F0502020204030204" pitchFamily="34" charset="0"/>
                </a:endParaRPr>
              </a:p>
            </p:txBody>
          </p:sp>
          <p:sp>
            <p:nvSpPr>
              <p:cNvPr id="590" name="円/楕円 589"/>
              <p:cNvSpPr/>
              <p:nvPr/>
            </p:nvSpPr>
            <p:spPr>
              <a:xfrm>
                <a:off x="6866314" y="100701"/>
                <a:ext cx="504056" cy="504056"/>
              </a:xfrm>
              <a:prstGeom prst="ellipse">
                <a:avLst/>
              </a:prstGeom>
              <a:solidFill>
                <a:srgbClr val="7F7F7F"/>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3</a:t>
                </a:r>
                <a:endParaRPr kumimoji="1" lang="ja-JP" altLang="en-US" dirty="0">
                  <a:solidFill>
                    <a:srgbClr val="FFFFFF"/>
                  </a:solidFill>
                  <a:latin typeface="Calibri" panose="020F0502020204030204" pitchFamily="34" charset="0"/>
                </a:endParaRPr>
              </a:p>
            </p:txBody>
          </p:sp>
          <p:sp>
            <p:nvSpPr>
              <p:cNvPr id="591" name="円/楕円 590"/>
              <p:cNvSpPr/>
              <p:nvPr/>
            </p:nvSpPr>
            <p:spPr>
              <a:xfrm>
                <a:off x="7522661" y="783017"/>
                <a:ext cx="504056" cy="504056"/>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5</a:t>
                </a:r>
                <a:endParaRPr kumimoji="1" lang="ja-JP" altLang="en-US" dirty="0">
                  <a:solidFill>
                    <a:srgbClr val="FFFFFF"/>
                  </a:solidFill>
                  <a:latin typeface="Calibri" panose="020F0502020204030204" pitchFamily="34" charset="0"/>
                </a:endParaRPr>
              </a:p>
            </p:txBody>
          </p:sp>
          <p:sp>
            <p:nvSpPr>
              <p:cNvPr id="592" name="円/楕円 591"/>
              <p:cNvSpPr/>
              <p:nvPr/>
            </p:nvSpPr>
            <p:spPr>
              <a:xfrm>
                <a:off x="6803394" y="1524000"/>
                <a:ext cx="504056" cy="504056"/>
              </a:xfrm>
              <a:prstGeom prst="ellipse">
                <a:avLst/>
              </a:prstGeom>
              <a:solidFill>
                <a:srgbClr val="7F7F7F"/>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6</a:t>
                </a:r>
                <a:endParaRPr kumimoji="1" lang="ja-JP" altLang="en-US" dirty="0">
                  <a:solidFill>
                    <a:srgbClr val="FFFFFF"/>
                  </a:solidFill>
                  <a:latin typeface="Calibri" panose="020F0502020204030204" pitchFamily="34" charset="0"/>
                </a:endParaRPr>
              </a:p>
            </p:txBody>
          </p:sp>
          <p:sp>
            <p:nvSpPr>
              <p:cNvPr id="593" name="円/楕円 592"/>
              <p:cNvSpPr/>
              <p:nvPr/>
            </p:nvSpPr>
            <p:spPr>
              <a:xfrm>
                <a:off x="7984013" y="1516922"/>
                <a:ext cx="504056" cy="504056"/>
              </a:xfrm>
              <a:prstGeom prst="ellips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7</a:t>
                </a:r>
                <a:endParaRPr kumimoji="1" lang="ja-JP" altLang="en-US" dirty="0">
                  <a:solidFill>
                    <a:srgbClr val="FFFFFF"/>
                  </a:solidFill>
                  <a:latin typeface="Calibri" panose="020F0502020204030204" pitchFamily="34" charset="0"/>
                </a:endParaRPr>
              </a:p>
            </p:txBody>
          </p:sp>
          <p:cxnSp>
            <p:nvCxnSpPr>
              <p:cNvPr id="594" name="直線コネクタ 593"/>
              <p:cNvCxnSpPr>
                <a:stCxn id="589" idx="3"/>
                <a:endCxn id="586" idx="7"/>
              </p:cNvCxnSpPr>
              <p:nvPr/>
            </p:nvCxnSpPr>
            <p:spPr>
              <a:xfrm flipH="1">
                <a:off x="5707975" y="525683"/>
                <a:ext cx="289980" cy="331151"/>
              </a:xfrm>
              <a:prstGeom prst="line">
                <a:avLst/>
              </a:prstGeom>
              <a:ln/>
            </p:spPr>
            <p:style>
              <a:lnRef idx="2">
                <a:schemeClr val="dk1"/>
              </a:lnRef>
              <a:fillRef idx="1">
                <a:schemeClr val="lt1"/>
              </a:fillRef>
              <a:effectRef idx="0">
                <a:schemeClr val="dk1"/>
              </a:effectRef>
              <a:fontRef idx="minor">
                <a:schemeClr val="dk1"/>
              </a:fontRef>
            </p:style>
          </p:cxnSp>
          <p:cxnSp>
            <p:nvCxnSpPr>
              <p:cNvPr id="595" name="直線コネクタ 594"/>
              <p:cNvCxnSpPr>
                <a:stCxn id="586" idx="5"/>
                <a:endCxn id="587" idx="1"/>
              </p:cNvCxnSpPr>
              <p:nvPr/>
            </p:nvCxnSpPr>
            <p:spPr>
              <a:xfrm>
                <a:off x="5707975" y="1213256"/>
                <a:ext cx="266400" cy="384561"/>
              </a:xfrm>
              <a:prstGeom prst="line">
                <a:avLst/>
              </a:prstGeom>
              <a:ln/>
            </p:spPr>
            <p:style>
              <a:lnRef idx="2">
                <a:schemeClr val="dk1"/>
              </a:lnRef>
              <a:fillRef idx="1">
                <a:schemeClr val="lt1"/>
              </a:fillRef>
              <a:effectRef idx="0">
                <a:schemeClr val="dk1"/>
              </a:effectRef>
              <a:fontRef idx="minor">
                <a:schemeClr val="dk1"/>
              </a:fontRef>
            </p:style>
          </p:cxnSp>
          <p:cxnSp>
            <p:nvCxnSpPr>
              <p:cNvPr id="596" name="直線コネクタ 595"/>
              <p:cNvCxnSpPr>
                <a:stCxn id="589" idx="5"/>
                <a:endCxn id="588" idx="1"/>
              </p:cNvCxnSpPr>
              <p:nvPr/>
            </p:nvCxnSpPr>
            <p:spPr>
              <a:xfrm>
                <a:off x="6354377" y="525683"/>
                <a:ext cx="218877" cy="331151"/>
              </a:xfrm>
              <a:prstGeom prst="line">
                <a:avLst/>
              </a:prstGeom>
              <a:ln/>
            </p:spPr>
            <p:style>
              <a:lnRef idx="2">
                <a:schemeClr val="dk1"/>
              </a:lnRef>
              <a:fillRef idx="1">
                <a:schemeClr val="lt1"/>
              </a:fillRef>
              <a:effectRef idx="0">
                <a:schemeClr val="dk1"/>
              </a:effectRef>
              <a:fontRef idx="minor">
                <a:schemeClr val="dk1"/>
              </a:fontRef>
            </p:style>
          </p:cxnSp>
          <p:cxnSp>
            <p:nvCxnSpPr>
              <p:cNvPr id="597" name="直線コネクタ 596"/>
              <p:cNvCxnSpPr>
                <a:stCxn id="590" idx="5"/>
                <a:endCxn id="591" idx="1"/>
              </p:cNvCxnSpPr>
              <p:nvPr/>
            </p:nvCxnSpPr>
            <p:spPr>
              <a:xfrm>
                <a:off x="7296553" y="530940"/>
                <a:ext cx="299925" cy="325894"/>
              </a:xfrm>
              <a:prstGeom prst="line">
                <a:avLst/>
              </a:prstGeom>
              <a:ln/>
            </p:spPr>
            <p:style>
              <a:lnRef idx="2">
                <a:schemeClr val="dk1"/>
              </a:lnRef>
              <a:fillRef idx="1">
                <a:schemeClr val="lt1"/>
              </a:fillRef>
              <a:effectRef idx="0">
                <a:schemeClr val="dk1"/>
              </a:effectRef>
              <a:fontRef idx="minor">
                <a:schemeClr val="dk1"/>
              </a:fontRef>
            </p:style>
          </p:cxnSp>
          <p:cxnSp>
            <p:nvCxnSpPr>
              <p:cNvPr id="598" name="直線コネクタ 597"/>
              <p:cNvCxnSpPr>
                <a:stCxn id="588" idx="5"/>
                <a:endCxn id="592" idx="0"/>
              </p:cNvCxnSpPr>
              <p:nvPr/>
            </p:nvCxnSpPr>
            <p:spPr>
              <a:xfrm>
                <a:off x="6929676" y="1213256"/>
                <a:ext cx="125746" cy="310744"/>
              </a:xfrm>
              <a:prstGeom prst="line">
                <a:avLst/>
              </a:prstGeom>
              <a:ln/>
            </p:spPr>
            <p:style>
              <a:lnRef idx="2">
                <a:schemeClr val="dk1"/>
              </a:lnRef>
              <a:fillRef idx="1">
                <a:schemeClr val="lt1"/>
              </a:fillRef>
              <a:effectRef idx="0">
                <a:schemeClr val="dk1"/>
              </a:effectRef>
              <a:fontRef idx="minor">
                <a:schemeClr val="dk1"/>
              </a:fontRef>
            </p:style>
          </p:cxnSp>
          <p:cxnSp>
            <p:nvCxnSpPr>
              <p:cNvPr id="599" name="直線コネクタ 598"/>
              <p:cNvCxnSpPr>
                <a:stCxn id="587" idx="6"/>
                <a:endCxn id="592" idx="2"/>
              </p:cNvCxnSpPr>
              <p:nvPr/>
            </p:nvCxnSpPr>
            <p:spPr>
              <a:xfrm>
                <a:off x="6404614" y="1776028"/>
                <a:ext cx="398780" cy="0"/>
              </a:xfrm>
              <a:prstGeom prst="line">
                <a:avLst/>
              </a:prstGeom>
              <a:ln/>
            </p:spPr>
            <p:style>
              <a:lnRef idx="2">
                <a:schemeClr val="dk1"/>
              </a:lnRef>
              <a:fillRef idx="1">
                <a:schemeClr val="lt1"/>
              </a:fillRef>
              <a:effectRef idx="0">
                <a:schemeClr val="dk1"/>
              </a:effectRef>
              <a:fontRef idx="minor">
                <a:schemeClr val="dk1"/>
              </a:fontRef>
            </p:style>
          </p:cxnSp>
          <p:cxnSp>
            <p:nvCxnSpPr>
              <p:cNvPr id="600" name="直線コネクタ 599"/>
              <p:cNvCxnSpPr>
                <a:stCxn id="588" idx="3"/>
                <a:endCxn id="587" idx="7"/>
              </p:cNvCxnSpPr>
              <p:nvPr/>
            </p:nvCxnSpPr>
            <p:spPr>
              <a:xfrm flipH="1">
                <a:off x="6330797" y="1213256"/>
                <a:ext cx="242457" cy="384561"/>
              </a:xfrm>
              <a:prstGeom prst="line">
                <a:avLst/>
              </a:prstGeom>
              <a:ln/>
            </p:spPr>
            <p:style>
              <a:lnRef idx="2">
                <a:schemeClr val="dk1"/>
              </a:lnRef>
              <a:fillRef idx="1">
                <a:schemeClr val="lt1"/>
              </a:fillRef>
              <a:effectRef idx="0">
                <a:schemeClr val="dk1"/>
              </a:effectRef>
              <a:fontRef idx="minor">
                <a:schemeClr val="dk1"/>
              </a:fontRef>
            </p:style>
          </p:cxnSp>
          <p:cxnSp>
            <p:nvCxnSpPr>
              <p:cNvPr id="601" name="直線コネクタ 600"/>
              <p:cNvCxnSpPr>
                <a:stCxn id="586" idx="6"/>
                <a:endCxn id="588" idx="2"/>
              </p:cNvCxnSpPr>
              <p:nvPr/>
            </p:nvCxnSpPr>
            <p:spPr>
              <a:xfrm>
                <a:off x="5781792" y="1035045"/>
                <a:ext cx="717645" cy="0"/>
              </a:xfrm>
              <a:prstGeom prst="line">
                <a:avLst/>
              </a:prstGeom>
              <a:ln/>
            </p:spPr>
            <p:style>
              <a:lnRef idx="2">
                <a:schemeClr val="dk1"/>
              </a:lnRef>
              <a:fillRef idx="1">
                <a:schemeClr val="lt1"/>
              </a:fillRef>
              <a:effectRef idx="0">
                <a:schemeClr val="dk1"/>
              </a:effectRef>
              <a:fontRef idx="minor">
                <a:schemeClr val="dk1"/>
              </a:fontRef>
            </p:style>
          </p:cxnSp>
          <p:cxnSp>
            <p:nvCxnSpPr>
              <p:cNvPr id="602" name="直線コネクタ 601"/>
              <p:cNvCxnSpPr>
                <a:stCxn id="589" idx="4"/>
                <a:endCxn id="587" idx="0"/>
              </p:cNvCxnSpPr>
              <p:nvPr/>
            </p:nvCxnSpPr>
            <p:spPr>
              <a:xfrm flipH="1">
                <a:off x="6152586" y="599500"/>
                <a:ext cx="23580" cy="924500"/>
              </a:xfrm>
              <a:prstGeom prst="line">
                <a:avLst/>
              </a:prstGeom>
              <a:ln/>
            </p:spPr>
            <p:style>
              <a:lnRef idx="2">
                <a:schemeClr val="dk1"/>
              </a:lnRef>
              <a:fillRef idx="1">
                <a:schemeClr val="lt1"/>
              </a:fillRef>
              <a:effectRef idx="0">
                <a:schemeClr val="dk1"/>
              </a:effectRef>
              <a:fontRef idx="minor">
                <a:schemeClr val="dk1"/>
              </a:fontRef>
            </p:style>
          </p:cxnSp>
          <p:cxnSp>
            <p:nvCxnSpPr>
              <p:cNvPr id="603" name="直線コネクタ 602"/>
              <p:cNvCxnSpPr>
                <a:stCxn id="589" idx="6"/>
                <a:endCxn id="590" idx="2"/>
              </p:cNvCxnSpPr>
              <p:nvPr/>
            </p:nvCxnSpPr>
            <p:spPr>
              <a:xfrm>
                <a:off x="6428194" y="347472"/>
                <a:ext cx="438120" cy="5257"/>
              </a:xfrm>
              <a:prstGeom prst="line">
                <a:avLst/>
              </a:prstGeom>
              <a:ln/>
            </p:spPr>
            <p:style>
              <a:lnRef idx="2">
                <a:schemeClr val="dk1"/>
              </a:lnRef>
              <a:fillRef idx="1">
                <a:schemeClr val="lt1"/>
              </a:fillRef>
              <a:effectRef idx="0">
                <a:schemeClr val="dk1"/>
              </a:effectRef>
              <a:fontRef idx="minor">
                <a:schemeClr val="dk1"/>
              </a:fontRef>
            </p:style>
          </p:cxnSp>
          <p:cxnSp>
            <p:nvCxnSpPr>
              <p:cNvPr id="604" name="直線コネクタ 603"/>
              <p:cNvCxnSpPr>
                <a:stCxn id="590" idx="4"/>
                <a:endCxn id="588" idx="7"/>
              </p:cNvCxnSpPr>
              <p:nvPr/>
            </p:nvCxnSpPr>
            <p:spPr>
              <a:xfrm flipH="1">
                <a:off x="6929676" y="604757"/>
                <a:ext cx="188666" cy="252077"/>
              </a:xfrm>
              <a:prstGeom prst="line">
                <a:avLst/>
              </a:prstGeom>
              <a:ln/>
            </p:spPr>
            <p:style>
              <a:lnRef idx="2">
                <a:schemeClr val="dk1"/>
              </a:lnRef>
              <a:fillRef idx="1">
                <a:schemeClr val="lt1"/>
              </a:fillRef>
              <a:effectRef idx="0">
                <a:schemeClr val="dk1"/>
              </a:effectRef>
              <a:fontRef idx="minor">
                <a:schemeClr val="dk1"/>
              </a:fontRef>
            </p:style>
          </p:cxnSp>
          <p:cxnSp>
            <p:nvCxnSpPr>
              <p:cNvPr id="605" name="直線コネクタ 604"/>
              <p:cNvCxnSpPr>
                <a:stCxn id="591" idx="3"/>
                <a:endCxn id="592" idx="7"/>
              </p:cNvCxnSpPr>
              <p:nvPr/>
            </p:nvCxnSpPr>
            <p:spPr>
              <a:xfrm flipH="1">
                <a:off x="7233633" y="1213256"/>
                <a:ext cx="362845" cy="384561"/>
              </a:xfrm>
              <a:prstGeom prst="line">
                <a:avLst/>
              </a:prstGeom>
              <a:ln/>
            </p:spPr>
            <p:style>
              <a:lnRef idx="2">
                <a:schemeClr val="dk1"/>
              </a:lnRef>
              <a:fillRef idx="1">
                <a:schemeClr val="lt1"/>
              </a:fillRef>
              <a:effectRef idx="0">
                <a:schemeClr val="dk1"/>
              </a:effectRef>
              <a:fontRef idx="minor">
                <a:schemeClr val="dk1"/>
              </a:fontRef>
            </p:style>
          </p:cxnSp>
          <p:cxnSp>
            <p:nvCxnSpPr>
              <p:cNvPr id="606" name="直線コネクタ 605"/>
              <p:cNvCxnSpPr>
                <a:stCxn id="591" idx="5"/>
                <a:endCxn id="593" idx="0"/>
              </p:cNvCxnSpPr>
              <p:nvPr/>
            </p:nvCxnSpPr>
            <p:spPr>
              <a:xfrm>
                <a:off x="7952900" y="1213256"/>
                <a:ext cx="283141" cy="303666"/>
              </a:xfrm>
              <a:prstGeom prst="line">
                <a:avLst/>
              </a:prstGeom>
              <a:ln/>
            </p:spPr>
            <p:style>
              <a:lnRef idx="2">
                <a:schemeClr val="dk1"/>
              </a:lnRef>
              <a:fillRef idx="1">
                <a:schemeClr val="lt1"/>
              </a:fillRef>
              <a:effectRef idx="0">
                <a:schemeClr val="dk1"/>
              </a:effectRef>
              <a:fontRef idx="minor">
                <a:schemeClr val="dk1"/>
              </a:fontRef>
            </p:style>
          </p:cxnSp>
        </p:grpSp>
      </p:grpSp>
      <p:grpSp>
        <p:nvGrpSpPr>
          <p:cNvPr id="607" name="図形グループ 606"/>
          <p:cNvGrpSpPr/>
          <p:nvPr/>
        </p:nvGrpSpPr>
        <p:grpSpPr>
          <a:xfrm>
            <a:off x="0" y="1496085"/>
            <a:ext cx="9144000" cy="5361915"/>
            <a:chOff x="9" y="1491861"/>
            <a:chExt cx="9144000" cy="5361915"/>
          </a:xfrm>
        </p:grpSpPr>
        <p:sp>
          <p:nvSpPr>
            <p:cNvPr id="608" name="正方形/長方形 607"/>
            <p:cNvSpPr/>
            <p:nvPr/>
          </p:nvSpPr>
          <p:spPr>
            <a:xfrm>
              <a:off x="9" y="1491861"/>
              <a:ext cx="9144000" cy="5361915"/>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609" name="テキスト ボックス 608"/>
            <p:cNvSpPr txBox="1"/>
            <p:nvPr/>
          </p:nvSpPr>
          <p:spPr>
            <a:xfrm>
              <a:off x="452929" y="5216173"/>
              <a:ext cx="2572264" cy="400110"/>
            </a:xfrm>
            <a:prstGeom prst="rect">
              <a:avLst/>
            </a:prstGeom>
            <a:noFill/>
          </p:spPr>
          <p:txBody>
            <a:bodyPr wrap="none" rtlCol="0">
              <a:spAutoFit/>
            </a:bodyPr>
            <a:lstStyle/>
            <a:p>
              <a:r>
                <a:rPr kumimoji="1" lang="en-US" altLang="ja-JP" sz="2000" dirty="0" smtClean="0"/>
                <a:t>Current Frontier = [7]</a:t>
              </a:r>
              <a:endParaRPr kumimoji="1" lang="ja-JP" altLang="en-US" sz="2000" dirty="0"/>
            </a:p>
          </p:txBody>
        </p:sp>
        <p:sp>
          <p:nvSpPr>
            <p:cNvPr id="610" name="テキスト ボックス 609"/>
            <p:cNvSpPr txBox="1"/>
            <p:nvPr/>
          </p:nvSpPr>
          <p:spPr>
            <a:xfrm>
              <a:off x="772362" y="5726778"/>
              <a:ext cx="2173016" cy="400110"/>
            </a:xfrm>
            <a:prstGeom prst="rect">
              <a:avLst/>
            </a:prstGeom>
            <a:noFill/>
          </p:spPr>
          <p:txBody>
            <a:bodyPr wrap="none" rtlCol="0">
              <a:spAutoFit/>
            </a:bodyPr>
            <a:lstStyle/>
            <a:p>
              <a:r>
                <a:rPr kumimoji="1" lang="en-US" altLang="ja-JP" sz="2000" dirty="0" smtClean="0"/>
                <a:t>Next Frontier = [</a:t>
              </a:r>
              <a:r>
                <a:rPr lang="en-US" altLang="ja-JP" sz="2000" dirty="0"/>
                <a:t> </a:t>
              </a:r>
              <a:r>
                <a:rPr kumimoji="1" lang="en-US" altLang="ja-JP" sz="2000" dirty="0" smtClean="0"/>
                <a:t>]</a:t>
              </a:r>
              <a:endParaRPr kumimoji="1" lang="ja-JP" altLang="en-US" sz="2000" dirty="0"/>
            </a:p>
          </p:txBody>
        </p:sp>
        <p:sp>
          <p:nvSpPr>
            <p:cNvPr id="611" name="テキスト ボックス 610"/>
            <p:cNvSpPr txBox="1"/>
            <p:nvPr/>
          </p:nvSpPr>
          <p:spPr>
            <a:xfrm>
              <a:off x="1178320" y="6238991"/>
              <a:ext cx="3841516" cy="400110"/>
            </a:xfrm>
            <a:prstGeom prst="rect">
              <a:avLst/>
            </a:prstGeom>
            <a:noFill/>
          </p:spPr>
          <p:txBody>
            <a:bodyPr wrap="none" rtlCol="0">
              <a:spAutoFit/>
            </a:bodyPr>
            <a:lstStyle/>
            <a:p>
              <a:r>
                <a:rPr kumimoji="1" lang="en-US" altLang="ja-JP" sz="2000" dirty="0" smtClean="0"/>
                <a:t>BFS Tree = [</a:t>
              </a:r>
              <a:r>
                <a:rPr lang="en-US" altLang="ja-JP" sz="2000" dirty="0"/>
                <a:t>0</a:t>
              </a:r>
              <a:r>
                <a:rPr kumimoji="1" lang="en-US" altLang="ja-JP" sz="2000" dirty="0" smtClean="0"/>
                <a:t>, 0, 0, 2, </a:t>
              </a:r>
              <a:r>
                <a:rPr lang="en-US" altLang="ja-JP" sz="2000" dirty="0"/>
                <a:t>0</a:t>
              </a:r>
              <a:r>
                <a:rPr kumimoji="1" lang="en-US" altLang="ja-JP" sz="2000" dirty="0" smtClean="0"/>
                <a:t>, 3, </a:t>
              </a:r>
              <a:r>
                <a:rPr lang="en-US" altLang="ja-JP" sz="2000" dirty="0"/>
                <a:t>1</a:t>
              </a:r>
              <a:r>
                <a:rPr kumimoji="1" lang="en-US" altLang="ja-JP" sz="2000" dirty="0" smtClean="0"/>
                <a:t>, 5]</a:t>
              </a:r>
              <a:endParaRPr kumimoji="1" lang="ja-JP" altLang="en-US" sz="2000" dirty="0"/>
            </a:p>
          </p:txBody>
        </p:sp>
        <p:cxnSp>
          <p:nvCxnSpPr>
            <p:cNvPr id="612" name="直線コネクタ 611"/>
            <p:cNvCxnSpPr/>
            <p:nvPr/>
          </p:nvCxnSpPr>
          <p:spPr>
            <a:xfrm>
              <a:off x="9" y="5003807"/>
              <a:ext cx="9144000" cy="0"/>
            </a:xfrm>
            <a:prstGeom prst="line">
              <a:avLst/>
            </a:prstGeom>
            <a:ln>
              <a:solidFill>
                <a:schemeClr val="tx1"/>
              </a:solidFill>
              <a:prstDash val="lgDashDot"/>
            </a:ln>
          </p:spPr>
          <p:style>
            <a:lnRef idx="2">
              <a:schemeClr val="accent1"/>
            </a:lnRef>
            <a:fillRef idx="0">
              <a:schemeClr val="accent1"/>
            </a:fillRef>
            <a:effectRef idx="1">
              <a:schemeClr val="accent1"/>
            </a:effectRef>
            <a:fontRef idx="minor">
              <a:schemeClr val="tx1"/>
            </a:fontRef>
          </p:style>
        </p:cxnSp>
        <p:sp>
          <p:nvSpPr>
            <p:cNvPr id="613" name="テキスト ボックス 612"/>
            <p:cNvSpPr txBox="1"/>
            <p:nvPr/>
          </p:nvSpPr>
          <p:spPr>
            <a:xfrm>
              <a:off x="293063" y="1491861"/>
              <a:ext cx="1711451" cy="369332"/>
            </a:xfrm>
            <a:prstGeom prst="rect">
              <a:avLst/>
            </a:prstGeom>
            <a:noFill/>
          </p:spPr>
          <p:txBody>
            <a:bodyPr wrap="none" rtlCol="0">
              <a:spAutoFit/>
            </a:bodyPr>
            <a:lstStyle/>
            <a:p>
              <a:r>
                <a:rPr kumimoji="1" lang="en-US" altLang="ja-JP" dirty="0" smtClean="0"/>
                <a:t>BFS iteration </a:t>
              </a:r>
              <a:r>
                <a:rPr lang="en-US" altLang="ja-JP" dirty="0" smtClean="0"/>
                <a:t>5</a:t>
              </a:r>
              <a:endParaRPr kumimoji="1" lang="ja-JP" altLang="en-US" dirty="0"/>
            </a:p>
          </p:txBody>
        </p:sp>
        <p:sp>
          <p:nvSpPr>
            <p:cNvPr id="614" name="テキスト ボックス 613"/>
            <p:cNvSpPr txBox="1"/>
            <p:nvPr/>
          </p:nvSpPr>
          <p:spPr>
            <a:xfrm>
              <a:off x="639189" y="6238991"/>
              <a:ext cx="1781532" cy="400110"/>
            </a:xfrm>
            <a:prstGeom prst="rect">
              <a:avLst/>
            </a:prstGeom>
            <a:solidFill>
              <a:srgbClr val="FFFFFF"/>
            </a:solidFill>
          </p:spPr>
          <p:txBody>
            <a:bodyPr wrap="none" rtlCol="0">
              <a:spAutoFit/>
            </a:bodyPr>
            <a:lstStyle/>
            <a:p>
              <a:r>
                <a:rPr kumimoji="1" lang="en-US" altLang="ja-JP" sz="2000" dirty="0" smtClean="0"/>
                <a:t>Label (parent)</a:t>
              </a:r>
              <a:endParaRPr kumimoji="1" lang="ja-JP" altLang="en-US" sz="2000" dirty="0"/>
            </a:p>
          </p:txBody>
        </p:sp>
        <p:grpSp>
          <p:nvGrpSpPr>
            <p:cNvPr id="615" name="図形グループ 614"/>
            <p:cNvGrpSpPr/>
            <p:nvPr/>
          </p:nvGrpSpPr>
          <p:grpSpPr>
            <a:xfrm>
              <a:off x="452043" y="2303260"/>
              <a:ext cx="3210333" cy="1932612"/>
              <a:chOff x="5277736" y="95444"/>
              <a:chExt cx="3210333" cy="1932612"/>
            </a:xfrm>
          </p:grpSpPr>
          <p:sp>
            <p:nvSpPr>
              <p:cNvPr id="616" name="円/楕円 615"/>
              <p:cNvSpPr/>
              <p:nvPr/>
            </p:nvSpPr>
            <p:spPr>
              <a:xfrm>
                <a:off x="5277736" y="783017"/>
                <a:ext cx="504056" cy="504056"/>
              </a:xfrm>
              <a:prstGeom prst="ellipse">
                <a:avLst/>
              </a:prstGeom>
              <a:solidFill>
                <a:srgbClr val="7F7F7F"/>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dirty="0" smtClean="0">
                    <a:solidFill>
                      <a:srgbClr val="FFFFFF"/>
                    </a:solidFill>
                    <a:latin typeface="Calibri" panose="020F0502020204030204" pitchFamily="34" charset="0"/>
                  </a:rPr>
                  <a:t>0</a:t>
                </a:r>
                <a:endParaRPr kumimoji="1" lang="ja-JP" altLang="en-US" dirty="0">
                  <a:solidFill>
                    <a:srgbClr val="FFFFFF"/>
                  </a:solidFill>
                  <a:latin typeface="Calibri" panose="020F0502020204030204" pitchFamily="34" charset="0"/>
                </a:endParaRPr>
              </a:p>
            </p:txBody>
          </p:sp>
          <p:sp>
            <p:nvSpPr>
              <p:cNvPr id="617" name="円/楕円 616"/>
              <p:cNvSpPr/>
              <p:nvPr/>
            </p:nvSpPr>
            <p:spPr>
              <a:xfrm>
                <a:off x="5900558" y="1524000"/>
                <a:ext cx="504056" cy="504056"/>
              </a:xfrm>
              <a:prstGeom prst="ellipse">
                <a:avLst/>
              </a:prstGeom>
              <a:solidFill>
                <a:srgbClr val="7F7F7F"/>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1</a:t>
                </a:r>
                <a:endParaRPr kumimoji="1" lang="ja-JP" altLang="en-US" dirty="0">
                  <a:solidFill>
                    <a:srgbClr val="FFFFFF"/>
                  </a:solidFill>
                  <a:latin typeface="Calibri" panose="020F0502020204030204" pitchFamily="34" charset="0"/>
                </a:endParaRPr>
              </a:p>
            </p:txBody>
          </p:sp>
          <p:sp>
            <p:nvSpPr>
              <p:cNvPr id="618" name="円/楕円 617"/>
              <p:cNvSpPr/>
              <p:nvPr/>
            </p:nvSpPr>
            <p:spPr>
              <a:xfrm>
                <a:off x="6499437" y="783017"/>
                <a:ext cx="504056" cy="504056"/>
              </a:xfrm>
              <a:prstGeom prst="ellipse">
                <a:avLst/>
              </a:prstGeom>
              <a:solidFill>
                <a:srgbClr val="7F7F7F"/>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4</a:t>
                </a:r>
                <a:endParaRPr kumimoji="1" lang="ja-JP" altLang="en-US" dirty="0">
                  <a:solidFill>
                    <a:srgbClr val="FFFFFF"/>
                  </a:solidFill>
                  <a:latin typeface="Calibri" panose="020F0502020204030204" pitchFamily="34" charset="0"/>
                </a:endParaRPr>
              </a:p>
            </p:txBody>
          </p:sp>
          <p:sp>
            <p:nvSpPr>
              <p:cNvPr id="619" name="円/楕円 618"/>
              <p:cNvSpPr/>
              <p:nvPr/>
            </p:nvSpPr>
            <p:spPr>
              <a:xfrm>
                <a:off x="5924138" y="95444"/>
                <a:ext cx="504056" cy="504056"/>
              </a:xfrm>
              <a:prstGeom prst="ellipse">
                <a:avLst/>
              </a:prstGeom>
              <a:solidFill>
                <a:srgbClr val="7F7F7F"/>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2</a:t>
                </a:r>
                <a:endParaRPr kumimoji="1" lang="ja-JP" altLang="en-US" dirty="0">
                  <a:solidFill>
                    <a:srgbClr val="FFFFFF"/>
                  </a:solidFill>
                  <a:latin typeface="Calibri" panose="020F0502020204030204" pitchFamily="34" charset="0"/>
                </a:endParaRPr>
              </a:p>
            </p:txBody>
          </p:sp>
          <p:sp>
            <p:nvSpPr>
              <p:cNvPr id="620" name="円/楕円 619"/>
              <p:cNvSpPr/>
              <p:nvPr/>
            </p:nvSpPr>
            <p:spPr>
              <a:xfrm>
                <a:off x="6866314" y="100701"/>
                <a:ext cx="504056" cy="504056"/>
              </a:xfrm>
              <a:prstGeom prst="ellipse">
                <a:avLst/>
              </a:prstGeom>
              <a:solidFill>
                <a:srgbClr val="7F7F7F"/>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3</a:t>
                </a:r>
                <a:endParaRPr kumimoji="1" lang="ja-JP" altLang="en-US" dirty="0">
                  <a:solidFill>
                    <a:srgbClr val="FFFFFF"/>
                  </a:solidFill>
                  <a:latin typeface="Calibri" panose="020F0502020204030204" pitchFamily="34" charset="0"/>
                </a:endParaRPr>
              </a:p>
            </p:txBody>
          </p:sp>
          <p:sp>
            <p:nvSpPr>
              <p:cNvPr id="621" name="円/楕円 620"/>
              <p:cNvSpPr/>
              <p:nvPr/>
            </p:nvSpPr>
            <p:spPr>
              <a:xfrm>
                <a:off x="7522661" y="783017"/>
                <a:ext cx="504056" cy="504056"/>
              </a:xfrm>
              <a:prstGeom prst="ellipse">
                <a:avLst/>
              </a:prstGeom>
              <a:solidFill>
                <a:srgbClr val="7F7F7F"/>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5</a:t>
                </a:r>
                <a:endParaRPr kumimoji="1" lang="ja-JP" altLang="en-US" dirty="0">
                  <a:solidFill>
                    <a:srgbClr val="FFFFFF"/>
                  </a:solidFill>
                  <a:latin typeface="Calibri" panose="020F0502020204030204" pitchFamily="34" charset="0"/>
                </a:endParaRPr>
              </a:p>
            </p:txBody>
          </p:sp>
          <p:sp>
            <p:nvSpPr>
              <p:cNvPr id="622" name="円/楕円 621"/>
              <p:cNvSpPr/>
              <p:nvPr/>
            </p:nvSpPr>
            <p:spPr>
              <a:xfrm>
                <a:off x="6803394" y="1524000"/>
                <a:ext cx="504056" cy="504056"/>
              </a:xfrm>
              <a:prstGeom prst="ellipse">
                <a:avLst/>
              </a:prstGeom>
              <a:solidFill>
                <a:srgbClr val="7F7F7F"/>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6</a:t>
                </a:r>
                <a:endParaRPr kumimoji="1" lang="ja-JP" altLang="en-US" dirty="0">
                  <a:solidFill>
                    <a:srgbClr val="FFFFFF"/>
                  </a:solidFill>
                  <a:latin typeface="Calibri" panose="020F0502020204030204" pitchFamily="34" charset="0"/>
                </a:endParaRPr>
              </a:p>
            </p:txBody>
          </p:sp>
          <p:sp>
            <p:nvSpPr>
              <p:cNvPr id="623" name="円/楕円 622"/>
              <p:cNvSpPr/>
              <p:nvPr/>
            </p:nvSpPr>
            <p:spPr>
              <a:xfrm>
                <a:off x="7984013" y="1516922"/>
                <a:ext cx="504056" cy="504056"/>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7</a:t>
                </a:r>
                <a:endParaRPr kumimoji="1" lang="ja-JP" altLang="en-US" dirty="0">
                  <a:solidFill>
                    <a:srgbClr val="FFFFFF"/>
                  </a:solidFill>
                  <a:latin typeface="Calibri" panose="020F0502020204030204" pitchFamily="34" charset="0"/>
                </a:endParaRPr>
              </a:p>
            </p:txBody>
          </p:sp>
          <p:cxnSp>
            <p:nvCxnSpPr>
              <p:cNvPr id="624" name="直線コネクタ 623"/>
              <p:cNvCxnSpPr>
                <a:stCxn id="619" idx="3"/>
                <a:endCxn id="616" idx="7"/>
              </p:cNvCxnSpPr>
              <p:nvPr/>
            </p:nvCxnSpPr>
            <p:spPr>
              <a:xfrm flipH="1">
                <a:off x="5707975" y="525683"/>
                <a:ext cx="289980" cy="331151"/>
              </a:xfrm>
              <a:prstGeom prst="line">
                <a:avLst/>
              </a:prstGeom>
              <a:ln/>
            </p:spPr>
            <p:style>
              <a:lnRef idx="2">
                <a:schemeClr val="dk1"/>
              </a:lnRef>
              <a:fillRef idx="1">
                <a:schemeClr val="lt1"/>
              </a:fillRef>
              <a:effectRef idx="0">
                <a:schemeClr val="dk1"/>
              </a:effectRef>
              <a:fontRef idx="minor">
                <a:schemeClr val="dk1"/>
              </a:fontRef>
            </p:style>
          </p:cxnSp>
          <p:cxnSp>
            <p:nvCxnSpPr>
              <p:cNvPr id="625" name="直線コネクタ 624"/>
              <p:cNvCxnSpPr>
                <a:stCxn id="616" idx="5"/>
                <a:endCxn id="617" idx="1"/>
              </p:cNvCxnSpPr>
              <p:nvPr/>
            </p:nvCxnSpPr>
            <p:spPr>
              <a:xfrm>
                <a:off x="5707975" y="1213256"/>
                <a:ext cx="266400" cy="384561"/>
              </a:xfrm>
              <a:prstGeom prst="line">
                <a:avLst/>
              </a:prstGeom>
              <a:ln/>
            </p:spPr>
            <p:style>
              <a:lnRef idx="2">
                <a:schemeClr val="dk1"/>
              </a:lnRef>
              <a:fillRef idx="1">
                <a:schemeClr val="lt1"/>
              </a:fillRef>
              <a:effectRef idx="0">
                <a:schemeClr val="dk1"/>
              </a:effectRef>
              <a:fontRef idx="minor">
                <a:schemeClr val="dk1"/>
              </a:fontRef>
            </p:style>
          </p:cxnSp>
          <p:cxnSp>
            <p:nvCxnSpPr>
              <p:cNvPr id="626" name="直線コネクタ 625"/>
              <p:cNvCxnSpPr>
                <a:stCxn id="619" idx="5"/>
                <a:endCxn id="618" idx="1"/>
              </p:cNvCxnSpPr>
              <p:nvPr/>
            </p:nvCxnSpPr>
            <p:spPr>
              <a:xfrm>
                <a:off x="6354377" y="525683"/>
                <a:ext cx="218877" cy="331151"/>
              </a:xfrm>
              <a:prstGeom prst="line">
                <a:avLst/>
              </a:prstGeom>
              <a:ln/>
            </p:spPr>
            <p:style>
              <a:lnRef idx="2">
                <a:schemeClr val="dk1"/>
              </a:lnRef>
              <a:fillRef idx="1">
                <a:schemeClr val="lt1"/>
              </a:fillRef>
              <a:effectRef idx="0">
                <a:schemeClr val="dk1"/>
              </a:effectRef>
              <a:fontRef idx="minor">
                <a:schemeClr val="dk1"/>
              </a:fontRef>
            </p:style>
          </p:cxnSp>
          <p:cxnSp>
            <p:nvCxnSpPr>
              <p:cNvPr id="627" name="直線コネクタ 626"/>
              <p:cNvCxnSpPr>
                <a:stCxn id="620" idx="5"/>
                <a:endCxn id="621" idx="1"/>
              </p:cNvCxnSpPr>
              <p:nvPr/>
            </p:nvCxnSpPr>
            <p:spPr>
              <a:xfrm>
                <a:off x="7296553" y="530940"/>
                <a:ext cx="299925" cy="325894"/>
              </a:xfrm>
              <a:prstGeom prst="line">
                <a:avLst/>
              </a:prstGeom>
              <a:ln/>
            </p:spPr>
            <p:style>
              <a:lnRef idx="2">
                <a:schemeClr val="dk1"/>
              </a:lnRef>
              <a:fillRef idx="1">
                <a:schemeClr val="lt1"/>
              </a:fillRef>
              <a:effectRef idx="0">
                <a:schemeClr val="dk1"/>
              </a:effectRef>
              <a:fontRef idx="minor">
                <a:schemeClr val="dk1"/>
              </a:fontRef>
            </p:style>
          </p:cxnSp>
          <p:cxnSp>
            <p:nvCxnSpPr>
              <p:cNvPr id="628" name="直線コネクタ 627"/>
              <p:cNvCxnSpPr>
                <a:stCxn id="618" idx="5"/>
                <a:endCxn id="622" idx="0"/>
              </p:cNvCxnSpPr>
              <p:nvPr/>
            </p:nvCxnSpPr>
            <p:spPr>
              <a:xfrm>
                <a:off x="6929676" y="1213256"/>
                <a:ext cx="125746" cy="310744"/>
              </a:xfrm>
              <a:prstGeom prst="line">
                <a:avLst/>
              </a:prstGeom>
              <a:ln/>
            </p:spPr>
            <p:style>
              <a:lnRef idx="2">
                <a:schemeClr val="dk1"/>
              </a:lnRef>
              <a:fillRef idx="1">
                <a:schemeClr val="lt1"/>
              </a:fillRef>
              <a:effectRef idx="0">
                <a:schemeClr val="dk1"/>
              </a:effectRef>
              <a:fontRef idx="minor">
                <a:schemeClr val="dk1"/>
              </a:fontRef>
            </p:style>
          </p:cxnSp>
          <p:cxnSp>
            <p:nvCxnSpPr>
              <p:cNvPr id="629" name="直線コネクタ 628"/>
              <p:cNvCxnSpPr>
                <a:stCxn id="617" idx="6"/>
                <a:endCxn id="622" idx="2"/>
              </p:cNvCxnSpPr>
              <p:nvPr/>
            </p:nvCxnSpPr>
            <p:spPr>
              <a:xfrm>
                <a:off x="6404614" y="1776028"/>
                <a:ext cx="398780" cy="0"/>
              </a:xfrm>
              <a:prstGeom prst="line">
                <a:avLst/>
              </a:prstGeom>
              <a:ln/>
            </p:spPr>
            <p:style>
              <a:lnRef idx="2">
                <a:schemeClr val="dk1"/>
              </a:lnRef>
              <a:fillRef idx="1">
                <a:schemeClr val="lt1"/>
              </a:fillRef>
              <a:effectRef idx="0">
                <a:schemeClr val="dk1"/>
              </a:effectRef>
              <a:fontRef idx="minor">
                <a:schemeClr val="dk1"/>
              </a:fontRef>
            </p:style>
          </p:cxnSp>
          <p:cxnSp>
            <p:nvCxnSpPr>
              <p:cNvPr id="630" name="直線コネクタ 629"/>
              <p:cNvCxnSpPr>
                <a:stCxn id="618" idx="3"/>
                <a:endCxn id="617" idx="7"/>
              </p:cNvCxnSpPr>
              <p:nvPr/>
            </p:nvCxnSpPr>
            <p:spPr>
              <a:xfrm flipH="1">
                <a:off x="6330797" y="1213256"/>
                <a:ext cx="242457" cy="384561"/>
              </a:xfrm>
              <a:prstGeom prst="line">
                <a:avLst/>
              </a:prstGeom>
              <a:ln/>
            </p:spPr>
            <p:style>
              <a:lnRef idx="2">
                <a:schemeClr val="dk1"/>
              </a:lnRef>
              <a:fillRef idx="1">
                <a:schemeClr val="lt1"/>
              </a:fillRef>
              <a:effectRef idx="0">
                <a:schemeClr val="dk1"/>
              </a:effectRef>
              <a:fontRef idx="minor">
                <a:schemeClr val="dk1"/>
              </a:fontRef>
            </p:style>
          </p:cxnSp>
          <p:cxnSp>
            <p:nvCxnSpPr>
              <p:cNvPr id="631" name="直線コネクタ 630"/>
              <p:cNvCxnSpPr>
                <a:stCxn id="616" idx="6"/>
                <a:endCxn id="618" idx="2"/>
              </p:cNvCxnSpPr>
              <p:nvPr/>
            </p:nvCxnSpPr>
            <p:spPr>
              <a:xfrm>
                <a:off x="5781792" y="1035045"/>
                <a:ext cx="717645" cy="0"/>
              </a:xfrm>
              <a:prstGeom prst="line">
                <a:avLst/>
              </a:prstGeom>
              <a:ln/>
            </p:spPr>
            <p:style>
              <a:lnRef idx="2">
                <a:schemeClr val="dk1"/>
              </a:lnRef>
              <a:fillRef idx="1">
                <a:schemeClr val="lt1"/>
              </a:fillRef>
              <a:effectRef idx="0">
                <a:schemeClr val="dk1"/>
              </a:effectRef>
              <a:fontRef idx="minor">
                <a:schemeClr val="dk1"/>
              </a:fontRef>
            </p:style>
          </p:cxnSp>
          <p:cxnSp>
            <p:nvCxnSpPr>
              <p:cNvPr id="632" name="直線コネクタ 631"/>
              <p:cNvCxnSpPr>
                <a:stCxn id="619" idx="4"/>
                <a:endCxn id="617" idx="0"/>
              </p:cNvCxnSpPr>
              <p:nvPr/>
            </p:nvCxnSpPr>
            <p:spPr>
              <a:xfrm flipH="1">
                <a:off x="6152586" y="599500"/>
                <a:ext cx="23580" cy="924500"/>
              </a:xfrm>
              <a:prstGeom prst="line">
                <a:avLst/>
              </a:prstGeom>
              <a:ln/>
            </p:spPr>
            <p:style>
              <a:lnRef idx="2">
                <a:schemeClr val="dk1"/>
              </a:lnRef>
              <a:fillRef idx="1">
                <a:schemeClr val="lt1"/>
              </a:fillRef>
              <a:effectRef idx="0">
                <a:schemeClr val="dk1"/>
              </a:effectRef>
              <a:fontRef idx="minor">
                <a:schemeClr val="dk1"/>
              </a:fontRef>
            </p:style>
          </p:cxnSp>
          <p:cxnSp>
            <p:nvCxnSpPr>
              <p:cNvPr id="633" name="直線コネクタ 632"/>
              <p:cNvCxnSpPr>
                <a:stCxn id="619" idx="6"/>
                <a:endCxn id="620" idx="2"/>
              </p:cNvCxnSpPr>
              <p:nvPr/>
            </p:nvCxnSpPr>
            <p:spPr>
              <a:xfrm>
                <a:off x="6428194" y="347472"/>
                <a:ext cx="438120" cy="5257"/>
              </a:xfrm>
              <a:prstGeom prst="line">
                <a:avLst/>
              </a:prstGeom>
              <a:ln/>
            </p:spPr>
            <p:style>
              <a:lnRef idx="2">
                <a:schemeClr val="dk1"/>
              </a:lnRef>
              <a:fillRef idx="1">
                <a:schemeClr val="lt1"/>
              </a:fillRef>
              <a:effectRef idx="0">
                <a:schemeClr val="dk1"/>
              </a:effectRef>
              <a:fontRef idx="minor">
                <a:schemeClr val="dk1"/>
              </a:fontRef>
            </p:style>
          </p:cxnSp>
          <p:cxnSp>
            <p:nvCxnSpPr>
              <p:cNvPr id="634" name="直線コネクタ 633"/>
              <p:cNvCxnSpPr>
                <a:stCxn id="620" idx="4"/>
                <a:endCxn id="618" idx="7"/>
              </p:cNvCxnSpPr>
              <p:nvPr/>
            </p:nvCxnSpPr>
            <p:spPr>
              <a:xfrm flipH="1">
                <a:off x="6929676" y="604757"/>
                <a:ext cx="188666" cy="252077"/>
              </a:xfrm>
              <a:prstGeom prst="line">
                <a:avLst/>
              </a:prstGeom>
              <a:ln/>
            </p:spPr>
            <p:style>
              <a:lnRef idx="2">
                <a:schemeClr val="dk1"/>
              </a:lnRef>
              <a:fillRef idx="1">
                <a:schemeClr val="lt1"/>
              </a:fillRef>
              <a:effectRef idx="0">
                <a:schemeClr val="dk1"/>
              </a:effectRef>
              <a:fontRef idx="minor">
                <a:schemeClr val="dk1"/>
              </a:fontRef>
            </p:style>
          </p:cxnSp>
          <p:cxnSp>
            <p:nvCxnSpPr>
              <p:cNvPr id="635" name="直線コネクタ 634"/>
              <p:cNvCxnSpPr>
                <a:stCxn id="621" idx="3"/>
                <a:endCxn id="622" idx="7"/>
              </p:cNvCxnSpPr>
              <p:nvPr/>
            </p:nvCxnSpPr>
            <p:spPr>
              <a:xfrm flipH="1">
                <a:off x="7233633" y="1213256"/>
                <a:ext cx="362845" cy="384561"/>
              </a:xfrm>
              <a:prstGeom prst="line">
                <a:avLst/>
              </a:prstGeom>
              <a:ln/>
            </p:spPr>
            <p:style>
              <a:lnRef idx="2">
                <a:schemeClr val="dk1"/>
              </a:lnRef>
              <a:fillRef idx="1">
                <a:schemeClr val="lt1"/>
              </a:fillRef>
              <a:effectRef idx="0">
                <a:schemeClr val="dk1"/>
              </a:effectRef>
              <a:fontRef idx="minor">
                <a:schemeClr val="dk1"/>
              </a:fontRef>
            </p:style>
          </p:cxnSp>
          <p:cxnSp>
            <p:nvCxnSpPr>
              <p:cNvPr id="636" name="直線コネクタ 635"/>
              <p:cNvCxnSpPr>
                <a:stCxn id="621" idx="5"/>
                <a:endCxn id="623" idx="0"/>
              </p:cNvCxnSpPr>
              <p:nvPr/>
            </p:nvCxnSpPr>
            <p:spPr>
              <a:xfrm>
                <a:off x="7952900" y="1213256"/>
                <a:ext cx="283141" cy="303666"/>
              </a:xfrm>
              <a:prstGeom prst="line">
                <a:avLst/>
              </a:prstGeom>
              <a:ln/>
            </p:spPr>
            <p:style>
              <a:lnRef idx="2">
                <a:schemeClr val="dk1"/>
              </a:lnRef>
              <a:fillRef idx="1">
                <a:schemeClr val="lt1"/>
              </a:fillRef>
              <a:effectRef idx="0">
                <a:schemeClr val="dk1"/>
              </a:effectRef>
              <a:fontRef idx="minor">
                <a:schemeClr val="dk1"/>
              </a:fontRef>
            </p:style>
          </p:cxnSp>
        </p:grpSp>
      </p:grpSp>
      <p:grpSp>
        <p:nvGrpSpPr>
          <p:cNvPr id="637" name="図形グループ 636"/>
          <p:cNvGrpSpPr/>
          <p:nvPr/>
        </p:nvGrpSpPr>
        <p:grpSpPr>
          <a:xfrm>
            <a:off x="0" y="1496085"/>
            <a:ext cx="9144000" cy="5361915"/>
            <a:chOff x="9" y="1491861"/>
            <a:chExt cx="9144000" cy="5361915"/>
          </a:xfrm>
        </p:grpSpPr>
        <p:sp>
          <p:nvSpPr>
            <p:cNvPr id="638" name="正方形/長方形 637"/>
            <p:cNvSpPr/>
            <p:nvPr/>
          </p:nvSpPr>
          <p:spPr>
            <a:xfrm>
              <a:off x="9" y="1491861"/>
              <a:ext cx="9144000" cy="5361915"/>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639" name="テキスト ボックス 638"/>
            <p:cNvSpPr txBox="1"/>
            <p:nvPr/>
          </p:nvSpPr>
          <p:spPr>
            <a:xfrm>
              <a:off x="452929" y="5216173"/>
              <a:ext cx="2500880" cy="400110"/>
            </a:xfrm>
            <a:prstGeom prst="rect">
              <a:avLst/>
            </a:prstGeom>
            <a:noFill/>
          </p:spPr>
          <p:txBody>
            <a:bodyPr wrap="none" rtlCol="0">
              <a:spAutoFit/>
            </a:bodyPr>
            <a:lstStyle/>
            <a:p>
              <a:r>
                <a:rPr kumimoji="1" lang="en-US" altLang="ja-JP" sz="2000" dirty="0" smtClean="0"/>
                <a:t>Current Frontier = [ ]</a:t>
              </a:r>
              <a:endParaRPr kumimoji="1" lang="ja-JP" altLang="en-US" sz="2000" dirty="0"/>
            </a:p>
          </p:txBody>
        </p:sp>
        <p:sp>
          <p:nvSpPr>
            <p:cNvPr id="640" name="テキスト ボックス 639"/>
            <p:cNvSpPr txBox="1"/>
            <p:nvPr/>
          </p:nvSpPr>
          <p:spPr>
            <a:xfrm>
              <a:off x="772362" y="5726778"/>
              <a:ext cx="2173016" cy="400110"/>
            </a:xfrm>
            <a:prstGeom prst="rect">
              <a:avLst/>
            </a:prstGeom>
            <a:noFill/>
          </p:spPr>
          <p:txBody>
            <a:bodyPr wrap="none" rtlCol="0">
              <a:spAutoFit/>
            </a:bodyPr>
            <a:lstStyle/>
            <a:p>
              <a:r>
                <a:rPr kumimoji="1" lang="en-US" altLang="ja-JP" sz="2000" dirty="0" smtClean="0"/>
                <a:t>Next Frontier = [</a:t>
              </a:r>
              <a:r>
                <a:rPr lang="en-US" altLang="ja-JP" sz="2000" dirty="0"/>
                <a:t> </a:t>
              </a:r>
              <a:r>
                <a:rPr kumimoji="1" lang="en-US" altLang="ja-JP" sz="2000" dirty="0" smtClean="0"/>
                <a:t>]</a:t>
              </a:r>
              <a:endParaRPr kumimoji="1" lang="ja-JP" altLang="en-US" sz="2000" dirty="0"/>
            </a:p>
          </p:txBody>
        </p:sp>
        <p:sp>
          <p:nvSpPr>
            <p:cNvPr id="641" name="テキスト ボックス 640"/>
            <p:cNvSpPr txBox="1"/>
            <p:nvPr/>
          </p:nvSpPr>
          <p:spPr>
            <a:xfrm>
              <a:off x="1178320" y="6238991"/>
              <a:ext cx="3841516" cy="400110"/>
            </a:xfrm>
            <a:prstGeom prst="rect">
              <a:avLst/>
            </a:prstGeom>
            <a:noFill/>
          </p:spPr>
          <p:txBody>
            <a:bodyPr wrap="none" rtlCol="0">
              <a:spAutoFit/>
            </a:bodyPr>
            <a:lstStyle/>
            <a:p>
              <a:r>
                <a:rPr kumimoji="1" lang="en-US" altLang="ja-JP" sz="2000" dirty="0" smtClean="0"/>
                <a:t>BFS Tree = [</a:t>
              </a:r>
              <a:r>
                <a:rPr lang="en-US" altLang="ja-JP" sz="2000" dirty="0"/>
                <a:t>0</a:t>
              </a:r>
              <a:r>
                <a:rPr kumimoji="1" lang="en-US" altLang="ja-JP" sz="2000" dirty="0" smtClean="0"/>
                <a:t>, 0, 0, 2, </a:t>
              </a:r>
              <a:r>
                <a:rPr lang="en-US" altLang="ja-JP" sz="2000" dirty="0"/>
                <a:t>0</a:t>
              </a:r>
              <a:r>
                <a:rPr kumimoji="1" lang="en-US" altLang="ja-JP" sz="2000" dirty="0" smtClean="0"/>
                <a:t>, 3, </a:t>
              </a:r>
              <a:r>
                <a:rPr lang="en-US" altLang="ja-JP" sz="2000" dirty="0"/>
                <a:t>1</a:t>
              </a:r>
              <a:r>
                <a:rPr kumimoji="1" lang="en-US" altLang="ja-JP" sz="2000" dirty="0" smtClean="0"/>
                <a:t>, 5]</a:t>
              </a:r>
              <a:endParaRPr kumimoji="1" lang="ja-JP" altLang="en-US" sz="2000" dirty="0"/>
            </a:p>
          </p:txBody>
        </p:sp>
        <p:cxnSp>
          <p:nvCxnSpPr>
            <p:cNvPr id="642" name="直線コネクタ 641"/>
            <p:cNvCxnSpPr/>
            <p:nvPr/>
          </p:nvCxnSpPr>
          <p:spPr>
            <a:xfrm>
              <a:off x="9" y="5003807"/>
              <a:ext cx="9144000" cy="0"/>
            </a:xfrm>
            <a:prstGeom prst="line">
              <a:avLst/>
            </a:prstGeom>
            <a:ln>
              <a:solidFill>
                <a:schemeClr val="tx1"/>
              </a:solidFill>
              <a:prstDash val="lgDashDot"/>
            </a:ln>
          </p:spPr>
          <p:style>
            <a:lnRef idx="2">
              <a:schemeClr val="accent1"/>
            </a:lnRef>
            <a:fillRef idx="0">
              <a:schemeClr val="accent1"/>
            </a:fillRef>
            <a:effectRef idx="1">
              <a:schemeClr val="accent1"/>
            </a:effectRef>
            <a:fontRef idx="minor">
              <a:schemeClr val="tx1"/>
            </a:fontRef>
          </p:style>
        </p:cxnSp>
        <p:sp>
          <p:nvSpPr>
            <p:cNvPr id="643" name="テキスト ボックス 642"/>
            <p:cNvSpPr txBox="1"/>
            <p:nvPr/>
          </p:nvSpPr>
          <p:spPr>
            <a:xfrm>
              <a:off x="293063" y="1491861"/>
              <a:ext cx="1711451" cy="369332"/>
            </a:xfrm>
            <a:prstGeom prst="rect">
              <a:avLst/>
            </a:prstGeom>
            <a:noFill/>
          </p:spPr>
          <p:txBody>
            <a:bodyPr wrap="none" rtlCol="0">
              <a:spAutoFit/>
            </a:bodyPr>
            <a:lstStyle/>
            <a:p>
              <a:r>
                <a:rPr kumimoji="1" lang="en-US" altLang="ja-JP" dirty="0" smtClean="0"/>
                <a:t>BFS iteration </a:t>
              </a:r>
              <a:r>
                <a:rPr lang="en-US" altLang="ja-JP" dirty="0"/>
                <a:t>6</a:t>
              </a:r>
              <a:endParaRPr kumimoji="1" lang="ja-JP" altLang="en-US" dirty="0"/>
            </a:p>
          </p:txBody>
        </p:sp>
        <p:sp>
          <p:nvSpPr>
            <p:cNvPr id="644" name="テキスト ボックス 643"/>
            <p:cNvSpPr txBox="1"/>
            <p:nvPr/>
          </p:nvSpPr>
          <p:spPr>
            <a:xfrm>
              <a:off x="639189" y="6238991"/>
              <a:ext cx="1781532" cy="400110"/>
            </a:xfrm>
            <a:prstGeom prst="rect">
              <a:avLst/>
            </a:prstGeom>
            <a:solidFill>
              <a:srgbClr val="FFFFFF"/>
            </a:solidFill>
          </p:spPr>
          <p:txBody>
            <a:bodyPr wrap="none" rtlCol="0">
              <a:spAutoFit/>
            </a:bodyPr>
            <a:lstStyle/>
            <a:p>
              <a:r>
                <a:rPr kumimoji="1" lang="en-US" altLang="ja-JP" sz="2000" dirty="0" smtClean="0"/>
                <a:t>Label (parent)</a:t>
              </a:r>
              <a:endParaRPr kumimoji="1" lang="ja-JP" altLang="en-US" sz="2000" dirty="0"/>
            </a:p>
          </p:txBody>
        </p:sp>
        <p:grpSp>
          <p:nvGrpSpPr>
            <p:cNvPr id="645" name="図形グループ 644"/>
            <p:cNvGrpSpPr/>
            <p:nvPr/>
          </p:nvGrpSpPr>
          <p:grpSpPr>
            <a:xfrm>
              <a:off x="452043" y="2303260"/>
              <a:ext cx="3210333" cy="1932612"/>
              <a:chOff x="5277736" y="95444"/>
              <a:chExt cx="3210333" cy="1932612"/>
            </a:xfrm>
          </p:grpSpPr>
          <p:sp>
            <p:nvSpPr>
              <p:cNvPr id="646" name="円/楕円 645"/>
              <p:cNvSpPr/>
              <p:nvPr/>
            </p:nvSpPr>
            <p:spPr>
              <a:xfrm>
                <a:off x="5277736" y="783017"/>
                <a:ext cx="504056" cy="504056"/>
              </a:xfrm>
              <a:prstGeom prst="ellipse">
                <a:avLst/>
              </a:prstGeom>
              <a:solidFill>
                <a:srgbClr val="7F7F7F"/>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dirty="0" smtClean="0">
                    <a:solidFill>
                      <a:srgbClr val="FFFFFF"/>
                    </a:solidFill>
                    <a:latin typeface="Calibri" panose="020F0502020204030204" pitchFamily="34" charset="0"/>
                  </a:rPr>
                  <a:t>0</a:t>
                </a:r>
                <a:endParaRPr kumimoji="1" lang="ja-JP" altLang="en-US" dirty="0">
                  <a:solidFill>
                    <a:srgbClr val="FFFFFF"/>
                  </a:solidFill>
                  <a:latin typeface="Calibri" panose="020F0502020204030204" pitchFamily="34" charset="0"/>
                </a:endParaRPr>
              </a:p>
            </p:txBody>
          </p:sp>
          <p:sp>
            <p:nvSpPr>
              <p:cNvPr id="647" name="円/楕円 646"/>
              <p:cNvSpPr/>
              <p:nvPr/>
            </p:nvSpPr>
            <p:spPr>
              <a:xfrm>
                <a:off x="5900558" y="1524000"/>
                <a:ext cx="504056" cy="504056"/>
              </a:xfrm>
              <a:prstGeom prst="ellipse">
                <a:avLst/>
              </a:prstGeom>
              <a:solidFill>
                <a:srgbClr val="7F7F7F"/>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1</a:t>
                </a:r>
                <a:endParaRPr kumimoji="1" lang="ja-JP" altLang="en-US" dirty="0">
                  <a:solidFill>
                    <a:srgbClr val="FFFFFF"/>
                  </a:solidFill>
                  <a:latin typeface="Calibri" panose="020F0502020204030204" pitchFamily="34" charset="0"/>
                </a:endParaRPr>
              </a:p>
            </p:txBody>
          </p:sp>
          <p:sp>
            <p:nvSpPr>
              <p:cNvPr id="648" name="円/楕円 647"/>
              <p:cNvSpPr/>
              <p:nvPr/>
            </p:nvSpPr>
            <p:spPr>
              <a:xfrm>
                <a:off x="6499437" y="783017"/>
                <a:ext cx="504056" cy="504056"/>
              </a:xfrm>
              <a:prstGeom prst="ellipse">
                <a:avLst/>
              </a:prstGeom>
              <a:solidFill>
                <a:srgbClr val="7F7F7F"/>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4</a:t>
                </a:r>
                <a:endParaRPr kumimoji="1" lang="ja-JP" altLang="en-US" dirty="0">
                  <a:solidFill>
                    <a:srgbClr val="FFFFFF"/>
                  </a:solidFill>
                  <a:latin typeface="Calibri" panose="020F0502020204030204" pitchFamily="34" charset="0"/>
                </a:endParaRPr>
              </a:p>
            </p:txBody>
          </p:sp>
          <p:sp>
            <p:nvSpPr>
              <p:cNvPr id="649" name="円/楕円 648"/>
              <p:cNvSpPr/>
              <p:nvPr/>
            </p:nvSpPr>
            <p:spPr>
              <a:xfrm>
                <a:off x="5924138" y="95444"/>
                <a:ext cx="504056" cy="504056"/>
              </a:xfrm>
              <a:prstGeom prst="ellipse">
                <a:avLst/>
              </a:prstGeom>
              <a:solidFill>
                <a:srgbClr val="7F7F7F"/>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2</a:t>
                </a:r>
                <a:endParaRPr kumimoji="1" lang="ja-JP" altLang="en-US" dirty="0">
                  <a:solidFill>
                    <a:srgbClr val="FFFFFF"/>
                  </a:solidFill>
                  <a:latin typeface="Calibri" panose="020F0502020204030204" pitchFamily="34" charset="0"/>
                </a:endParaRPr>
              </a:p>
            </p:txBody>
          </p:sp>
          <p:sp>
            <p:nvSpPr>
              <p:cNvPr id="650" name="円/楕円 649"/>
              <p:cNvSpPr/>
              <p:nvPr/>
            </p:nvSpPr>
            <p:spPr>
              <a:xfrm>
                <a:off x="6866314" y="100701"/>
                <a:ext cx="504056" cy="504056"/>
              </a:xfrm>
              <a:prstGeom prst="ellipse">
                <a:avLst/>
              </a:prstGeom>
              <a:solidFill>
                <a:srgbClr val="7F7F7F"/>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3</a:t>
                </a:r>
                <a:endParaRPr kumimoji="1" lang="ja-JP" altLang="en-US" dirty="0">
                  <a:solidFill>
                    <a:srgbClr val="FFFFFF"/>
                  </a:solidFill>
                  <a:latin typeface="Calibri" panose="020F0502020204030204" pitchFamily="34" charset="0"/>
                </a:endParaRPr>
              </a:p>
            </p:txBody>
          </p:sp>
          <p:sp>
            <p:nvSpPr>
              <p:cNvPr id="651" name="円/楕円 650"/>
              <p:cNvSpPr/>
              <p:nvPr/>
            </p:nvSpPr>
            <p:spPr>
              <a:xfrm>
                <a:off x="7522661" y="783017"/>
                <a:ext cx="504056" cy="504056"/>
              </a:xfrm>
              <a:prstGeom prst="ellipse">
                <a:avLst/>
              </a:prstGeom>
              <a:solidFill>
                <a:srgbClr val="7F7F7F"/>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5</a:t>
                </a:r>
                <a:endParaRPr kumimoji="1" lang="ja-JP" altLang="en-US" dirty="0">
                  <a:solidFill>
                    <a:srgbClr val="FFFFFF"/>
                  </a:solidFill>
                  <a:latin typeface="Calibri" panose="020F0502020204030204" pitchFamily="34" charset="0"/>
                </a:endParaRPr>
              </a:p>
            </p:txBody>
          </p:sp>
          <p:sp>
            <p:nvSpPr>
              <p:cNvPr id="652" name="円/楕円 651"/>
              <p:cNvSpPr/>
              <p:nvPr/>
            </p:nvSpPr>
            <p:spPr>
              <a:xfrm>
                <a:off x="6803394" y="1524000"/>
                <a:ext cx="504056" cy="504056"/>
              </a:xfrm>
              <a:prstGeom prst="ellipse">
                <a:avLst/>
              </a:prstGeom>
              <a:solidFill>
                <a:srgbClr val="7F7F7F"/>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6</a:t>
                </a:r>
                <a:endParaRPr kumimoji="1" lang="ja-JP" altLang="en-US" dirty="0">
                  <a:solidFill>
                    <a:srgbClr val="FFFFFF"/>
                  </a:solidFill>
                  <a:latin typeface="Calibri" panose="020F0502020204030204" pitchFamily="34" charset="0"/>
                </a:endParaRPr>
              </a:p>
            </p:txBody>
          </p:sp>
          <p:sp>
            <p:nvSpPr>
              <p:cNvPr id="653" name="円/楕円 652"/>
              <p:cNvSpPr/>
              <p:nvPr/>
            </p:nvSpPr>
            <p:spPr>
              <a:xfrm>
                <a:off x="7984013" y="1516922"/>
                <a:ext cx="504056" cy="504056"/>
              </a:xfrm>
              <a:prstGeom prst="ellipse">
                <a:avLst/>
              </a:prstGeom>
              <a:solidFill>
                <a:srgbClr val="7F7F7F"/>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dirty="0">
                    <a:solidFill>
                      <a:srgbClr val="FFFFFF"/>
                    </a:solidFill>
                    <a:latin typeface="Calibri" panose="020F0502020204030204" pitchFamily="34" charset="0"/>
                  </a:rPr>
                  <a:t>7</a:t>
                </a:r>
                <a:endParaRPr kumimoji="1" lang="ja-JP" altLang="en-US" dirty="0">
                  <a:solidFill>
                    <a:srgbClr val="FFFFFF"/>
                  </a:solidFill>
                  <a:latin typeface="Calibri" panose="020F0502020204030204" pitchFamily="34" charset="0"/>
                </a:endParaRPr>
              </a:p>
            </p:txBody>
          </p:sp>
          <p:cxnSp>
            <p:nvCxnSpPr>
              <p:cNvPr id="654" name="直線コネクタ 653"/>
              <p:cNvCxnSpPr>
                <a:stCxn id="649" idx="3"/>
                <a:endCxn id="646" idx="7"/>
              </p:cNvCxnSpPr>
              <p:nvPr/>
            </p:nvCxnSpPr>
            <p:spPr>
              <a:xfrm flipH="1">
                <a:off x="5707975" y="525683"/>
                <a:ext cx="289980" cy="331151"/>
              </a:xfrm>
              <a:prstGeom prst="line">
                <a:avLst/>
              </a:prstGeom>
              <a:ln/>
            </p:spPr>
            <p:style>
              <a:lnRef idx="2">
                <a:schemeClr val="dk1"/>
              </a:lnRef>
              <a:fillRef idx="1">
                <a:schemeClr val="lt1"/>
              </a:fillRef>
              <a:effectRef idx="0">
                <a:schemeClr val="dk1"/>
              </a:effectRef>
              <a:fontRef idx="minor">
                <a:schemeClr val="dk1"/>
              </a:fontRef>
            </p:style>
          </p:cxnSp>
          <p:cxnSp>
            <p:nvCxnSpPr>
              <p:cNvPr id="655" name="直線コネクタ 654"/>
              <p:cNvCxnSpPr>
                <a:stCxn id="646" idx="5"/>
                <a:endCxn id="647" idx="1"/>
              </p:cNvCxnSpPr>
              <p:nvPr/>
            </p:nvCxnSpPr>
            <p:spPr>
              <a:xfrm>
                <a:off x="5707975" y="1213256"/>
                <a:ext cx="266400" cy="384561"/>
              </a:xfrm>
              <a:prstGeom prst="line">
                <a:avLst/>
              </a:prstGeom>
              <a:ln/>
            </p:spPr>
            <p:style>
              <a:lnRef idx="2">
                <a:schemeClr val="dk1"/>
              </a:lnRef>
              <a:fillRef idx="1">
                <a:schemeClr val="lt1"/>
              </a:fillRef>
              <a:effectRef idx="0">
                <a:schemeClr val="dk1"/>
              </a:effectRef>
              <a:fontRef idx="minor">
                <a:schemeClr val="dk1"/>
              </a:fontRef>
            </p:style>
          </p:cxnSp>
          <p:cxnSp>
            <p:nvCxnSpPr>
              <p:cNvPr id="656" name="直線コネクタ 655"/>
              <p:cNvCxnSpPr>
                <a:stCxn id="649" idx="5"/>
                <a:endCxn id="648" idx="1"/>
              </p:cNvCxnSpPr>
              <p:nvPr/>
            </p:nvCxnSpPr>
            <p:spPr>
              <a:xfrm>
                <a:off x="6354377" y="525683"/>
                <a:ext cx="218877" cy="331151"/>
              </a:xfrm>
              <a:prstGeom prst="line">
                <a:avLst/>
              </a:prstGeom>
              <a:ln/>
            </p:spPr>
            <p:style>
              <a:lnRef idx="2">
                <a:schemeClr val="dk1"/>
              </a:lnRef>
              <a:fillRef idx="1">
                <a:schemeClr val="lt1"/>
              </a:fillRef>
              <a:effectRef idx="0">
                <a:schemeClr val="dk1"/>
              </a:effectRef>
              <a:fontRef idx="minor">
                <a:schemeClr val="dk1"/>
              </a:fontRef>
            </p:style>
          </p:cxnSp>
          <p:cxnSp>
            <p:nvCxnSpPr>
              <p:cNvPr id="657" name="直線コネクタ 656"/>
              <p:cNvCxnSpPr>
                <a:stCxn id="650" idx="5"/>
                <a:endCxn id="651" idx="1"/>
              </p:cNvCxnSpPr>
              <p:nvPr/>
            </p:nvCxnSpPr>
            <p:spPr>
              <a:xfrm>
                <a:off x="7296553" y="530940"/>
                <a:ext cx="299925" cy="325894"/>
              </a:xfrm>
              <a:prstGeom prst="line">
                <a:avLst/>
              </a:prstGeom>
              <a:ln/>
            </p:spPr>
            <p:style>
              <a:lnRef idx="2">
                <a:schemeClr val="dk1"/>
              </a:lnRef>
              <a:fillRef idx="1">
                <a:schemeClr val="lt1"/>
              </a:fillRef>
              <a:effectRef idx="0">
                <a:schemeClr val="dk1"/>
              </a:effectRef>
              <a:fontRef idx="minor">
                <a:schemeClr val="dk1"/>
              </a:fontRef>
            </p:style>
          </p:cxnSp>
          <p:cxnSp>
            <p:nvCxnSpPr>
              <p:cNvPr id="658" name="直線コネクタ 657"/>
              <p:cNvCxnSpPr>
                <a:stCxn id="648" idx="5"/>
                <a:endCxn id="652" idx="0"/>
              </p:cNvCxnSpPr>
              <p:nvPr/>
            </p:nvCxnSpPr>
            <p:spPr>
              <a:xfrm>
                <a:off x="6929676" y="1213256"/>
                <a:ext cx="125746" cy="310744"/>
              </a:xfrm>
              <a:prstGeom prst="line">
                <a:avLst/>
              </a:prstGeom>
              <a:ln/>
            </p:spPr>
            <p:style>
              <a:lnRef idx="2">
                <a:schemeClr val="dk1"/>
              </a:lnRef>
              <a:fillRef idx="1">
                <a:schemeClr val="lt1"/>
              </a:fillRef>
              <a:effectRef idx="0">
                <a:schemeClr val="dk1"/>
              </a:effectRef>
              <a:fontRef idx="minor">
                <a:schemeClr val="dk1"/>
              </a:fontRef>
            </p:style>
          </p:cxnSp>
          <p:cxnSp>
            <p:nvCxnSpPr>
              <p:cNvPr id="659" name="直線コネクタ 658"/>
              <p:cNvCxnSpPr>
                <a:stCxn id="647" idx="6"/>
                <a:endCxn id="652" idx="2"/>
              </p:cNvCxnSpPr>
              <p:nvPr/>
            </p:nvCxnSpPr>
            <p:spPr>
              <a:xfrm>
                <a:off x="6404614" y="1776028"/>
                <a:ext cx="398780" cy="0"/>
              </a:xfrm>
              <a:prstGeom prst="line">
                <a:avLst/>
              </a:prstGeom>
              <a:ln/>
            </p:spPr>
            <p:style>
              <a:lnRef idx="2">
                <a:schemeClr val="dk1"/>
              </a:lnRef>
              <a:fillRef idx="1">
                <a:schemeClr val="lt1"/>
              </a:fillRef>
              <a:effectRef idx="0">
                <a:schemeClr val="dk1"/>
              </a:effectRef>
              <a:fontRef idx="minor">
                <a:schemeClr val="dk1"/>
              </a:fontRef>
            </p:style>
          </p:cxnSp>
          <p:cxnSp>
            <p:nvCxnSpPr>
              <p:cNvPr id="660" name="直線コネクタ 659"/>
              <p:cNvCxnSpPr>
                <a:stCxn id="648" idx="3"/>
                <a:endCxn id="647" idx="7"/>
              </p:cNvCxnSpPr>
              <p:nvPr/>
            </p:nvCxnSpPr>
            <p:spPr>
              <a:xfrm flipH="1">
                <a:off x="6330797" y="1213256"/>
                <a:ext cx="242457" cy="384561"/>
              </a:xfrm>
              <a:prstGeom prst="line">
                <a:avLst/>
              </a:prstGeom>
              <a:ln/>
            </p:spPr>
            <p:style>
              <a:lnRef idx="2">
                <a:schemeClr val="dk1"/>
              </a:lnRef>
              <a:fillRef idx="1">
                <a:schemeClr val="lt1"/>
              </a:fillRef>
              <a:effectRef idx="0">
                <a:schemeClr val="dk1"/>
              </a:effectRef>
              <a:fontRef idx="minor">
                <a:schemeClr val="dk1"/>
              </a:fontRef>
            </p:style>
          </p:cxnSp>
          <p:cxnSp>
            <p:nvCxnSpPr>
              <p:cNvPr id="661" name="直線コネクタ 660"/>
              <p:cNvCxnSpPr>
                <a:stCxn id="646" idx="6"/>
                <a:endCxn id="648" idx="2"/>
              </p:cNvCxnSpPr>
              <p:nvPr/>
            </p:nvCxnSpPr>
            <p:spPr>
              <a:xfrm>
                <a:off x="5781792" y="1035045"/>
                <a:ext cx="717645" cy="0"/>
              </a:xfrm>
              <a:prstGeom prst="line">
                <a:avLst/>
              </a:prstGeom>
              <a:ln/>
            </p:spPr>
            <p:style>
              <a:lnRef idx="2">
                <a:schemeClr val="dk1"/>
              </a:lnRef>
              <a:fillRef idx="1">
                <a:schemeClr val="lt1"/>
              </a:fillRef>
              <a:effectRef idx="0">
                <a:schemeClr val="dk1"/>
              </a:effectRef>
              <a:fontRef idx="minor">
                <a:schemeClr val="dk1"/>
              </a:fontRef>
            </p:style>
          </p:cxnSp>
          <p:cxnSp>
            <p:nvCxnSpPr>
              <p:cNvPr id="662" name="直線コネクタ 661"/>
              <p:cNvCxnSpPr>
                <a:stCxn id="649" idx="4"/>
                <a:endCxn id="647" idx="0"/>
              </p:cNvCxnSpPr>
              <p:nvPr/>
            </p:nvCxnSpPr>
            <p:spPr>
              <a:xfrm flipH="1">
                <a:off x="6152586" y="599500"/>
                <a:ext cx="23580" cy="924500"/>
              </a:xfrm>
              <a:prstGeom prst="line">
                <a:avLst/>
              </a:prstGeom>
              <a:ln/>
            </p:spPr>
            <p:style>
              <a:lnRef idx="2">
                <a:schemeClr val="dk1"/>
              </a:lnRef>
              <a:fillRef idx="1">
                <a:schemeClr val="lt1"/>
              </a:fillRef>
              <a:effectRef idx="0">
                <a:schemeClr val="dk1"/>
              </a:effectRef>
              <a:fontRef idx="minor">
                <a:schemeClr val="dk1"/>
              </a:fontRef>
            </p:style>
          </p:cxnSp>
          <p:cxnSp>
            <p:nvCxnSpPr>
              <p:cNvPr id="663" name="直線コネクタ 662"/>
              <p:cNvCxnSpPr>
                <a:stCxn id="649" idx="6"/>
                <a:endCxn id="650" idx="2"/>
              </p:cNvCxnSpPr>
              <p:nvPr/>
            </p:nvCxnSpPr>
            <p:spPr>
              <a:xfrm>
                <a:off x="6428194" y="347472"/>
                <a:ext cx="438120" cy="5257"/>
              </a:xfrm>
              <a:prstGeom prst="line">
                <a:avLst/>
              </a:prstGeom>
              <a:ln/>
            </p:spPr>
            <p:style>
              <a:lnRef idx="2">
                <a:schemeClr val="dk1"/>
              </a:lnRef>
              <a:fillRef idx="1">
                <a:schemeClr val="lt1"/>
              </a:fillRef>
              <a:effectRef idx="0">
                <a:schemeClr val="dk1"/>
              </a:effectRef>
              <a:fontRef idx="minor">
                <a:schemeClr val="dk1"/>
              </a:fontRef>
            </p:style>
          </p:cxnSp>
          <p:cxnSp>
            <p:nvCxnSpPr>
              <p:cNvPr id="664" name="直線コネクタ 663"/>
              <p:cNvCxnSpPr>
                <a:stCxn id="650" idx="4"/>
                <a:endCxn id="648" idx="7"/>
              </p:cNvCxnSpPr>
              <p:nvPr/>
            </p:nvCxnSpPr>
            <p:spPr>
              <a:xfrm flipH="1">
                <a:off x="6929676" y="604757"/>
                <a:ext cx="188666" cy="252077"/>
              </a:xfrm>
              <a:prstGeom prst="line">
                <a:avLst/>
              </a:prstGeom>
              <a:ln/>
            </p:spPr>
            <p:style>
              <a:lnRef idx="2">
                <a:schemeClr val="dk1"/>
              </a:lnRef>
              <a:fillRef idx="1">
                <a:schemeClr val="lt1"/>
              </a:fillRef>
              <a:effectRef idx="0">
                <a:schemeClr val="dk1"/>
              </a:effectRef>
              <a:fontRef idx="minor">
                <a:schemeClr val="dk1"/>
              </a:fontRef>
            </p:style>
          </p:cxnSp>
          <p:cxnSp>
            <p:nvCxnSpPr>
              <p:cNvPr id="665" name="直線コネクタ 664"/>
              <p:cNvCxnSpPr>
                <a:stCxn id="651" idx="3"/>
                <a:endCxn id="652" idx="7"/>
              </p:cNvCxnSpPr>
              <p:nvPr/>
            </p:nvCxnSpPr>
            <p:spPr>
              <a:xfrm flipH="1">
                <a:off x="7233633" y="1213256"/>
                <a:ext cx="362845" cy="384561"/>
              </a:xfrm>
              <a:prstGeom prst="line">
                <a:avLst/>
              </a:prstGeom>
              <a:ln/>
            </p:spPr>
            <p:style>
              <a:lnRef idx="2">
                <a:schemeClr val="dk1"/>
              </a:lnRef>
              <a:fillRef idx="1">
                <a:schemeClr val="lt1"/>
              </a:fillRef>
              <a:effectRef idx="0">
                <a:schemeClr val="dk1"/>
              </a:effectRef>
              <a:fontRef idx="minor">
                <a:schemeClr val="dk1"/>
              </a:fontRef>
            </p:style>
          </p:cxnSp>
          <p:cxnSp>
            <p:nvCxnSpPr>
              <p:cNvPr id="666" name="直線コネクタ 665"/>
              <p:cNvCxnSpPr>
                <a:stCxn id="651" idx="5"/>
                <a:endCxn id="653" idx="0"/>
              </p:cNvCxnSpPr>
              <p:nvPr/>
            </p:nvCxnSpPr>
            <p:spPr>
              <a:xfrm>
                <a:off x="7952900" y="1213256"/>
                <a:ext cx="283141" cy="303666"/>
              </a:xfrm>
              <a:prstGeom prst="line">
                <a:avLst/>
              </a:prstGeom>
              <a:ln/>
            </p:spPr>
            <p:style>
              <a:lnRef idx="2">
                <a:schemeClr val="dk1"/>
              </a:lnRef>
              <a:fillRef idx="1">
                <a:schemeClr val="lt1"/>
              </a:fillRef>
              <a:effectRef idx="0">
                <a:schemeClr val="dk1"/>
              </a:effectRef>
              <a:fontRef idx="minor">
                <a:schemeClr val="dk1"/>
              </a:fontRef>
            </p:style>
          </p:cxnSp>
        </p:grpSp>
      </p:grpSp>
      <p:grpSp>
        <p:nvGrpSpPr>
          <p:cNvPr id="125" name="図形グループ 124"/>
          <p:cNvGrpSpPr/>
          <p:nvPr/>
        </p:nvGrpSpPr>
        <p:grpSpPr>
          <a:xfrm>
            <a:off x="5805142" y="5235986"/>
            <a:ext cx="2552356" cy="1409111"/>
            <a:chOff x="6265785" y="5265995"/>
            <a:chExt cx="2552356" cy="1409111"/>
          </a:xfrm>
        </p:grpSpPr>
        <p:sp>
          <p:nvSpPr>
            <p:cNvPr id="126" name="円/楕円 125"/>
            <p:cNvSpPr/>
            <p:nvPr/>
          </p:nvSpPr>
          <p:spPr>
            <a:xfrm flipV="1">
              <a:off x="6265785" y="5265995"/>
              <a:ext cx="367135" cy="367135"/>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a:latin typeface="Calibri" panose="020F0502020204030204" pitchFamily="34" charset="0"/>
              </a:endParaRPr>
            </a:p>
          </p:txBody>
        </p:sp>
        <p:sp>
          <p:nvSpPr>
            <p:cNvPr id="127" name="円/楕円 126"/>
            <p:cNvSpPr/>
            <p:nvPr/>
          </p:nvSpPr>
          <p:spPr>
            <a:xfrm flipV="1">
              <a:off x="6269344" y="5784145"/>
              <a:ext cx="367135" cy="367135"/>
            </a:xfrm>
            <a:prstGeom prst="ellips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Calibri" panose="020F0502020204030204" pitchFamily="34" charset="0"/>
              </a:endParaRPr>
            </a:p>
          </p:txBody>
        </p:sp>
        <p:sp>
          <p:nvSpPr>
            <p:cNvPr id="128" name="テキスト ボックス 127"/>
            <p:cNvSpPr txBox="1"/>
            <p:nvPr/>
          </p:nvSpPr>
          <p:spPr>
            <a:xfrm>
              <a:off x="6760554" y="5267767"/>
              <a:ext cx="2057587" cy="369332"/>
            </a:xfrm>
            <a:prstGeom prst="rect">
              <a:avLst/>
            </a:prstGeom>
            <a:noFill/>
          </p:spPr>
          <p:txBody>
            <a:bodyPr wrap="none" rtlCol="0">
              <a:spAutoFit/>
            </a:bodyPr>
            <a:lstStyle/>
            <a:p>
              <a:r>
                <a:rPr kumimoji="1" lang="en-US" altLang="ja-JP" dirty="0"/>
                <a:t>i</a:t>
              </a:r>
              <a:r>
                <a:rPr kumimoji="1" lang="en-US" altLang="ja-JP" dirty="0" smtClean="0"/>
                <a:t>n Current Frontier</a:t>
              </a:r>
              <a:endParaRPr kumimoji="1" lang="ja-JP" altLang="en-US" dirty="0"/>
            </a:p>
          </p:txBody>
        </p:sp>
        <p:sp>
          <p:nvSpPr>
            <p:cNvPr id="129" name="テキスト ボックス 128"/>
            <p:cNvSpPr txBox="1"/>
            <p:nvPr/>
          </p:nvSpPr>
          <p:spPr>
            <a:xfrm>
              <a:off x="6760554" y="5784144"/>
              <a:ext cx="1762509" cy="369332"/>
            </a:xfrm>
            <a:prstGeom prst="rect">
              <a:avLst/>
            </a:prstGeom>
            <a:noFill/>
          </p:spPr>
          <p:txBody>
            <a:bodyPr wrap="none" rtlCol="0">
              <a:spAutoFit/>
            </a:bodyPr>
            <a:lstStyle/>
            <a:p>
              <a:r>
                <a:rPr kumimoji="1" lang="en-US" altLang="ja-JP" dirty="0"/>
                <a:t>in Next </a:t>
              </a:r>
              <a:r>
                <a:rPr kumimoji="1" lang="en-US" altLang="ja-JP" dirty="0" smtClean="0"/>
                <a:t>Frontier</a:t>
              </a:r>
              <a:endParaRPr kumimoji="1" lang="ja-JP" altLang="en-US" dirty="0"/>
            </a:p>
          </p:txBody>
        </p:sp>
        <p:sp>
          <p:nvSpPr>
            <p:cNvPr id="130" name="円/楕円 129"/>
            <p:cNvSpPr/>
            <p:nvPr/>
          </p:nvSpPr>
          <p:spPr>
            <a:xfrm flipV="1">
              <a:off x="6269344" y="6305774"/>
              <a:ext cx="367135" cy="367135"/>
            </a:xfrm>
            <a:prstGeom prst="ellipse">
              <a:avLst/>
            </a:prstGeom>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31" name="テキスト ボックス 130"/>
            <p:cNvSpPr txBox="1"/>
            <p:nvPr/>
          </p:nvSpPr>
          <p:spPr>
            <a:xfrm>
              <a:off x="6760554" y="6305774"/>
              <a:ext cx="1544501" cy="369332"/>
            </a:xfrm>
            <a:prstGeom prst="rect">
              <a:avLst/>
            </a:prstGeom>
            <a:noFill/>
          </p:spPr>
          <p:txBody>
            <a:bodyPr wrap="none" rtlCol="0">
              <a:spAutoFit/>
            </a:bodyPr>
            <a:lstStyle/>
            <a:p>
              <a:r>
                <a:rPr kumimoji="1" lang="en-US" altLang="ja-JP" dirty="0" smtClean="0"/>
                <a:t>visited vertex</a:t>
              </a:r>
              <a:endParaRPr kumimoji="1" lang="ja-JP" altLang="en-US" dirty="0"/>
            </a:p>
          </p:txBody>
        </p:sp>
      </p:grpSp>
      <p:sp>
        <p:nvSpPr>
          <p:cNvPr id="404" name="コンテンツ プレースホルダー 28"/>
          <p:cNvSpPr txBox="1">
            <a:spLocks/>
          </p:cNvSpPr>
          <p:nvPr/>
        </p:nvSpPr>
        <p:spPr>
          <a:xfrm>
            <a:off x="4328160" y="2117427"/>
            <a:ext cx="4358640" cy="2259315"/>
          </a:xfrm>
          <a:prstGeom prst="rect">
            <a:avLst/>
          </a:prstGeom>
          <a:solidFill>
            <a:srgbClr val="FFFFFF"/>
          </a:solidFill>
        </p:spPr>
        <p:txBody>
          <a:bodyPr vert="horz" lIns="91440" tIns="45720" rIns="91440" bIns="45720" rtlCol="0">
            <a:normAutofit lnSpcReduction="10000"/>
          </a:bodyPr>
          <a:lstStyle>
            <a:lvl1pPr marL="182880" indent="-182880" algn="l" defTabSz="914400" rtl="0" eaLnBrk="1" latinLnBrk="0" hangingPunct="1">
              <a:spcBef>
                <a:spcPct val="20000"/>
              </a:spcBef>
              <a:buClr>
                <a:schemeClr val="accent1"/>
              </a:buClr>
              <a:buSzPct val="85000"/>
              <a:buFont typeface="Arial" pitchFamily="34" charset="0"/>
              <a:buChar char="•"/>
              <a:defRPr kumimoji="1"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kumimoji="1"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kumimoji="1"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kumimoji="1"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kumimoji="1"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9pPr>
          </a:lstStyle>
          <a:p>
            <a:pPr marL="457200" indent="-457200">
              <a:buFont typeface="+mj-lt"/>
              <a:buAutoNum type="arabicPeriod"/>
            </a:pPr>
            <a:r>
              <a:rPr lang="en-US" altLang="ja-JP" sz="2000" dirty="0" smtClean="0"/>
              <a:t>Current Frontier</a:t>
            </a:r>
            <a:r>
              <a:rPr lang="ja-JP" altLang="en-US" sz="2000" dirty="0" smtClean="0"/>
              <a:t>内の頂点の隣接頂点を探索</a:t>
            </a:r>
            <a:endParaRPr lang="en-US" altLang="ja-JP" sz="2000" dirty="0" smtClean="0"/>
          </a:p>
          <a:p>
            <a:pPr marL="457200" indent="-457200">
              <a:buFont typeface="+mj-lt"/>
              <a:buAutoNum type="arabicPeriod"/>
            </a:pPr>
            <a:endParaRPr lang="en-US" altLang="ja-JP" sz="2000" dirty="0" smtClean="0"/>
          </a:p>
          <a:p>
            <a:pPr marL="457200" indent="-457200">
              <a:buFont typeface="+mj-lt"/>
              <a:buAutoNum type="arabicPeriod"/>
            </a:pPr>
            <a:r>
              <a:rPr lang="ja-JP" altLang="en-US" sz="2000" dirty="0" smtClean="0"/>
              <a:t>未訪問の隣接頂点を親頂点でラベル付けし，</a:t>
            </a:r>
            <a:r>
              <a:rPr lang="en-US" altLang="ja-JP" sz="2000" dirty="0" smtClean="0"/>
              <a:t>Next Frontier</a:t>
            </a:r>
            <a:r>
              <a:rPr lang="ja-JP" altLang="en-US" sz="2000" dirty="0" smtClean="0"/>
              <a:t>に入れる</a:t>
            </a:r>
            <a:endParaRPr lang="en-US" altLang="ja-JP" sz="2000" dirty="0" smtClean="0"/>
          </a:p>
          <a:p>
            <a:pPr marL="457200" indent="-457200">
              <a:buFont typeface="+mj-lt"/>
              <a:buAutoNum type="arabicPeriod"/>
            </a:pPr>
            <a:endParaRPr lang="en-US" altLang="ja-JP" sz="2000" dirty="0" smtClean="0"/>
          </a:p>
          <a:p>
            <a:pPr marL="457200" indent="-457200">
              <a:buFont typeface="+mj-lt"/>
              <a:buAutoNum type="arabicPeriod"/>
            </a:pPr>
            <a:r>
              <a:rPr lang="en-US" altLang="ja-JP" sz="2000" dirty="0" smtClean="0"/>
              <a:t>Frontier</a:t>
            </a:r>
            <a:r>
              <a:rPr lang="ja-JP" altLang="en-US" sz="2000" dirty="0" smtClean="0"/>
              <a:t>が空になるまで繰り返す</a:t>
            </a:r>
            <a:endParaRPr lang="en-US" altLang="ja-JP" sz="2000" dirty="0" smtClean="0"/>
          </a:p>
        </p:txBody>
      </p:sp>
      <p:sp>
        <p:nvSpPr>
          <p:cNvPr id="4" name="日付プレースホルダー 3"/>
          <p:cNvSpPr>
            <a:spLocks noGrp="1"/>
          </p:cNvSpPr>
          <p:nvPr>
            <p:ph type="dt" sz="half" idx="10"/>
          </p:nvPr>
        </p:nvSpPr>
        <p:spPr/>
        <p:txBody>
          <a:bodyPr/>
          <a:lstStyle/>
          <a:p>
            <a:fld id="{4CD60F81-334A-3A45-A3C3-FDCA76D71496}" type="datetime1">
              <a:rPr lang="ja-JP" altLang="en-US" smtClean="0"/>
              <a:t>2014/12/04</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9</a:t>
            </a:fld>
            <a:endParaRPr lang="en-US"/>
          </a:p>
        </p:txBody>
      </p:sp>
      <p:sp>
        <p:nvSpPr>
          <p:cNvPr id="3" name="フッター プレースホルダー 2"/>
          <p:cNvSpPr>
            <a:spLocks noGrp="1"/>
          </p:cNvSpPr>
          <p:nvPr>
            <p:ph type="ftr" sz="quarter" idx="11"/>
          </p:nvPr>
        </p:nvSpPr>
        <p:spPr/>
        <p:txBody>
          <a:bodyPr/>
          <a:lstStyle/>
          <a:p>
            <a:r>
              <a:rPr kumimoji="1" lang="en-US" altLang="ja-JP" smtClean="0"/>
              <a:t>11CPSY</a:t>
            </a:r>
            <a:endParaRPr kumimoji="1" lang="ja-JP" altLang="en-US"/>
          </a:p>
        </p:txBody>
      </p:sp>
    </p:spTree>
    <p:custDataLst>
      <p:tags r:id="rId1"/>
    </p:custDataLst>
    <p:extLst>
      <p:ext uri="{BB962C8B-B14F-4D97-AF65-F5344CB8AC3E}">
        <p14:creationId xmlns:p14="http://schemas.microsoft.com/office/powerpoint/2010/main" val="9257642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4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7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0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10.5|15.7"/>
</p:tagLst>
</file>

<file path=ppt/tags/tag2.xml><?xml version="1.0" encoding="utf-8"?>
<p:tagLst xmlns:a="http://schemas.openxmlformats.org/drawingml/2006/main" xmlns:r="http://schemas.openxmlformats.org/officeDocument/2006/relationships" xmlns:p="http://schemas.openxmlformats.org/presentationml/2006/main">
  <p:tag name="TIMING" val="|40.6|23.5|6.5|1.1|0.9|1.7"/>
</p:tagLst>
</file>

<file path=ppt/tags/tag3.xml><?xml version="1.0" encoding="utf-8"?>
<p:tagLst xmlns:a="http://schemas.openxmlformats.org/drawingml/2006/main" xmlns:r="http://schemas.openxmlformats.org/officeDocument/2006/relationships" xmlns:p="http://schemas.openxmlformats.org/presentationml/2006/main">
  <p:tag name="TIMING" val="|81|7.1|0.7|0.9|1.4|0.9"/>
</p:tagLst>
</file>

<file path=ppt/tags/tag4.xml><?xml version="1.0" encoding="utf-8"?>
<p:tagLst xmlns:a="http://schemas.openxmlformats.org/drawingml/2006/main" xmlns:r="http://schemas.openxmlformats.org/officeDocument/2006/relationships" xmlns:p="http://schemas.openxmlformats.org/presentationml/2006/main">
  <p:tag name="TIMING" val="|44.3|8.4|2.9|2.2|10.6|9.5|1"/>
</p:tagLst>
</file>

<file path=ppt/tags/tag5.xml><?xml version="1.0" encoding="utf-8"?>
<p:tagLst xmlns:a="http://schemas.openxmlformats.org/drawingml/2006/main" xmlns:r="http://schemas.openxmlformats.org/officeDocument/2006/relationships" xmlns:p="http://schemas.openxmlformats.org/presentationml/2006/main">
  <p:tag name="TIMING" val="|1.9"/>
</p:tagLst>
</file>

<file path=ppt/tags/tag6.xml><?xml version="1.0" encoding="utf-8"?>
<p:tagLst xmlns:a="http://schemas.openxmlformats.org/drawingml/2006/main" xmlns:r="http://schemas.openxmlformats.org/officeDocument/2006/relationships" xmlns:p="http://schemas.openxmlformats.org/presentationml/2006/main">
  <p:tag name="TIMING" val="|0.5"/>
</p:tagLst>
</file>

<file path=ppt/tags/tag7.xml><?xml version="1.0" encoding="utf-8"?>
<p:tagLst xmlns:a="http://schemas.openxmlformats.org/drawingml/2006/main" xmlns:r="http://schemas.openxmlformats.org/officeDocument/2006/relationships" xmlns:p="http://schemas.openxmlformats.org/presentationml/2006/main">
  <p:tag name="TIMING" val="|0.6|0.2|0.2|0.1|0.1|0.4|0.1"/>
</p:tagLst>
</file>

<file path=ppt/tags/tag8.xml><?xml version="1.0" encoding="utf-8"?>
<p:tagLst xmlns:a="http://schemas.openxmlformats.org/drawingml/2006/main" xmlns:r="http://schemas.openxmlformats.org/officeDocument/2006/relationships" xmlns:p="http://schemas.openxmlformats.org/presentationml/2006/main">
  <p:tag name="TIMING" val="|17.2|7.5|12.1|7.3|0.2|0.5|1.5|1.4|0.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クラリティ">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クラシック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クラリティ">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クラリティ.thmx</Template>
  <TotalTime>6151</TotalTime>
  <Words>3363</Words>
  <Application>Microsoft Macintosh PowerPoint</Application>
  <PresentationFormat>画面に合わせる (4:3)</PresentationFormat>
  <Paragraphs>1156</Paragraphs>
  <Slides>30</Slides>
  <Notes>21</Notes>
  <HiddenSlides>2</HiddenSlides>
  <MMClips>0</MMClips>
  <ScaleCrop>false</ScaleCrop>
  <HeadingPairs>
    <vt:vector size="4" baseType="variant">
      <vt:variant>
        <vt:lpstr>テーマ</vt:lpstr>
      </vt:variant>
      <vt:variant>
        <vt:i4>1</vt:i4>
      </vt:variant>
      <vt:variant>
        <vt:lpstr>スライド タイトル</vt:lpstr>
      </vt:variant>
      <vt:variant>
        <vt:i4>30</vt:i4>
      </vt:variant>
    </vt:vector>
  </HeadingPairs>
  <TitlesOfParts>
    <vt:vector size="31" baseType="lpstr">
      <vt:lpstr>クラリティ</vt:lpstr>
      <vt:lpstr>GPU-BOX における中規模グラフに適した 並列幅優先探索手法</vt:lpstr>
      <vt:lpstr>Outline</vt:lpstr>
      <vt:lpstr>Outline</vt:lpstr>
      <vt:lpstr>背景</vt:lpstr>
      <vt:lpstr>Outline</vt:lpstr>
      <vt:lpstr>ExpEther</vt:lpstr>
      <vt:lpstr>ExpEtherを用いたマルチGPUシステム</vt:lpstr>
      <vt:lpstr>Outline</vt:lpstr>
      <vt:lpstr>Level synchronized BFS</vt:lpstr>
      <vt:lpstr>マルチGPUシステムにおけるBFS</vt:lpstr>
      <vt:lpstr>Outline</vt:lpstr>
      <vt:lpstr>関連研究―Simple BFS</vt:lpstr>
      <vt:lpstr>関連研究―Pre-research BFS</vt:lpstr>
      <vt:lpstr>Outline</vt:lpstr>
      <vt:lpstr>従来のBFSの特徴と提案手法</vt:lpstr>
      <vt:lpstr>bin sort (bucket sort)</vt:lpstr>
      <vt:lpstr>提案手法―Proposed BFS 1/2</vt:lpstr>
      <vt:lpstr>提案手法―Proposed BFS 2/2</vt:lpstr>
      <vt:lpstr>提案手法―Proposed BFS 3/3</vt:lpstr>
      <vt:lpstr>提案手法―GPU間通信</vt:lpstr>
      <vt:lpstr>Outline</vt:lpstr>
      <vt:lpstr>評価環境</vt:lpstr>
      <vt:lpstr>評価―各種BFSの比較 (次数変化)</vt:lpstr>
      <vt:lpstr>評価―各種BFSの比較 (GPU数変化)</vt:lpstr>
      <vt:lpstr>評価―BFS×64回の全GPU合計実行時間</vt:lpstr>
      <vt:lpstr>評価―GPU-BOX (4GPU) を用いた評価</vt:lpstr>
      <vt:lpstr>Outline</vt:lpstr>
      <vt:lpstr>結論</vt:lpstr>
      <vt:lpstr>幅優先探索(BFS)</vt:lpstr>
      <vt:lpstr>グラフの圧縮</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GPU-BOX における中規模グラフに適し 並列幅優先探索手法</dc:title>
  <dc:creator>三石 拓司</dc:creator>
  <cp:lastModifiedBy>三石 拓司</cp:lastModifiedBy>
  <cp:revision>566</cp:revision>
  <dcterms:created xsi:type="dcterms:W3CDTF">2014-10-31T02:33:38Z</dcterms:created>
  <dcterms:modified xsi:type="dcterms:W3CDTF">2014-12-04T03:17:00Z</dcterms:modified>
</cp:coreProperties>
</file>